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1.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2.xml" ContentType="application/vnd.openxmlformats-officedocument.presentationml.notesSlide+xml"/>
  <Override PartName="/ppt/tags/tag33.xml" ContentType="application/vnd.openxmlformats-officedocument.presentationml.tags+xml"/>
  <Override PartName="/ppt/notesSlides/notesSlide13.xml" ContentType="application/vnd.openxmlformats-officedocument.presentationml.notesSlide+xml"/>
  <Override PartName="/ppt/tags/tag34.xml" ContentType="application/vnd.openxmlformats-officedocument.presentationml.tags+xml"/>
  <Override PartName="/ppt/notesSlides/notesSlide1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notesSlides/notesSlide1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7.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8.xml" ContentType="application/vnd.openxmlformats-officedocument.presentationml.notesSlide+xml"/>
  <Override PartName="/ppt/tags/tag45.xml" ContentType="application/vnd.openxmlformats-officedocument.presentationml.tags+xml"/>
  <Override PartName="/ppt/notesSlides/notesSlide19.xml" ContentType="application/vnd.openxmlformats-officedocument.presentationml.notesSlide+xml"/>
  <Override PartName="/ppt/tags/tag46.xml" ContentType="application/vnd.openxmlformats-officedocument.presentationml.tags+xml"/>
  <Override PartName="/ppt/notesSlides/notesSlide20.xml" ContentType="application/vnd.openxmlformats-officedocument.presentationml.notesSlide+xml"/>
  <Override PartName="/ppt/tags/tag47.xml" ContentType="application/vnd.openxmlformats-officedocument.presentationml.tags+xml"/>
  <Override PartName="/ppt/notesSlides/notesSlide21.xml" ContentType="application/vnd.openxmlformats-officedocument.presentationml.notesSlide+xml"/>
  <Override PartName="/ppt/tags/tag48.xml" ContentType="application/vnd.openxmlformats-officedocument.presentationml.tags+xml"/>
  <Override PartName="/ppt/notesSlides/notesSlide22.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56"/>
  </p:notesMasterIdLst>
  <p:handoutMasterIdLst>
    <p:handoutMasterId r:id="rId57"/>
  </p:handoutMasterIdLst>
  <p:sldIdLst>
    <p:sldId id="262" r:id="rId2"/>
    <p:sldId id="263" r:id="rId3"/>
    <p:sldId id="368" r:id="rId4"/>
    <p:sldId id="432" r:id="rId5"/>
    <p:sldId id="413" r:id="rId6"/>
    <p:sldId id="264" r:id="rId7"/>
    <p:sldId id="423" r:id="rId8"/>
    <p:sldId id="291" r:id="rId9"/>
    <p:sldId id="409" r:id="rId10"/>
    <p:sldId id="408" r:id="rId11"/>
    <p:sldId id="407" r:id="rId12"/>
    <p:sldId id="410" r:id="rId13"/>
    <p:sldId id="411" r:id="rId14"/>
    <p:sldId id="426" r:id="rId15"/>
    <p:sldId id="367" r:id="rId16"/>
    <p:sldId id="369" r:id="rId17"/>
    <p:sldId id="427" r:id="rId18"/>
    <p:sldId id="283" r:id="rId19"/>
    <p:sldId id="392" r:id="rId20"/>
    <p:sldId id="396" r:id="rId21"/>
    <p:sldId id="425" r:id="rId22"/>
    <p:sldId id="397" r:id="rId23"/>
    <p:sldId id="424" r:id="rId24"/>
    <p:sldId id="391" r:id="rId25"/>
    <p:sldId id="394" r:id="rId26"/>
    <p:sldId id="395" r:id="rId27"/>
    <p:sldId id="434" r:id="rId28"/>
    <p:sldId id="437" r:id="rId29"/>
    <p:sldId id="466" r:id="rId30"/>
    <p:sldId id="351" r:id="rId31"/>
    <p:sldId id="352" r:id="rId32"/>
    <p:sldId id="438" r:id="rId33"/>
    <p:sldId id="441" r:id="rId34"/>
    <p:sldId id="439" r:id="rId35"/>
    <p:sldId id="467" r:id="rId36"/>
    <p:sldId id="465" r:id="rId37"/>
    <p:sldId id="360" r:id="rId38"/>
    <p:sldId id="361" r:id="rId39"/>
    <p:sldId id="362" r:id="rId40"/>
    <p:sldId id="311" r:id="rId41"/>
    <p:sldId id="307" r:id="rId42"/>
    <p:sldId id="430" r:id="rId43"/>
    <p:sldId id="305" r:id="rId44"/>
    <p:sldId id="454" r:id="rId45"/>
    <p:sldId id="455" r:id="rId46"/>
    <p:sldId id="456" r:id="rId47"/>
    <p:sldId id="459" r:id="rId48"/>
    <p:sldId id="457" r:id="rId49"/>
    <p:sldId id="458" r:id="rId50"/>
    <p:sldId id="460" r:id="rId51"/>
    <p:sldId id="461" r:id="rId52"/>
    <p:sldId id="462" r:id="rId53"/>
    <p:sldId id="463" r:id="rId54"/>
    <p:sldId id="464" r:id="rId55"/>
  </p:sldIdLst>
  <p:sldSz cx="9906000" cy="6858000" type="A4"/>
  <p:notesSz cx="6797675" cy="9926638"/>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9218D7-A385-EB18-8121-A9C49ADC299E}" name="Charlotte Nicol" initials="CN" userId="S::Charlotte.Nicol@uhbw.nhs.uk::c409baca-b38d-41e5-b784-d5d4cc744a0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7DFFF6"/>
    <a:srgbClr val="00A499"/>
    <a:srgbClr val="768692"/>
    <a:srgbClr val="AE2573"/>
    <a:srgbClr val="00A9CE"/>
    <a:srgbClr val="006747"/>
    <a:srgbClr val="003087"/>
    <a:srgbClr val="ED8B00"/>
    <a:srgbClr val="3300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94595" autoAdjust="0"/>
  </p:normalViewPr>
  <p:slideViewPr>
    <p:cSldViewPr snapToObjects="1">
      <p:cViewPr varScale="1">
        <p:scale>
          <a:sx n="108" d="100"/>
          <a:sy n="108" d="100"/>
        </p:scale>
        <p:origin x="1578" y="96"/>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87" d="100"/>
          <a:sy n="87" d="100"/>
        </p:scale>
        <p:origin x="3840" y="66"/>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566A975-3C96-466B-9AE5-1785786A84C8}" type="datetimeFigureOut">
              <a:rPr lang="en-GB" smtClean="0"/>
              <a:t>25/04/2022</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D9D6957-F4B9-476B-9A04-A4524E8F34F9}" type="slidenum">
              <a:rPr lang="en-GB" smtClean="0"/>
              <a:t>‹#›</a:t>
            </a:fld>
            <a:endParaRPr lang="en-GB"/>
          </a:p>
        </p:txBody>
      </p:sp>
    </p:spTree>
    <p:extLst>
      <p:ext uri="{BB962C8B-B14F-4D97-AF65-F5344CB8AC3E}">
        <p14:creationId xmlns:p14="http://schemas.microsoft.com/office/powerpoint/2010/main" val="3515160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7CB4BFB-6E96-4053-B1A8-7F3979BBB2AC}" type="datetimeFigureOut">
              <a:rPr lang="en-GB" smtClean="0"/>
              <a:t>25/04/2022</a:t>
            </a:fld>
            <a:endParaRPr lang="en-GB"/>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9CCC303-B011-44B3-BA6A-F8A8ECC41587}" type="slidenum">
              <a:rPr lang="en-GB" smtClean="0"/>
              <a:t>‹#›</a:t>
            </a:fld>
            <a:endParaRPr lang="en-GB"/>
          </a:p>
        </p:txBody>
      </p:sp>
    </p:spTree>
    <p:extLst>
      <p:ext uri="{BB962C8B-B14F-4D97-AF65-F5344CB8AC3E}">
        <p14:creationId xmlns:p14="http://schemas.microsoft.com/office/powerpoint/2010/main" val="79944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Really important that report reflects the extreme</a:t>
            </a:r>
            <a:r>
              <a:rPr lang="en-GB" baseline="0" dirty="0"/>
              <a:t> challenges the Trust has been under in last 6 months</a:t>
            </a:r>
            <a:endParaRPr lang="en-GB" dirty="0"/>
          </a:p>
        </p:txBody>
      </p:sp>
      <p:sp>
        <p:nvSpPr>
          <p:cNvPr id="4" name="Slide Number Placeholder 3"/>
          <p:cNvSpPr>
            <a:spLocks noGrp="1"/>
          </p:cNvSpPr>
          <p:nvPr>
            <p:ph type="sldNum" sz="quarter" idx="5"/>
          </p:nvPr>
        </p:nvSpPr>
        <p:spPr/>
        <p:txBody>
          <a:bodyPr/>
          <a:lstStyle/>
          <a:p>
            <a:fld id="{E9CCC303-B011-44B3-BA6A-F8A8ECC41587}" type="slidenum">
              <a:rPr lang="en-GB" smtClean="0"/>
              <a:t>3</a:t>
            </a:fld>
            <a:endParaRPr lang="en-GB"/>
          </a:p>
        </p:txBody>
      </p:sp>
    </p:spTree>
    <p:extLst>
      <p:ext uri="{BB962C8B-B14F-4D97-AF65-F5344CB8AC3E}">
        <p14:creationId xmlns:p14="http://schemas.microsoft.com/office/powerpoint/2010/main" val="3092006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interest of time, I am going to propose we don’t go through each divisional update in detail but I just want to highlight that there is some really excellent work going on in the divisional and I really hope we can use the Operational group to build on this and share good practice.</a:t>
            </a:r>
          </a:p>
          <a:p>
            <a:r>
              <a:rPr lang="en-GB" dirty="0"/>
              <a:t>Do any of the divisional reps have any successes they particularly want to celebrate or challenges they want to share?</a:t>
            </a:r>
          </a:p>
        </p:txBody>
      </p:sp>
      <p:sp>
        <p:nvSpPr>
          <p:cNvPr id="4" name="Slide Number Placeholder 3"/>
          <p:cNvSpPr>
            <a:spLocks noGrp="1"/>
          </p:cNvSpPr>
          <p:nvPr>
            <p:ph type="sldNum" sz="quarter" idx="5"/>
          </p:nvPr>
        </p:nvSpPr>
        <p:spPr/>
        <p:txBody>
          <a:bodyPr/>
          <a:lstStyle/>
          <a:p>
            <a:fld id="{E9CCC303-B011-44B3-BA6A-F8A8ECC41587}" type="slidenum">
              <a:rPr lang="en-GB" smtClean="0"/>
              <a:t>19</a:t>
            </a:fld>
            <a:endParaRPr lang="en-GB"/>
          </a:p>
        </p:txBody>
      </p:sp>
    </p:spTree>
    <p:extLst>
      <p:ext uri="{BB962C8B-B14F-4D97-AF65-F5344CB8AC3E}">
        <p14:creationId xmlns:p14="http://schemas.microsoft.com/office/powerpoint/2010/main" val="2977841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CCC303-B011-44B3-BA6A-F8A8ECC41587}" type="slidenum">
              <a:rPr lang="en-GB" smtClean="0"/>
              <a:t>22</a:t>
            </a:fld>
            <a:endParaRPr lang="en-GB"/>
          </a:p>
        </p:txBody>
      </p:sp>
    </p:spTree>
    <p:extLst>
      <p:ext uri="{BB962C8B-B14F-4D97-AF65-F5344CB8AC3E}">
        <p14:creationId xmlns:p14="http://schemas.microsoft.com/office/powerpoint/2010/main" val="749435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focussing on data that has already been shared but highlighting the new staff survey findings as it is so important that we are listening to what our staff are telling us and use this to form the basis of our plans going forward</a:t>
            </a:r>
          </a:p>
        </p:txBody>
      </p:sp>
      <p:sp>
        <p:nvSpPr>
          <p:cNvPr id="4" name="Slide Number Placeholder 3"/>
          <p:cNvSpPr>
            <a:spLocks noGrp="1"/>
          </p:cNvSpPr>
          <p:nvPr>
            <p:ph type="sldNum" sz="quarter" idx="5"/>
          </p:nvPr>
        </p:nvSpPr>
        <p:spPr/>
        <p:txBody>
          <a:bodyPr/>
          <a:lstStyle/>
          <a:p>
            <a:fld id="{E9CCC303-B011-44B3-BA6A-F8A8ECC41587}" type="slidenum">
              <a:rPr lang="en-GB" smtClean="0"/>
              <a:t>28</a:t>
            </a:fld>
            <a:endParaRPr lang="en-GB"/>
          </a:p>
        </p:txBody>
      </p:sp>
    </p:spTree>
    <p:extLst>
      <p:ext uri="{BB962C8B-B14F-4D97-AF65-F5344CB8AC3E}">
        <p14:creationId xmlns:p14="http://schemas.microsoft.com/office/powerpoint/2010/main" val="4177779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Less than ½ our staff from ethnic minorities believe that they have equal access to progression and promotion in our organisation; which is 12.4% less than their white colleagues.</a:t>
            </a:r>
          </a:p>
          <a:p>
            <a:r>
              <a:rPr lang="en-GB" dirty="0"/>
              <a:t>14.3% of EM staff describe how they had experienced discrimination from a manager or team leader – 2.4% more than white colleagues </a:t>
            </a:r>
          </a:p>
          <a:p>
            <a:r>
              <a:rPr lang="en-GB" dirty="0"/>
              <a:t>And a higher proportion of EM staff (24.2%)  have experienced harassment and bullying at the hands of colleagues.</a:t>
            </a:r>
          </a:p>
          <a:p>
            <a:endParaRPr lang="en-GB" dirty="0"/>
          </a:p>
          <a:p>
            <a:r>
              <a:rPr lang="en-GB" dirty="0"/>
              <a:t>This is the lived experience of our staff and we all need to be asking ourselves what are we going to do about it.  What is in the gift of our teams/  departments / divisions to make this better for staff?</a:t>
            </a:r>
          </a:p>
        </p:txBody>
      </p:sp>
      <p:sp>
        <p:nvSpPr>
          <p:cNvPr id="4" name="Slide Number Placeholder 3"/>
          <p:cNvSpPr>
            <a:spLocks noGrp="1"/>
          </p:cNvSpPr>
          <p:nvPr>
            <p:ph type="sldNum" sz="quarter" idx="5"/>
          </p:nvPr>
        </p:nvSpPr>
        <p:spPr/>
        <p:txBody>
          <a:bodyPr/>
          <a:lstStyle/>
          <a:p>
            <a:fld id="{E9CCC303-B011-44B3-BA6A-F8A8ECC41587}" type="slidenum">
              <a:rPr lang="en-GB" smtClean="0"/>
              <a:t>29</a:t>
            </a:fld>
            <a:endParaRPr lang="en-GB"/>
          </a:p>
        </p:txBody>
      </p:sp>
    </p:spTree>
    <p:extLst>
      <p:ext uri="{BB962C8B-B14F-4D97-AF65-F5344CB8AC3E}">
        <p14:creationId xmlns:p14="http://schemas.microsoft.com/office/powerpoint/2010/main" val="1044644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in more detail and it tells us across the board that our staff from EM backgrounds report have a worse experience of working in UHBW than their white colleagues. </a:t>
            </a:r>
          </a:p>
        </p:txBody>
      </p:sp>
      <p:sp>
        <p:nvSpPr>
          <p:cNvPr id="4" name="Slide Number Placeholder 3"/>
          <p:cNvSpPr>
            <a:spLocks noGrp="1"/>
          </p:cNvSpPr>
          <p:nvPr>
            <p:ph type="sldNum" sz="quarter" idx="5"/>
          </p:nvPr>
        </p:nvSpPr>
        <p:spPr/>
        <p:txBody>
          <a:bodyPr/>
          <a:lstStyle/>
          <a:p>
            <a:fld id="{E9CCC303-B011-44B3-BA6A-F8A8ECC41587}" type="slidenum">
              <a:rPr lang="en-GB" smtClean="0"/>
              <a:t>30</a:t>
            </a:fld>
            <a:endParaRPr lang="en-GB"/>
          </a:p>
        </p:txBody>
      </p:sp>
    </p:spTree>
    <p:extLst>
      <p:ext uri="{BB962C8B-B14F-4D97-AF65-F5344CB8AC3E}">
        <p14:creationId xmlns:p14="http://schemas.microsoft.com/office/powerpoint/2010/main" val="3801165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news is there are lots of tools and frameworks available to help us address this – A Model Employer and Race Disparity Ratio help set targets and this will be woven into actions for 2022/23</a:t>
            </a:r>
          </a:p>
        </p:txBody>
      </p:sp>
      <p:sp>
        <p:nvSpPr>
          <p:cNvPr id="4" name="Slide Number Placeholder 3"/>
          <p:cNvSpPr>
            <a:spLocks noGrp="1"/>
          </p:cNvSpPr>
          <p:nvPr>
            <p:ph type="sldNum" sz="quarter" idx="5"/>
          </p:nvPr>
        </p:nvSpPr>
        <p:spPr/>
        <p:txBody>
          <a:bodyPr/>
          <a:lstStyle/>
          <a:p>
            <a:fld id="{E9CCC303-B011-44B3-BA6A-F8A8ECC41587}" type="slidenum">
              <a:rPr lang="en-GB" smtClean="0"/>
              <a:t>32</a:t>
            </a:fld>
            <a:endParaRPr lang="en-GB"/>
          </a:p>
        </p:txBody>
      </p:sp>
    </p:spTree>
    <p:extLst>
      <p:ext uri="{BB962C8B-B14F-4D97-AF65-F5344CB8AC3E}">
        <p14:creationId xmlns:p14="http://schemas.microsoft.com/office/powerpoint/2010/main" val="2258160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Already some great initiatives underway to help address this imbalance.</a:t>
            </a:r>
          </a:p>
        </p:txBody>
      </p:sp>
      <p:sp>
        <p:nvSpPr>
          <p:cNvPr id="4" name="Slide Number Placeholder 3"/>
          <p:cNvSpPr>
            <a:spLocks noGrp="1"/>
          </p:cNvSpPr>
          <p:nvPr>
            <p:ph type="sldNum" sz="quarter" idx="5"/>
          </p:nvPr>
        </p:nvSpPr>
        <p:spPr/>
        <p:txBody>
          <a:bodyPr/>
          <a:lstStyle/>
          <a:p>
            <a:fld id="{E9CCC303-B011-44B3-BA6A-F8A8ECC41587}" type="slidenum">
              <a:rPr lang="en-GB" smtClean="0"/>
              <a:t>33</a:t>
            </a:fld>
            <a:endParaRPr lang="en-GB"/>
          </a:p>
        </p:txBody>
      </p:sp>
    </p:spTree>
    <p:extLst>
      <p:ext uri="{BB962C8B-B14F-4D97-AF65-F5344CB8AC3E}">
        <p14:creationId xmlns:p14="http://schemas.microsoft.com/office/powerpoint/2010/main" val="3794161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Similar to WRES  / Staff survey results.</a:t>
            </a:r>
          </a:p>
          <a:p>
            <a:r>
              <a:rPr lang="en-GB" dirty="0"/>
              <a:t>Our disabled staff tell us they have a significantly worse experience </a:t>
            </a:r>
          </a:p>
        </p:txBody>
      </p:sp>
      <p:sp>
        <p:nvSpPr>
          <p:cNvPr id="4" name="Slide Number Placeholder 3"/>
          <p:cNvSpPr>
            <a:spLocks noGrp="1"/>
          </p:cNvSpPr>
          <p:nvPr>
            <p:ph type="sldNum" sz="quarter" idx="5"/>
          </p:nvPr>
        </p:nvSpPr>
        <p:spPr/>
        <p:txBody>
          <a:bodyPr/>
          <a:lstStyle/>
          <a:p>
            <a:fld id="{E9CCC303-B011-44B3-BA6A-F8A8ECC41587}" type="slidenum">
              <a:rPr lang="en-GB" smtClean="0"/>
              <a:t>36</a:t>
            </a:fld>
            <a:endParaRPr lang="en-GB"/>
          </a:p>
        </p:txBody>
      </p:sp>
    </p:spTree>
    <p:extLst>
      <p:ext uri="{BB962C8B-B14F-4D97-AF65-F5344CB8AC3E}">
        <p14:creationId xmlns:p14="http://schemas.microsoft.com/office/powerpoint/2010/main" val="146125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new data available but the trust will be taking part in the pilot of the new EDS3 (likely to be called EDS 2022)</a:t>
            </a:r>
          </a:p>
        </p:txBody>
      </p:sp>
      <p:sp>
        <p:nvSpPr>
          <p:cNvPr id="4" name="Slide Number Placeholder 3"/>
          <p:cNvSpPr>
            <a:spLocks noGrp="1"/>
          </p:cNvSpPr>
          <p:nvPr>
            <p:ph type="sldNum" sz="quarter" idx="5"/>
          </p:nvPr>
        </p:nvSpPr>
        <p:spPr/>
        <p:txBody>
          <a:bodyPr/>
          <a:lstStyle/>
          <a:p>
            <a:fld id="{E9CCC303-B011-44B3-BA6A-F8A8ECC41587}" type="slidenum">
              <a:rPr lang="en-GB" smtClean="0"/>
              <a:t>40</a:t>
            </a:fld>
            <a:endParaRPr lang="en-GB"/>
          </a:p>
        </p:txBody>
      </p:sp>
    </p:spTree>
    <p:extLst>
      <p:ext uri="{BB962C8B-B14F-4D97-AF65-F5344CB8AC3E}">
        <p14:creationId xmlns:p14="http://schemas.microsoft.com/office/powerpoint/2010/main" val="3121692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submission later this week and then action plan will be worked up in collaboration with appropriate stakeholders so don’t be surprised if you are asked to contribute to this in the not too distant future!</a:t>
            </a:r>
          </a:p>
        </p:txBody>
      </p:sp>
      <p:sp>
        <p:nvSpPr>
          <p:cNvPr id="4" name="Slide Number Placeholder 3"/>
          <p:cNvSpPr>
            <a:spLocks noGrp="1"/>
          </p:cNvSpPr>
          <p:nvPr>
            <p:ph type="sldNum" sz="quarter" idx="5"/>
          </p:nvPr>
        </p:nvSpPr>
        <p:spPr/>
        <p:txBody>
          <a:bodyPr/>
          <a:lstStyle/>
          <a:p>
            <a:fld id="{E9CCC303-B011-44B3-BA6A-F8A8ECC41587}" type="slidenum">
              <a:rPr lang="en-GB" smtClean="0"/>
              <a:t>41</a:t>
            </a:fld>
            <a:endParaRPr lang="en-GB"/>
          </a:p>
        </p:txBody>
      </p:sp>
    </p:spTree>
    <p:extLst>
      <p:ext uri="{BB962C8B-B14F-4D97-AF65-F5344CB8AC3E}">
        <p14:creationId xmlns:p14="http://schemas.microsoft.com/office/powerpoint/2010/main" val="977101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Vital that whatever milestones we commit to in the next year fall under the framework of the People plan and the people Promise</a:t>
            </a:r>
          </a:p>
        </p:txBody>
      </p:sp>
      <p:sp>
        <p:nvSpPr>
          <p:cNvPr id="4" name="Slide Number Placeholder 3"/>
          <p:cNvSpPr>
            <a:spLocks noGrp="1"/>
          </p:cNvSpPr>
          <p:nvPr>
            <p:ph type="sldNum" sz="quarter" idx="5"/>
          </p:nvPr>
        </p:nvSpPr>
        <p:spPr/>
        <p:txBody>
          <a:bodyPr/>
          <a:lstStyle/>
          <a:p>
            <a:fld id="{E9CCC303-B011-44B3-BA6A-F8A8ECC41587}" type="slidenum">
              <a:rPr lang="en-GB" smtClean="0"/>
              <a:t>4</a:t>
            </a:fld>
            <a:endParaRPr lang="en-GB"/>
          </a:p>
        </p:txBody>
      </p:sp>
    </p:spTree>
    <p:extLst>
      <p:ext uri="{BB962C8B-B14F-4D97-AF65-F5344CB8AC3E}">
        <p14:creationId xmlns:p14="http://schemas.microsoft.com/office/powerpoint/2010/main" val="2766987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Describes the overarching EDI risk, currently siting as high risk and the plan to bring it down to the target of Low risk </a:t>
            </a:r>
          </a:p>
        </p:txBody>
      </p:sp>
      <p:sp>
        <p:nvSpPr>
          <p:cNvPr id="4" name="Slide Number Placeholder 3"/>
          <p:cNvSpPr>
            <a:spLocks noGrp="1"/>
          </p:cNvSpPr>
          <p:nvPr>
            <p:ph type="sldNum" sz="quarter" idx="5"/>
          </p:nvPr>
        </p:nvSpPr>
        <p:spPr/>
        <p:txBody>
          <a:bodyPr/>
          <a:lstStyle/>
          <a:p>
            <a:fld id="{E9CCC303-B011-44B3-BA6A-F8A8ECC41587}" type="slidenum">
              <a:rPr lang="en-GB" smtClean="0"/>
              <a:t>42</a:t>
            </a:fld>
            <a:endParaRPr lang="en-GB"/>
          </a:p>
        </p:txBody>
      </p:sp>
    </p:spTree>
    <p:extLst>
      <p:ext uri="{BB962C8B-B14F-4D97-AF65-F5344CB8AC3E}">
        <p14:creationId xmlns:p14="http://schemas.microsoft.com/office/powerpoint/2010/main" val="3512233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 concludes the whistle stop tour of the look back over the last 6 months. The next slides focus on the plan for 2022/ 2023.</a:t>
            </a:r>
          </a:p>
          <a:p>
            <a:r>
              <a:rPr lang="en-GB" dirty="0"/>
              <a:t>Thank you to all the contributors to these milestones. I was really heartened as I spoke to all the different leads at how much everyone wants to address the issues and the ownership felt by all, and the great ideas / initiative to try and tackle the issues </a:t>
            </a:r>
          </a:p>
        </p:txBody>
      </p:sp>
      <p:sp>
        <p:nvSpPr>
          <p:cNvPr id="4" name="Slide Number Placeholder 3"/>
          <p:cNvSpPr>
            <a:spLocks noGrp="1"/>
          </p:cNvSpPr>
          <p:nvPr>
            <p:ph type="sldNum" sz="quarter" idx="5"/>
          </p:nvPr>
        </p:nvSpPr>
        <p:spPr/>
        <p:txBody>
          <a:bodyPr/>
          <a:lstStyle/>
          <a:p>
            <a:fld id="{E9CCC303-B011-44B3-BA6A-F8A8ECC41587}" type="slidenum">
              <a:rPr lang="en-GB" smtClean="0"/>
              <a:t>43</a:t>
            </a:fld>
            <a:endParaRPr lang="en-GB"/>
          </a:p>
        </p:txBody>
      </p:sp>
    </p:spTree>
    <p:extLst>
      <p:ext uri="{BB962C8B-B14F-4D97-AF65-F5344CB8AC3E}">
        <p14:creationId xmlns:p14="http://schemas.microsoft.com/office/powerpoint/2010/main" val="1807586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Strategic Objectives from 5 year EDI Strategy.</a:t>
            </a:r>
          </a:p>
          <a:p>
            <a:r>
              <a:rPr lang="en-GB" dirty="0"/>
              <a:t>We have tried to make the key milestones SMART but keep them high level and not a action log</a:t>
            </a:r>
          </a:p>
        </p:txBody>
      </p:sp>
      <p:sp>
        <p:nvSpPr>
          <p:cNvPr id="4" name="Slide Number Placeholder 3"/>
          <p:cNvSpPr>
            <a:spLocks noGrp="1"/>
          </p:cNvSpPr>
          <p:nvPr>
            <p:ph type="sldNum" sz="quarter" idx="5"/>
          </p:nvPr>
        </p:nvSpPr>
        <p:spPr/>
        <p:txBody>
          <a:bodyPr/>
          <a:lstStyle/>
          <a:p>
            <a:fld id="{E9CCC303-B011-44B3-BA6A-F8A8ECC41587}" type="slidenum">
              <a:rPr lang="en-GB" smtClean="0"/>
              <a:t>44</a:t>
            </a:fld>
            <a:endParaRPr lang="en-GB"/>
          </a:p>
        </p:txBody>
      </p:sp>
    </p:spTree>
    <p:extLst>
      <p:ext uri="{BB962C8B-B14F-4D97-AF65-F5344CB8AC3E}">
        <p14:creationId xmlns:p14="http://schemas.microsoft.com/office/powerpoint/2010/main" val="1995354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Highlighted a selection of divisional, Network and corporate successes</a:t>
            </a:r>
          </a:p>
        </p:txBody>
      </p:sp>
      <p:sp>
        <p:nvSpPr>
          <p:cNvPr id="4" name="Slide Number Placeholder 3"/>
          <p:cNvSpPr>
            <a:spLocks noGrp="1"/>
          </p:cNvSpPr>
          <p:nvPr>
            <p:ph type="sldNum" sz="quarter" idx="5"/>
          </p:nvPr>
        </p:nvSpPr>
        <p:spPr/>
        <p:txBody>
          <a:bodyPr/>
          <a:lstStyle/>
          <a:p>
            <a:fld id="{E9CCC303-B011-44B3-BA6A-F8A8ECC41587}" type="slidenum">
              <a:rPr lang="en-GB" smtClean="0"/>
              <a:t>6</a:t>
            </a:fld>
            <a:endParaRPr lang="en-GB"/>
          </a:p>
        </p:txBody>
      </p:sp>
    </p:spTree>
    <p:extLst>
      <p:ext uri="{BB962C8B-B14F-4D97-AF65-F5344CB8AC3E}">
        <p14:creationId xmlns:p14="http://schemas.microsoft.com/office/powerpoint/2010/main" val="188492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to everyone who has have driven forward their actions and contributed to the updates</a:t>
            </a:r>
          </a:p>
        </p:txBody>
      </p:sp>
      <p:sp>
        <p:nvSpPr>
          <p:cNvPr id="4" name="Slide Number Placeholder 3"/>
          <p:cNvSpPr>
            <a:spLocks noGrp="1"/>
          </p:cNvSpPr>
          <p:nvPr>
            <p:ph type="sldNum" sz="quarter" idx="5"/>
          </p:nvPr>
        </p:nvSpPr>
        <p:spPr/>
        <p:txBody>
          <a:bodyPr/>
          <a:lstStyle/>
          <a:p>
            <a:fld id="{E9CCC303-B011-44B3-BA6A-F8A8ECC41587}" type="slidenum">
              <a:rPr lang="en-GB" smtClean="0"/>
              <a:t>7</a:t>
            </a:fld>
            <a:endParaRPr lang="en-GB"/>
          </a:p>
        </p:txBody>
      </p:sp>
    </p:spTree>
    <p:extLst>
      <p:ext uri="{BB962C8B-B14F-4D97-AF65-F5344CB8AC3E}">
        <p14:creationId xmlns:p14="http://schemas.microsoft.com/office/powerpoint/2010/main" val="1175023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Progress against the objectives set for 21/22</a:t>
            </a:r>
          </a:p>
          <a:p>
            <a:r>
              <a:rPr lang="en-GB" dirty="0"/>
              <a:t>Important to be honest about where we are and the challenges we have faced in meeting these objectives</a:t>
            </a:r>
          </a:p>
        </p:txBody>
      </p:sp>
      <p:sp>
        <p:nvSpPr>
          <p:cNvPr id="4" name="Slide Number Placeholder 3"/>
          <p:cNvSpPr>
            <a:spLocks noGrp="1"/>
          </p:cNvSpPr>
          <p:nvPr>
            <p:ph type="sldNum" sz="quarter" idx="5"/>
          </p:nvPr>
        </p:nvSpPr>
        <p:spPr/>
        <p:txBody>
          <a:bodyPr/>
          <a:lstStyle/>
          <a:p>
            <a:fld id="{E9CCC303-B011-44B3-BA6A-F8A8ECC41587}" type="slidenum">
              <a:rPr lang="en-GB" smtClean="0"/>
              <a:t>8</a:t>
            </a:fld>
            <a:endParaRPr lang="en-GB"/>
          </a:p>
        </p:txBody>
      </p:sp>
    </p:spTree>
    <p:extLst>
      <p:ext uri="{BB962C8B-B14F-4D97-AF65-F5344CB8AC3E}">
        <p14:creationId xmlns:p14="http://schemas.microsoft.com/office/powerpoint/2010/main" val="938122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 Taking steps in the right direction but not there yet</a:t>
            </a:r>
          </a:p>
        </p:txBody>
      </p:sp>
      <p:sp>
        <p:nvSpPr>
          <p:cNvPr id="4" name="Slide Number Placeholder 3"/>
          <p:cNvSpPr>
            <a:spLocks noGrp="1"/>
          </p:cNvSpPr>
          <p:nvPr>
            <p:ph type="sldNum" sz="quarter" idx="5"/>
          </p:nvPr>
        </p:nvSpPr>
        <p:spPr/>
        <p:txBody>
          <a:bodyPr/>
          <a:lstStyle/>
          <a:p>
            <a:fld id="{E9CCC303-B011-44B3-BA6A-F8A8ECC41587}" type="slidenum">
              <a:rPr lang="en-GB" smtClean="0"/>
              <a:t>9</a:t>
            </a:fld>
            <a:endParaRPr lang="en-GB"/>
          </a:p>
        </p:txBody>
      </p:sp>
    </p:spTree>
    <p:extLst>
      <p:ext uri="{BB962C8B-B14F-4D97-AF65-F5344CB8AC3E}">
        <p14:creationId xmlns:p14="http://schemas.microsoft.com/office/powerpoint/2010/main" val="28698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Really positive that Julian Newberry has joined the steering group to give more arching input from the whole Education team</a:t>
            </a:r>
          </a:p>
        </p:txBody>
      </p:sp>
      <p:sp>
        <p:nvSpPr>
          <p:cNvPr id="4" name="Slide Number Placeholder 3"/>
          <p:cNvSpPr>
            <a:spLocks noGrp="1"/>
          </p:cNvSpPr>
          <p:nvPr>
            <p:ph type="sldNum" sz="quarter" idx="5"/>
          </p:nvPr>
        </p:nvSpPr>
        <p:spPr/>
        <p:txBody>
          <a:bodyPr/>
          <a:lstStyle/>
          <a:p>
            <a:fld id="{E9CCC303-B011-44B3-BA6A-F8A8ECC41587}" type="slidenum">
              <a:rPr lang="en-GB" smtClean="0"/>
              <a:t>11</a:t>
            </a:fld>
            <a:endParaRPr lang="en-GB"/>
          </a:p>
        </p:txBody>
      </p:sp>
    </p:spTree>
    <p:extLst>
      <p:ext uri="{BB962C8B-B14F-4D97-AF65-F5344CB8AC3E}">
        <p14:creationId xmlns:p14="http://schemas.microsoft.com/office/powerpoint/2010/main" val="1007971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important that the plans are created with the intension of addressing the staff survey findings. I will be supporting the </a:t>
            </a:r>
            <a:r>
              <a:rPr lang="en-GB" dirty="0" err="1"/>
              <a:t>Div</a:t>
            </a:r>
            <a:r>
              <a:rPr lang="en-GB" dirty="0"/>
              <a:t> leads to develop them with this focus</a:t>
            </a:r>
          </a:p>
        </p:txBody>
      </p:sp>
      <p:sp>
        <p:nvSpPr>
          <p:cNvPr id="4" name="Slide Number Placeholder 3"/>
          <p:cNvSpPr>
            <a:spLocks noGrp="1"/>
          </p:cNvSpPr>
          <p:nvPr>
            <p:ph type="sldNum" sz="quarter" idx="5"/>
          </p:nvPr>
        </p:nvSpPr>
        <p:spPr/>
        <p:txBody>
          <a:bodyPr/>
          <a:lstStyle/>
          <a:p>
            <a:fld id="{E9CCC303-B011-44B3-BA6A-F8A8ECC41587}" type="slidenum">
              <a:rPr lang="en-GB" smtClean="0"/>
              <a:t>12</a:t>
            </a:fld>
            <a:endParaRPr lang="en-GB"/>
          </a:p>
        </p:txBody>
      </p:sp>
    </p:spTree>
    <p:extLst>
      <p:ext uri="{BB962C8B-B14F-4D97-AF65-F5344CB8AC3E}">
        <p14:creationId xmlns:p14="http://schemas.microsoft.com/office/powerpoint/2010/main" val="213253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Definitely things to celebrate from the networks.</a:t>
            </a:r>
          </a:p>
          <a:p>
            <a:r>
              <a:rPr lang="en-GB" dirty="0"/>
              <a:t>Nettie, do you want to add to this?</a:t>
            </a:r>
          </a:p>
        </p:txBody>
      </p:sp>
      <p:sp>
        <p:nvSpPr>
          <p:cNvPr id="4" name="Slide Number Placeholder 3"/>
          <p:cNvSpPr>
            <a:spLocks noGrp="1"/>
          </p:cNvSpPr>
          <p:nvPr>
            <p:ph type="sldNum" sz="quarter" idx="5"/>
          </p:nvPr>
        </p:nvSpPr>
        <p:spPr/>
        <p:txBody>
          <a:bodyPr/>
          <a:lstStyle/>
          <a:p>
            <a:fld id="{E9CCC303-B011-44B3-BA6A-F8A8ECC41587}" type="slidenum">
              <a:rPr lang="en-GB" smtClean="0"/>
              <a:t>15</a:t>
            </a:fld>
            <a:endParaRPr lang="en-GB"/>
          </a:p>
        </p:txBody>
      </p:sp>
    </p:spTree>
    <p:extLst>
      <p:ext uri="{BB962C8B-B14F-4D97-AF65-F5344CB8AC3E}">
        <p14:creationId xmlns:p14="http://schemas.microsoft.com/office/powerpoint/2010/main" val="3378333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68029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ECA5469C-08DA-4774-9D4D-73FB2CE48787}" type="slidenum">
              <a:rPr lang="en-GB" smtClean="0"/>
              <a:t>‹#›</a:t>
            </a:fld>
            <a:endParaRPr lang="en-GB"/>
          </a:p>
        </p:txBody>
      </p:sp>
    </p:spTree>
    <p:custDataLst>
      <p:tags r:id="rId1"/>
    </p:custDataLst>
    <p:extLst>
      <p:ext uri="{BB962C8B-B14F-4D97-AF65-F5344CB8AC3E}">
        <p14:creationId xmlns:p14="http://schemas.microsoft.com/office/powerpoint/2010/main" val="4008672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 Target="../slides/slide40.xml"/><Relationship Id="rId13" Type="http://schemas.openxmlformats.org/officeDocument/2006/relationships/slide" Target="../slides/slide7.xml"/><Relationship Id="rId3" Type="http://schemas.openxmlformats.org/officeDocument/2006/relationships/theme" Target="../theme/theme1.xml"/><Relationship Id="rId7" Type="http://schemas.openxmlformats.org/officeDocument/2006/relationships/slide" Target="../slides/slide34.xml"/><Relationship Id="rId12" Type="http://schemas.openxmlformats.org/officeDocument/2006/relationships/slide" Target="../slides/slide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 Target="../slides/slide27.xml"/><Relationship Id="rId11" Type="http://schemas.openxmlformats.org/officeDocument/2006/relationships/slide" Target="../slides/slide43.xml"/><Relationship Id="rId5" Type="http://schemas.openxmlformats.org/officeDocument/2006/relationships/slide" Target="../slides/slide5.xml"/><Relationship Id="rId10" Type="http://schemas.openxmlformats.org/officeDocument/2006/relationships/slide" Target="../slides/slide42.xml"/><Relationship Id="rId4" Type="http://schemas.openxmlformats.org/officeDocument/2006/relationships/tags" Target="../tags/tag2.xml"/><Relationship Id="rId9" Type="http://schemas.openxmlformats.org/officeDocument/2006/relationships/slide" Target="../slides/slide41.xml"/><Relationship Id="rId14" Type="http://schemas.openxmlformats.org/officeDocument/2006/relationships/slide" Target="../slides/slide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2" y="836712"/>
            <a:ext cx="8982203" cy="58092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95300" y="1628802"/>
            <a:ext cx="8904194" cy="4497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1"/>
            <a:endParaRPr lang="en-US" dirty="0"/>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76865" y="6522531"/>
            <a:ext cx="555655" cy="326849"/>
          </a:xfrm>
          <a:prstGeom prst="rect">
            <a:avLst/>
          </a:prstGeom>
        </p:spPr>
        <p:txBody>
          <a:bodyPr vert="horz" lIns="91440" tIns="45720" rIns="91440" bIns="45720" rtlCol="0" anchor="ctr"/>
          <a:lstStyle>
            <a:lvl1pPr algn="r">
              <a:defRPr sz="1000">
                <a:solidFill>
                  <a:schemeClr val="bg1">
                    <a:lumMod val="50000"/>
                  </a:schemeClr>
                </a:solidFill>
              </a:defRPr>
            </a:lvl1pPr>
          </a:lstStyle>
          <a:p>
            <a:fld id="{ECA5469C-08DA-4774-9D4D-73FB2CE48787}" type="slidenum">
              <a:rPr lang="en-GB" smtClean="0"/>
              <a:pPr/>
              <a:t>‹#›</a:t>
            </a:fld>
            <a:endParaRPr lang="en-GB" dirty="0"/>
          </a:p>
        </p:txBody>
      </p:sp>
      <p:cxnSp>
        <p:nvCxnSpPr>
          <p:cNvPr id="8" name="Straight Connector 7"/>
          <p:cNvCxnSpPr/>
          <p:nvPr userDrawn="1"/>
        </p:nvCxnSpPr>
        <p:spPr>
          <a:xfrm>
            <a:off x="272480" y="6561348"/>
            <a:ext cx="9361040"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grpSp>
        <p:nvGrpSpPr>
          <p:cNvPr id="7" name="Group 6"/>
          <p:cNvGrpSpPr/>
          <p:nvPr userDrawn="1"/>
        </p:nvGrpSpPr>
        <p:grpSpPr>
          <a:xfrm>
            <a:off x="-15555" y="0"/>
            <a:ext cx="9921556" cy="540000"/>
            <a:chOff x="-15556" y="0"/>
            <a:chExt cx="9945520" cy="540000"/>
          </a:xfrm>
        </p:grpSpPr>
        <p:sp>
          <p:nvSpPr>
            <p:cNvPr id="12" name="Rectangle 11">
              <a:hlinkClick r:id="rId5" action="ppaction://hlinksldjump"/>
            </p:cNvPr>
            <p:cNvSpPr/>
            <p:nvPr userDrawn="1"/>
          </p:nvSpPr>
          <p:spPr>
            <a:xfrm>
              <a:off x="976285" y="768"/>
              <a:ext cx="995166" cy="539140"/>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KEY</a:t>
              </a:r>
              <a:endParaRPr lang="en-GB" sz="1000" baseline="0" dirty="0"/>
            </a:p>
            <a:p>
              <a:pPr algn="ctr"/>
              <a:r>
                <a:rPr lang="en-GB" sz="1000" baseline="0" dirty="0"/>
                <a:t>SUCCESSES</a:t>
              </a:r>
              <a:endParaRPr lang="en-GB" sz="1000" dirty="0"/>
            </a:p>
          </p:txBody>
        </p:sp>
        <p:sp>
          <p:nvSpPr>
            <p:cNvPr id="13" name="Rectangle 12">
              <a:hlinkClick r:id="rId6" action="ppaction://hlinksldjump"/>
            </p:cNvPr>
            <p:cNvSpPr/>
            <p:nvPr userDrawn="1"/>
          </p:nvSpPr>
          <p:spPr>
            <a:xfrm>
              <a:off x="3962328" y="0"/>
              <a:ext cx="995166" cy="539140"/>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WRES</a:t>
              </a:r>
            </a:p>
          </p:txBody>
        </p:sp>
        <p:sp>
          <p:nvSpPr>
            <p:cNvPr id="14" name="Rectangle 13">
              <a:hlinkClick r:id="rId7" action="ppaction://hlinksldjump"/>
            </p:cNvPr>
            <p:cNvSpPr/>
            <p:nvPr userDrawn="1"/>
          </p:nvSpPr>
          <p:spPr>
            <a:xfrm>
              <a:off x="4956561" y="96"/>
              <a:ext cx="995166" cy="539140"/>
            </a:xfrm>
            <a:prstGeom prst="rect">
              <a:avLst/>
            </a:prstGeom>
            <a:solidFill>
              <a:srgbClr val="AE2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WDES</a:t>
              </a:r>
              <a:endParaRPr lang="en-GB" sz="1000" dirty="0"/>
            </a:p>
          </p:txBody>
        </p:sp>
        <p:sp>
          <p:nvSpPr>
            <p:cNvPr id="15" name="Rectangle 14">
              <a:hlinkClick r:id="rId8" action="ppaction://hlinksldjump"/>
            </p:cNvPr>
            <p:cNvSpPr/>
            <p:nvPr userDrawn="1"/>
          </p:nvSpPr>
          <p:spPr>
            <a:xfrm>
              <a:off x="5953829" y="192"/>
              <a:ext cx="995166" cy="539140"/>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EDS2</a:t>
              </a:r>
            </a:p>
          </p:txBody>
        </p:sp>
        <p:sp>
          <p:nvSpPr>
            <p:cNvPr id="16" name="Rectangle 15">
              <a:hlinkClick r:id="rId9" action="ppaction://hlinksldjump"/>
            </p:cNvPr>
            <p:cNvSpPr/>
            <p:nvPr userDrawn="1"/>
          </p:nvSpPr>
          <p:spPr>
            <a:xfrm>
              <a:off x="6949217" y="288"/>
              <a:ext cx="995166" cy="539140"/>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GENDER</a:t>
              </a:r>
              <a:endParaRPr lang="en-GB" sz="1000" baseline="0" dirty="0"/>
            </a:p>
            <a:p>
              <a:pPr algn="ctr"/>
              <a:r>
                <a:rPr lang="en-GB" sz="1000" baseline="0" dirty="0"/>
                <a:t>PAY GAP</a:t>
              </a:r>
              <a:endParaRPr lang="en-GB" sz="1000" dirty="0"/>
            </a:p>
          </p:txBody>
        </p:sp>
        <p:sp>
          <p:nvSpPr>
            <p:cNvPr id="17" name="Rectangle 16">
              <a:hlinkClick r:id="rId10" action="ppaction://hlinksldjump"/>
            </p:cNvPr>
            <p:cNvSpPr/>
            <p:nvPr userDrawn="1"/>
          </p:nvSpPr>
          <p:spPr>
            <a:xfrm>
              <a:off x="7943377" y="384"/>
              <a:ext cx="995166" cy="539140"/>
            </a:xfrm>
            <a:prstGeom prst="rect">
              <a:avLst/>
            </a:prstGeom>
            <a:solidFill>
              <a:srgbClr val="768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RISK</a:t>
              </a:r>
              <a:r>
                <a:rPr lang="en-GB" sz="1000" baseline="0" dirty="0"/>
                <a:t> &amp; ASSURANCE</a:t>
              </a:r>
              <a:endParaRPr lang="en-GB" sz="1000" dirty="0"/>
            </a:p>
          </p:txBody>
        </p:sp>
        <p:sp>
          <p:nvSpPr>
            <p:cNvPr id="18" name="Rectangle 17">
              <a:hlinkClick r:id="rId11" action="ppaction://hlinksldjump"/>
            </p:cNvPr>
            <p:cNvSpPr/>
            <p:nvPr userDrawn="1"/>
          </p:nvSpPr>
          <p:spPr>
            <a:xfrm>
              <a:off x="8936364" y="480"/>
              <a:ext cx="993600" cy="539140"/>
            </a:xfrm>
            <a:prstGeom prst="rect">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NEXT</a:t>
              </a:r>
            </a:p>
            <a:p>
              <a:pPr algn="ctr"/>
              <a:r>
                <a:rPr lang="en-GB" sz="1000" baseline="0" dirty="0"/>
                <a:t>SIX </a:t>
              </a:r>
              <a:r>
                <a:rPr lang="en-GB" sz="1000" dirty="0"/>
                <a:t>MONTHS</a:t>
              </a:r>
            </a:p>
          </p:txBody>
        </p:sp>
        <p:sp>
          <p:nvSpPr>
            <p:cNvPr id="19" name="Rectangle 18">
              <a:hlinkClick r:id="rId12" action="ppaction://hlinksldjump"/>
            </p:cNvPr>
            <p:cNvSpPr/>
            <p:nvPr userDrawn="1"/>
          </p:nvSpPr>
          <p:spPr>
            <a:xfrm>
              <a:off x="-15556" y="576"/>
              <a:ext cx="995166" cy="5391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EXECUTIVE</a:t>
              </a:r>
              <a:r>
                <a:rPr lang="en-GB" sz="1000" baseline="0" dirty="0"/>
                <a:t> SUMMARY</a:t>
              </a:r>
              <a:endParaRPr lang="en-GB" sz="1000" dirty="0"/>
            </a:p>
          </p:txBody>
        </p:sp>
        <p:sp>
          <p:nvSpPr>
            <p:cNvPr id="20" name="Rectangle 19">
              <a:hlinkClick r:id="rId13" action="ppaction://hlinksldjump"/>
            </p:cNvPr>
            <p:cNvSpPr/>
            <p:nvPr userDrawn="1"/>
          </p:nvSpPr>
          <p:spPr>
            <a:xfrm>
              <a:off x="1970088" y="860"/>
              <a:ext cx="995166" cy="539140"/>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TRUST</a:t>
              </a:r>
            </a:p>
            <a:p>
              <a:pPr algn="ctr"/>
              <a:r>
                <a:rPr lang="en-GB" sz="1000" dirty="0"/>
                <a:t>ACTION PLAN</a:t>
              </a:r>
            </a:p>
          </p:txBody>
        </p:sp>
        <p:sp>
          <p:nvSpPr>
            <p:cNvPr id="21" name="Rectangle 20">
              <a:hlinkClick r:id="rId14" action="ppaction://hlinksldjump"/>
            </p:cNvPr>
            <p:cNvSpPr/>
            <p:nvPr userDrawn="1"/>
          </p:nvSpPr>
          <p:spPr>
            <a:xfrm>
              <a:off x="2966204" y="672"/>
              <a:ext cx="995166" cy="539140"/>
            </a:xfrm>
            <a:prstGeom prst="rect">
              <a:avLst/>
            </a:prstGeom>
            <a:solidFill>
              <a:srgbClr val="00A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DIVISIONAL</a:t>
              </a:r>
            </a:p>
            <a:p>
              <a:pPr algn="ctr"/>
              <a:r>
                <a:rPr lang="en-GB" sz="1000" dirty="0"/>
                <a:t>ACTION</a:t>
              </a:r>
              <a:r>
                <a:rPr lang="en-GB" sz="1000" baseline="0" dirty="0"/>
                <a:t> PLAN</a:t>
              </a:r>
              <a:endParaRPr lang="en-GB" sz="1000" dirty="0"/>
            </a:p>
          </p:txBody>
        </p:sp>
      </p:grpSp>
      <p:sp>
        <p:nvSpPr>
          <p:cNvPr id="4" name="Rectangle 3"/>
          <p:cNvSpPr/>
          <p:nvPr userDrawn="1"/>
        </p:nvSpPr>
        <p:spPr>
          <a:xfrm>
            <a:off x="596516" y="6562845"/>
            <a:ext cx="7770029" cy="246221"/>
          </a:xfrm>
          <a:prstGeom prst="rect">
            <a:avLst/>
          </a:prstGeom>
        </p:spPr>
        <p:txBody>
          <a:bodyPr wrap="square">
            <a:spAutoFit/>
          </a:bodyPr>
          <a:lstStyle/>
          <a:p>
            <a:r>
              <a:rPr lang="en-GB" sz="1000" dirty="0">
                <a:solidFill>
                  <a:schemeClr val="bg1">
                    <a:lumMod val="50000"/>
                  </a:schemeClr>
                </a:solidFill>
              </a:rPr>
              <a:t>UHBW Equality, Diversity and Inclusion (EDI) Bi-Annual Report (October 2021 to  March 2022)</a:t>
            </a:r>
          </a:p>
        </p:txBody>
      </p:sp>
    </p:spTree>
    <p:custDataLst>
      <p:tags r:id="rId4"/>
    </p:custDataLst>
    <p:extLst>
      <p:ext uri="{BB962C8B-B14F-4D97-AF65-F5344CB8AC3E}">
        <p14:creationId xmlns:p14="http://schemas.microsoft.com/office/powerpoint/2010/main" val="448499668"/>
      </p:ext>
    </p:extLst>
  </p:cSld>
  <p:clrMap bg1="lt1" tx1="dk1" bg2="lt2" tx2="dk2" accent1="accent1" accent2="accent2" accent3="accent3" accent4="accent4" accent5="accent5" accent6="accent6" hlink="hlink" folHlink="folHlink"/>
  <p:sldLayoutIdLst>
    <p:sldLayoutId id="2147483654" r:id="rId1"/>
    <p:sldLayoutId id="2147483652"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13.xml"/><Relationship Id="rId7"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23.png"/><Relationship Id="rId4" Type="http://schemas.openxmlformats.org/officeDocument/2006/relationships/hyperlink" Target="https://www.england.nhs.uk/wp-content/uploads/2019/01/wres-leadership-strategy.pdf"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17.xml"/><Relationship Id="rId7"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606296785"/>
              </p:ext>
            </p:extLst>
          </p:nvPr>
        </p:nvGraphicFramePr>
        <p:xfrm>
          <a:off x="-19050" y="539117"/>
          <a:ext cx="9925050" cy="6318885"/>
        </p:xfrm>
        <a:graphic>
          <a:graphicData uri="http://schemas.openxmlformats.org/drawingml/2006/table">
            <a:tbl>
              <a:tblPr firstRow="1" bandRow="1">
                <a:tableStyleId>{5C22544A-7EE6-4342-B048-85BDC9FD1C3A}</a:tableStyleId>
              </a:tblPr>
              <a:tblGrid>
                <a:gridCol w="2975610">
                  <a:extLst>
                    <a:ext uri="{9D8B030D-6E8A-4147-A177-3AD203B41FA5}">
                      <a16:colId xmlns:a16="http://schemas.microsoft.com/office/drawing/2014/main" val="20000"/>
                    </a:ext>
                  </a:extLst>
                </a:gridCol>
                <a:gridCol w="6949440">
                  <a:extLst>
                    <a:ext uri="{9D8B030D-6E8A-4147-A177-3AD203B41FA5}">
                      <a16:colId xmlns:a16="http://schemas.microsoft.com/office/drawing/2014/main" val="20001"/>
                    </a:ext>
                  </a:extLst>
                </a:gridCol>
              </a:tblGrid>
              <a:tr h="6318885">
                <a:tc>
                  <a:txBody>
                    <a:bodyPr/>
                    <a:lstStyle/>
                    <a:p>
                      <a:endParaRPr lang="en-GB" sz="2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75000"/>
                      </a:schemeClr>
                    </a:solidFill>
                  </a:tcPr>
                </a:tc>
                <a:tc>
                  <a:txBody>
                    <a:bodyPr/>
                    <a:lstStyle/>
                    <a:p>
                      <a:endParaRPr lang="en-GB" sz="2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5EB8"/>
                    </a:solidFill>
                  </a:tcPr>
                </a:tc>
                <a:extLst>
                  <a:ext uri="{0D108BD9-81ED-4DB2-BD59-A6C34878D82A}">
                    <a16:rowId xmlns:a16="http://schemas.microsoft.com/office/drawing/2014/main" val="10000"/>
                  </a:ext>
                </a:extLst>
              </a:tr>
            </a:tbl>
          </a:graphicData>
        </a:graphic>
      </p:graphicFrame>
      <p:sp>
        <p:nvSpPr>
          <p:cNvPr id="9" name="TextBox 8"/>
          <p:cNvSpPr txBox="1"/>
          <p:nvPr/>
        </p:nvSpPr>
        <p:spPr>
          <a:xfrm>
            <a:off x="3474724" y="2240868"/>
            <a:ext cx="5783580" cy="3108543"/>
          </a:xfrm>
          <a:prstGeom prst="rect">
            <a:avLst/>
          </a:prstGeom>
          <a:noFill/>
        </p:spPr>
        <p:txBody>
          <a:bodyPr wrap="square" rtlCol="0">
            <a:spAutoFit/>
          </a:bodyPr>
          <a:lstStyle/>
          <a:p>
            <a:pPr algn="ctr"/>
            <a:r>
              <a:rPr lang="en-GB" sz="4400" b="1" dirty="0">
                <a:solidFill>
                  <a:schemeClr val="bg1"/>
                </a:solidFill>
              </a:rPr>
              <a:t>Workforce Equality, Diversity and Inclusion (EDI) </a:t>
            </a:r>
          </a:p>
          <a:p>
            <a:endParaRPr lang="en-GB" sz="1000" b="1" dirty="0">
              <a:solidFill>
                <a:schemeClr val="bg1"/>
              </a:solidFill>
            </a:endParaRPr>
          </a:p>
          <a:p>
            <a:r>
              <a:rPr lang="en-GB" dirty="0">
                <a:solidFill>
                  <a:schemeClr val="bg1">
                    <a:lumMod val="75000"/>
                  </a:schemeClr>
                </a:solidFill>
              </a:rPr>
              <a:t>Bi-annual Integrated Equality, Diversity and Inclusion Performance Report (October 2021  – March 2022)</a:t>
            </a:r>
          </a:p>
          <a:p>
            <a:endParaRPr lang="en-GB" dirty="0">
              <a:solidFill>
                <a:schemeClr val="bg1">
                  <a:lumMod val="75000"/>
                </a:schemeClr>
              </a:solidFill>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0749" y="883927"/>
            <a:ext cx="1654779" cy="780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ECA5469C-08DA-4774-9D4D-73FB2CE48787}" type="slidenum">
              <a:rPr lang="en-GB" smtClean="0"/>
              <a:t>1</a:t>
            </a:fld>
            <a:endParaRPr lang="en-GB" dirty="0"/>
          </a:p>
        </p:txBody>
      </p:sp>
    </p:spTree>
    <p:custDataLst>
      <p:tags r:id="rId1"/>
    </p:custDataLst>
    <p:extLst>
      <p:ext uri="{BB962C8B-B14F-4D97-AF65-F5344CB8AC3E}">
        <p14:creationId xmlns:p14="http://schemas.microsoft.com/office/powerpoint/2010/main" val="653903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952" y="678180"/>
            <a:ext cx="9898049" cy="733088"/>
          </a:xfrm>
        </p:spPr>
        <p:txBody>
          <a:bodyPr>
            <a:normAutofit/>
          </a:bodyPr>
          <a:lstStyle/>
          <a:p>
            <a:pPr>
              <a:spcBef>
                <a:spcPts val="0"/>
              </a:spcBef>
            </a:pPr>
            <a:r>
              <a:rPr lang="en-GB" sz="2200" b="1" dirty="0">
                <a:solidFill>
                  <a:srgbClr val="006747"/>
                </a:solidFill>
                <a:latin typeface="+mn-lt"/>
              </a:rPr>
              <a:t>Trust Equality, Diversity &amp; Inclusion Action Plan 2021/22</a:t>
            </a:r>
            <a:br>
              <a:rPr lang="en-GB" sz="2200" b="1" dirty="0">
                <a:solidFill>
                  <a:srgbClr val="006747"/>
                </a:solidFill>
                <a:latin typeface="+mn-lt"/>
              </a:rPr>
            </a:br>
            <a:r>
              <a:rPr lang="en-GB" sz="1800" b="1" dirty="0">
                <a:solidFill>
                  <a:schemeClr val="accent6"/>
                </a:solidFill>
                <a:latin typeface="+mn-lt"/>
              </a:rPr>
              <a:t>Progress update (October 2021 to March 2022)</a:t>
            </a:r>
            <a:endParaRPr lang="en-GB" sz="1600" b="1" dirty="0">
              <a:latin typeface="+mn-lt"/>
            </a:endParaRPr>
          </a:p>
        </p:txBody>
      </p:sp>
      <p:graphicFrame>
        <p:nvGraphicFramePr>
          <p:cNvPr id="8" name="Table 7"/>
          <p:cNvGraphicFramePr>
            <a:graphicFrameLocks noGrp="1"/>
          </p:cNvGraphicFramePr>
          <p:nvPr>
            <p:extLst>
              <p:ext uri="{D42A27DB-BD31-4B8C-83A1-F6EECF244321}">
                <p14:modId xmlns:p14="http://schemas.microsoft.com/office/powerpoint/2010/main" val="1133888557"/>
              </p:ext>
            </p:extLst>
          </p:nvPr>
        </p:nvGraphicFramePr>
        <p:xfrm>
          <a:off x="7950" y="1825232"/>
          <a:ext cx="9898049" cy="3207536"/>
        </p:xfrm>
        <a:graphic>
          <a:graphicData uri="http://schemas.openxmlformats.org/drawingml/2006/table">
            <a:tbl>
              <a:tblPr firstRow="1" bandRow="1">
                <a:tableStyleId>{5C22544A-7EE6-4342-B048-85BDC9FD1C3A}</a:tableStyleId>
              </a:tblPr>
              <a:tblGrid>
                <a:gridCol w="653642">
                  <a:extLst>
                    <a:ext uri="{9D8B030D-6E8A-4147-A177-3AD203B41FA5}">
                      <a16:colId xmlns:a16="http://schemas.microsoft.com/office/drawing/2014/main" val="20000"/>
                    </a:ext>
                  </a:extLst>
                </a:gridCol>
                <a:gridCol w="393734">
                  <a:extLst>
                    <a:ext uri="{9D8B030D-6E8A-4147-A177-3AD203B41FA5}">
                      <a16:colId xmlns:a16="http://schemas.microsoft.com/office/drawing/2014/main" val="20001"/>
                    </a:ext>
                  </a:extLst>
                </a:gridCol>
                <a:gridCol w="3119398">
                  <a:extLst>
                    <a:ext uri="{9D8B030D-6E8A-4147-A177-3AD203B41FA5}">
                      <a16:colId xmlns:a16="http://schemas.microsoft.com/office/drawing/2014/main" val="20002"/>
                    </a:ext>
                  </a:extLst>
                </a:gridCol>
                <a:gridCol w="1559699">
                  <a:extLst>
                    <a:ext uri="{9D8B030D-6E8A-4147-A177-3AD203B41FA5}">
                      <a16:colId xmlns:a16="http://schemas.microsoft.com/office/drawing/2014/main" val="20003"/>
                    </a:ext>
                  </a:extLst>
                </a:gridCol>
                <a:gridCol w="3509323">
                  <a:extLst>
                    <a:ext uri="{9D8B030D-6E8A-4147-A177-3AD203B41FA5}">
                      <a16:colId xmlns:a16="http://schemas.microsoft.com/office/drawing/2014/main" val="20004"/>
                    </a:ext>
                  </a:extLst>
                </a:gridCol>
                <a:gridCol w="662253">
                  <a:extLst>
                    <a:ext uri="{9D8B030D-6E8A-4147-A177-3AD203B41FA5}">
                      <a16:colId xmlns:a16="http://schemas.microsoft.com/office/drawing/2014/main" val="20005"/>
                    </a:ext>
                  </a:extLst>
                </a:gridCol>
              </a:tblGrid>
              <a:tr h="284512">
                <a:tc>
                  <a:txBody>
                    <a:bodyPr/>
                    <a:lstStyle/>
                    <a:p>
                      <a:r>
                        <a:rPr lang="en-GB" sz="1050" dirty="0"/>
                        <a:t>KPIs</a:t>
                      </a:r>
                    </a:p>
                  </a:txBody>
                  <a:tcPr anchor="ctr">
                    <a:solidFill>
                      <a:srgbClr val="006747"/>
                    </a:solidFill>
                  </a:tcPr>
                </a:tc>
                <a:tc>
                  <a:txBody>
                    <a:bodyPr/>
                    <a:lstStyle/>
                    <a:p>
                      <a:r>
                        <a:rPr lang="en-GB" sz="1100" dirty="0"/>
                        <a:t>No</a:t>
                      </a:r>
                    </a:p>
                  </a:txBody>
                  <a:tcPr anchor="ctr">
                    <a:solidFill>
                      <a:srgbClr val="006747"/>
                    </a:solidFill>
                  </a:tcPr>
                </a:tc>
                <a:tc>
                  <a:txBody>
                    <a:bodyPr/>
                    <a:lstStyle/>
                    <a:p>
                      <a:r>
                        <a:rPr lang="en-GB" sz="1100" dirty="0"/>
                        <a:t>Objective</a:t>
                      </a:r>
                    </a:p>
                  </a:txBody>
                  <a:tcPr anchor="ctr">
                    <a:solidFill>
                      <a:srgbClr val="00674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Who</a:t>
                      </a:r>
                    </a:p>
                  </a:txBody>
                  <a:tcPr anchor="ctr">
                    <a:solidFill>
                      <a:srgbClr val="006747"/>
                    </a:solidFill>
                  </a:tcPr>
                </a:tc>
                <a:tc>
                  <a:txBody>
                    <a:bodyPr/>
                    <a:lstStyle/>
                    <a:p>
                      <a:r>
                        <a:rPr lang="en-GB" sz="1100" baseline="0" dirty="0">
                          <a:solidFill>
                            <a:schemeClr val="tx1"/>
                          </a:solidFill>
                        </a:rPr>
                        <a:t>Progress</a:t>
                      </a:r>
                      <a:endParaRPr lang="en-GB" sz="1100" dirty="0">
                        <a:solidFill>
                          <a:schemeClr val="tx1"/>
                        </a:solidFill>
                      </a:endParaRPr>
                    </a:p>
                  </a:txBody>
                  <a:tcPr anchor="ctr">
                    <a:solidFill>
                      <a:srgbClr val="006747"/>
                    </a:solidFill>
                  </a:tcPr>
                </a:tc>
                <a:tc>
                  <a:txBody>
                    <a:bodyPr/>
                    <a:lstStyle/>
                    <a:p>
                      <a:r>
                        <a:rPr lang="en-GB" sz="1100" dirty="0"/>
                        <a:t>RAG</a:t>
                      </a:r>
                    </a:p>
                  </a:txBody>
                  <a:tcPr anchor="ctr">
                    <a:solidFill>
                      <a:srgbClr val="006747"/>
                    </a:solidFill>
                  </a:tcPr>
                </a:tc>
                <a:extLst>
                  <a:ext uri="{0D108BD9-81ED-4DB2-BD59-A6C34878D82A}">
                    <a16:rowId xmlns:a16="http://schemas.microsoft.com/office/drawing/2014/main" val="10000"/>
                  </a:ext>
                </a:extLst>
              </a:tr>
              <a:tr h="1138047">
                <a:tc>
                  <a:txBody>
                    <a:bodyPr/>
                    <a:lstStyle/>
                    <a:p>
                      <a:r>
                        <a:rPr lang="en-GB" sz="1050" dirty="0"/>
                        <a:t>WRES</a:t>
                      </a:r>
                    </a:p>
                    <a:p>
                      <a:r>
                        <a:rPr lang="en-GB" sz="1050" dirty="0"/>
                        <a:t>WDES</a:t>
                      </a:r>
                    </a:p>
                    <a:p>
                      <a:r>
                        <a:rPr lang="en-GB" sz="1050" dirty="0"/>
                        <a:t>GPG</a:t>
                      </a:r>
                    </a:p>
                    <a:p>
                      <a:r>
                        <a:rPr lang="en-GB" sz="1050" dirty="0"/>
                        <a:t>DPP3</a:t>
                      </a:r>
                    </a:p>
                    <a:p>
                      <a:r>
                        <a:rPr lang="en-GB" sz="1050" dirty="0"/>
                        <a:t>DPP4</a:t>
                      </a:r>
                    </a:p>
                    <a:p>
                      <a:r>
                        <a:rPr lang="en-GB" sz="1050" dirty="0"/>
                        <a:t>DPP5</a:t>
                      </a:r>
                    </a:p>
                    <a:p>
                      <a:r>
                        <a:rPr lang="en-GB" sz="1050" dirty="0"/>
                        <a:t>PSED</a:t>
                      </a:r>
                    </a:p>
                    <a:p>
                      <a:r>
                        <a:rPr lang="en-GB" sz="1050" dirty="0"/>
                        <a:t>EDS3.6</a:t>
                      </a:r>
                    </a:p>
                  </a:txBody>
                  <a:tcPr/>
                </a:tc>
                <a:tc>
                  <a:txBody>
                    <a:bodyPr/>
                    <a:lstStyle/>
                    <a:p>
                      <a:r>
                        <a:rPr lang="en-GB" sz="1100" dirty="0"/>
                        <a:t>5</a:t>
                      </a:r>
                    </a:p>
                  </a:txBody>
                  <a:tcPr/>
                </a:tc>
                <a:tc>
                  <a:txBody>
                    <a:bodyPr/>
                    <a:lstStyle/>
                    <a:p>
                      <a:pPr marL="0" indent="0">
                        <a:buFont typeface="Arial" panose="020B0604020202020204" pitchFamily="34" charset="0"/>
                        <a:buNone/>
                      </a:pPr>
                      <a:r>
                        <a:rPr lang="en-GB" sz="1100" b="0" baseline="0" dirty="0"/>
                        <a:t>Develop a robust assurance and delivery plan to respond to our Public Sector Equalities Duties (PSED) across all protected characteristics.  </a:t>
                      </a:r>
                      <a:endParaRPr lang="en-GB" sz="11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mn-ea"/>
                          <a:cs typeface="+mn-cs"/>
                        </a:rPr>
                        <a:t>EDI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mn-ea"/>
                          <a:cs typeface="+mn-cs"/>
                        </a:rPr>
                        <a:t>HRIS team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mn-ea"/>
                          <a:cs typeface="+mn-cs"/>
                        </a:rPr>
                        <a:t>Workforce D&amp;I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chemeClr val="tx1"/>
                        </a:solidFill>
                        <a:effectLst/>
                        <a:uLnTx/>
                        <a:uFillTx/>
                        <a:latin typeface="+mn-lt"/>
                        <a:ea typeface="+mn-ea"/>
                        <a:cs typeface="+mn-cs"/>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tx1"/>
                          </a:solidFill>
                          <a:effectLst/>
                          <a:uLnTx/>
                          <a:uFillTx/>
                          <a:latin typeface="+mn-lt"/>
                          <a:ea typeface="+mn-ea"/>
                          <a:cs typeface="+mn-cs"/>
                        </a:rPr>
                        <a:t>No progress made due to EDI Manager vacancy.  Priority to establish pilot data task and finish  group as part of 2022/2023 key milestones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baseline="0" dirty="0">
                        <a:solidFill>
                          <a:srgbClr val="FF0000"/>
                        </a:solidFill>
                      </a:endParaRPr>
                    </a:p>
                  </a:txBody>
                  <a:tcPr>
                    <a:solidFill>
                      <a:srgbClr val="FF0000"/>
                    </a:solidFill>
                  </a:tcPr>
                </a:tc>
                <a:extLst>
                  <a:ext uri="{0D108BD9-81ED-4DB2-BD59-A6C34878D82A}">
                    <a16:rowId xmlns:a16="http://schemas.microsoft.com/office/drawing/2014/main" val="10001"/>
                  </a:ext>
                </a:extLst>
              </a:tr>
              <a:tr h="1551424">
                <a:tc>
                  <a:txBody>
                    <a:bodyPr/>
                    <a:lstStyle/>
                    <a:p>
                      <a:r>
                        <a:rPr lang="en-GB" sz="1050" b="0" dirty="0"/>
                        <a:t>EA2010</a:t>
                      </a:r>
                    </a:p>
                    <a:p>
                      <a:r>
                        <a:rPr lang="en-GB" sz="1050" b="0" dirty="0"/>
                        <a:t>PSED</a:t>
                      </a:r>
                    </a:p>
                    <a:p>
                      <a:r>
                        <a:rPr lang="en-GB" sz="1050" b="0" dirty="0"/>
                        <a:t>WRES</a:t>
                      </a:r>
                    </a:p>
                    <a:p>
                      <a:r>
                        <a:rPr lang="en-GB" sz="1050" b="0" dirty="0"/>
                        <a:t>WDES</a:t>
                      </a:r>
                    </a:p>
                    <a:p>
                      <a:r>
                        <a:rPr lang="en-GB" sz="1050" b="0" dirty="0"/>
                        <a:t>GPG</a:t>
                      </a:r>
                    </a:p>
                    <a:p>
                      <a:endParaRPr lang="en-GB" sz="1050" b="0" dirty="0"/>
                    </a:p>
                  </a:txBody>
                  <a:tcPr/>
                </a:tc>
                <a:tc>
                  <a:txBody>
                    <a:bodyPr/>
                    <a:lstStyle/>
                    <a:p>
                      <a:r>
                        <a:rPr lang="en-GB" sz="1100" b="0" dirty="0"/>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t>Ensure there</a:t>
                      </a:r>
                      <a:r>
                        <a:rPr lang="en-GB" sz="1100" b="0" baseline="0" dirty="0"/>
                        <a:t> is a robust reporting framework to communicate progress against the Trust’s 5-year </a:t>
                      </a:r>
                      <a:r>
                        <a:rPr lang="en-GB" sz="1100" b="0" baseline="0" dirty="0" err="1"/>
                        <a:t>D&amp;I</a:t>
                      </a:r>
                      <a:r>
                        <a:rPr lang="en-GB" sz="1100" b="0" baseline="0" dirty="0"/>
                        <a:t> strategy.</a:t>
                      </a:r>
                      <a:endParaRPr lang="en-GB" sz="11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dk1"/>
                          </a:solidFill>
                          <a:effectLst/>
                          <a:uLnTx/>
                          <a:uFillTx/>
                          <a:latin typeface="+mn-lt"/>
                          <a:ea typeface="+mn-ea"/>
                          <a:cs typeface="+mn-cs"/>
                        </a:rPr>
                        <a:t>EDI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Workforce D&amp;I Group</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Building on the bi-annual reports in place a streamlined process for divisional and corporate EDI updates has also been developed, ready for rollout for Q1 in 2022/2023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dirty="0">
                        <a:solidFill>
                          <a:schemeClr val="tx1"/>
                        </a:solidFill>
                      </a:endParaRPr>
                    </a:p>
                  </a:txBody>
                  <a:tcPr>
                    <a:solidFill>
                      <a:srgbClr val="FFC000"/>
                    </a:solidFill>
                  </a:tcPr>
                </a:tc>
                <a:extLst>
                  <a:ext uri="{0D108BD9-81ED-4DB2-BD59-A6C34878D82A}">
                    <a16:rowId xmlns:a16="http://schemas.microsoft.com/office/drawing/2014/main" val="10002"/>
                  </a:ext>
                </a:extLst>
              </a:tr>
            </a:tbl>
          </a:graphicData>
        </a:graphic>
      </p:graphicFrame>
      <p:sp>
        <p:nvSpPr>
          <p:cNvPr id="2" name="Slide Number Placeholder 1"/>
          <p:cNvSpPr>
            <a:spLocks noGrp="1"/>
          </p:cNvSpPr>
          <p:nvPr>
            <p:ph type="sldNum" sz="quarter" idx="12"/>
          </p:nvPr>
        </p:nvSpPr>
        <p:spPr/>
        <p:txBody>
          <a:bodyPr/>
          <a:lstStyle/>
          <a:p>
            <a:fld id="{ECA5469C-08DA-4774-9D4D-73FB2CE48787}" type="slidenum">
              <a:rPr lang="en-GB" smtClean="0"/>
              <a:t>10</a:t>
            </a:fld>
            <a:endParaRPr lang="en-GB"/>
          </a:p>
        </p:txBody>
      </p:sp>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476" y="5697252"/>
            <a:ext cx="1630892" cy="623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971187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952" y="678180"/>
            <a:ext cx="9898049" cy="733088"/>
          </a:xfrm>
        </p:spPr>
        <p:txBody>
          <a:bodyPr>
            <a:normAutofit/>
          </a:bodyPr>
          <a:lstStyle/>
          <a:p>
            <a:pPr>
              <a:spcBef>
                <a:spcPts val="0"/>
              </a:spcBef>
            </a:pPr>
            <a:r>
              <a:rPr lang="en-GB" sz="2200" b="1" dirty="0">
                <a:solidFill>
                  <a:srgbClr val="006747"/>
                </a:solidFill>
                <a:latin typeface="+mn-lt"/>
              </a:rPr>
              <a:t>Trust Equality, Diversity &amp; Inclusion Action Plan 2021/22</a:t>
            </a:r>
            <a:br>
              <a:rPr lang="en-GB" sz="2200" b="1" dirty="0">
                <a:solidFill>
                  <a:srgbClr val="006747"/>
                </a:solidFill>
                <a:latin typeface="+mn-lt"/>
              </a:rPr>
            </a:br>
            <a:r>
              <a:rPr lang="en-GB" sz="1800" b="1" dirty="0">
                <a:solidFill>
                  <a:schemeClr val="accent6"/>
                </a:solidFill>
                <a:latin typeface="+mn-lt"/>
              </a:rPr>
              <a:t>Progress update (October 2021 to March 2022)</a:t>
            </a:r>
            <a:endParaRPr lang="en-GB" sz="1600" b="1" dirty="0">
              <a:latin typeface="+mn-lt"/>
            </a:endParaRPr>
          </a:p>
        </p:txBody>
      </p:sp>
      <p:graphicFrame>
        <p:nvGraphicFramePr>
          <p:cNvPr id="8" name="Table 7"/>
          <p:cNvGraphicFramePr>
            <a:graphicFrameLocks noGrp="1"/>
          </p:cNvGraphicFramePr>
          <p:nvPr>
            <p:extLst>
              <p:ext uri="{D42A27DB-BD31-4B8C-83A1-F6EECF244321}">
                <p14:modId xmlns:p14="http://schemas.microsoft.com/office/powerpoint/2010/main" val="3486139559"/>
              </p:ext>
            </p:extLst>
          </p:nvPr>
        </p:nvGraphicFramePr>
        <p:xfrm>
          <a:off x="32203" y="2126984"/>
          <a:ext cx="9841593" cy="2604031"/>
        </p:xfrm>
        <a:graphic>
          <a:graphicData uri="http://schemas.openxmlformats.org/drawingml/2006/table">
            <a:tbl>
              <a:tblPr firstRow="1" bandRow="1">
                <a:tableStyleId>{5C22544A-7EE6-4342-B048-85BDC9FD1C3A}</a:tableStyleId>
              </a:tblPr>
              <a:tblGrid>
                <a:gridCol w="641287">
                  <a:extLst>
                    <a:ext uri="{9D8B030D-6E8A-4147-A177-3AD203B41FA5}">
                      <a16:colId xmlns:a16="http://schemas.microsoft.com/office/drawing/2014/main" val="20000"/>
                    </a:ext>
                  </a:extLst>
                </a:gridCol>
                <a:gridCol w="382554">
                  <a:extLst>
                    <a:ext uri="{9D8B030D-6E8A-4147-A177-3AD203B41FA5}">
                      <a16:colId xmlns:a16="http://schemas.microsoft.com/office/drawing/2014/main" val="20001"/>
                    </a:ext>
                  </a:extLst>
                </a:gridCol>
                <a:gridCol w="3116973">
                  <a:extLst>
                    <a:ext uri="{9D8B030D-6E8A-4147-A177-3AD203B41FA5}">
                      <a16:colId xmlns:a16="http://schemas.microsoft.com/office/drawing/2014/main" val="20002"/>
                    </a:ext>
                  </a:extLst>
                </a:gridCol>
                <a:gridCol w="1551400">
                  <a:extLst>
                    <a:ext uri="{9D8B030D-6E8A-4147-A177-3AD203B41FA5}">
                      <a16:colId xmlns:a16="http://schemas.microsoft.com/office/drawing/2014/main" val="20003"/>
                    </a:ext>
                  </a:extLst>
                </a:gridCol>
                <a:gridCol w="3490650">
                  <a:extLst>
                    <a:ext uri="{9D8B030D-6E8A-4147-A177-3AD203B41FA5}">
                      <a16:colId xmlns:a16="http://schemas.microsoft.com/office/drawing/2014/main" val="20004"/>
                    </a:ext>
                  </a:extLst>
                </a:gridCol>
                <a:gridCol w="658729">
                  <a:extLst>
                    <a:ext uri="{9D8B030D-6E8A-4147-A177-3AD203B41FA5}">
                      <a16:colId xmlns:a16="http://schemas.microsoft.com/office/drawing/2014/main" val="20005"/>
                    </a:ext>
                  </a:extLst>
                </a:gridCol>
              </a:tblGrid>
              <a:tr h="211335">
                <a:tc>
                  <a:txBody>
                    <a:bodyPr/>
                    <a:lstStyle/>
                    <a:p>
                      <a:r>
                        <a:rPr lang="en-GB" sz="1100" dirty="0"/>
                        <a:t>KPIs</a:t>
                      </a:r>
                    </a:p>
                  </a:txBody>
                  <a:tcPr anchor="ctr">
                    <a:solidFill>
                      <a:srgbClr val="006747"/>
                    </a:solidFill>
                  </a:tcPr>
                </a:tc>
                <a:tc>
                  <a:txBody>
                    <a:bodyPr/>
                    <a:lstStyle/>
                    <a:p>
                      <a:r>
                        <a:rPr lang="en-GB" sz="1100" dirty="0"/>
                        <a:t>No</a:t>
                      </a:r>
                    </a:p>
                  </a:txBody>
                  <a:tcPr anchor="ctr">
                    <a:solidFill>
                      <a:srgbClr val="006747"/>
                    </a:solidFill>
                  </a:tcPr>
                </a:tc>
                <a:tc>
                  <a:txBody>
                    <a:bodyPr/>
                    <a:lstStyle/>
                    <a:p>
                      <a:r>
                        <a:rPr lang="en-GB" sz="1100" dirty="0"/>
                        <a:t>Objective</a:t>
                      </a:r>
                      <a:r>
                        <a:rPr lang="en-GB" sz="1100" baseline="0" dirty="0"/>
                        <a:t> </a:t>
                      </a:r>
                      <a:endParaRPr lang="en-GB" sz="1100" dirty="0"/>
                    </a:p>
                  </a:txBody>
                  <a:tcPr anchor="ctr">
                    <a:solidFill>
                      <a:srgbClr val="00674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Who</a:t>
                      </a:r>
                    </a:p>
                  </a:txBody>
                  <a:tcPr anchor="ctr">
                    <a:solidFill>
                      <a:srgbClr val="006747"/>
                    </a:solidFill>
                  </a:tcPr>
                </a:tc>
                <a:tc>
                  <a:txBody>
                    <a:bodyPr/>
                    <a:lstStyle/>
                    <a:p>
                      <a:r>
                        <a:rPr lang="en-GB" sz="1100" dirty="0"/>
                        <a:t> Progress</a:t>
                      </a:r>
                    </a:p>
                  </a:txBody>
                  <a:tcPr anchor="ctr">
                    <a:solidFill>
                      <a:srgbClr val="006747"/>
                    </a:solidFill>
                  </a:tcPr>
                </a:tc>
                <a:tc>
                  <a:txBody>
                    <a:bodyPr/>
                    <a:lstStyle/>
                    <a:p>
                      <a:r>
                        <a:rPr lang="en-GB" sz="1100" dirty="0"/>
                        <a:t>RAG</a:t>
                      </a:r>
                    </a:p>
                  </a:txBody>
                  <a:tcPr anchor="ctr">
                    <a:solidFill>
                      <a:srgbClr val="006747"/>
                    </a:solidFill>
                  </a:tcPr>
                </a:tc>
                <a:extLst>
                  <a:ext uri="{0D108BD9-81ED-4DB2-BD59-A6C34878D82A}">
                    <a16:rowId xmlns:a16="http://schemas.microsoft.com/office/drawing/2014/main" val="10000"/>
                  </a:ext>
                </a:extLst>
              </a:tr>
              <a:tr h="2344951">
                <a:tc>
                  <a:txBody>
                    <a:bodyPr/>
                    <a:lstStyle/>
                    <a:p>
                      <a:r>
                        <a:rPr lang="en-GB" sz="1000" dirty="0"/>
                        <a:t>EA2010</a:t>
                      </a:r>
                    </a:p>
                    <a:p>
                      <a:r>
                        <a:rPr lang="en-GB" sz="1000" dirty="0"/>
                        <a:t>PSED</a:t>
                      </a:r>
                    </a:p>
                    <a:p>
                      <a:r>
                        <a:rPr lang="en-GB" sz="1000" dirty="0"/>
                        <a:t>WRES</a:t>
                      </a:r>
                    </a:p>
                    <a:p>
                      <a:r>
                        <a:rPr lang="en-GB" sz="1000" dirty="0"/>
                        <a:t>WDES</a:t>
                      </a:r>
                    </a:p>
                    <a:p>
                      <a:r>
                        <a:rPr lang="en-GB" sz="1000" dirty="0"/>
                        <a:t>EDS2</a:t>
                      </a:r>
                      <a:endParaRPr lang="en-GB" sz="1000" b="0" dirty="0"/>
                    </a:p>
                  </a:txBody>
                  <a:tcPr/>
                </a:tc>
                <a:tc>
                  <a:txBody>
                    <a:bodyPr/>
                    <a:lstStyle/>
                    <a:p>
                      <a:r>
                        <a:rPr lang="en-GB" sz="1100" b="0" dirty="0"/>
                        <a:t>7</a:t>
                      </a:r>
                    </a:p>
                  </a:txBody>
                  <a:tcPr/>
                </a:tc>
                <a:tc>
                  <a:txBody>
                    <a:bodyPr/>
                    <a:lstStyle/>
                    <a:p>
                      <a:pPr>
                        <a:lnSpc>
                          <a:spcPct val="115000"/>
                        </a:lnSpc>
                        <a:spcAft>
                          <a:spcPts val="1000"/>
                        </a:spcAft>
                      </a:pPr>
                      <a:r>
                        <a:rPr lang="en-GB" sz="1100" dirty="0">
                          <a:solidFill>
                            <a:srgbClr val="000000"/>
                          </a:solidFill>
                          <a:effectLst/>
                          <a:latin typeface="+mn-lt"/>
                          <a:ea typeface="Calibri"/>
                          <a:cs typeface="Times New Roman"/>
                        </a:rPr>
                        <a:t>Provide inclusive education that nurtures staff motivation and aspirational career development and values the individual and the teams that work together.  </a:t>
                      </a:r>
                      <a:endParaRPr lang="en-GB" sz="1100" b="1" baseline="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mn-ea"/>
                          <a:cs typeface="+mn-cs"/>
                        </a:rPr>
                        <a:t>EDI Manager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mn-ea"/>
                          <a:cs typeface="+mn-cs"/>
                        </a:rPr>
                        <a:t>Senior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mn-ea"/>
                          <a:cs typeface="+mn-cs"/>
                        </a:rPr>
                        <a:t>Quality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mn-ea"/>
                          <a:cs typeface="+mn-cs"/>
                        </a:rPr>
                        <a:t>Divisional EDI leads</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dirty="0">
                          <a:ln>
                            <a:noFill/>
                          </a:ln>
                          <a:solidFill>
                            <a:schemeClr val="tx1"/>
                          </a:solidFill>
                          <a:effectLst/>
                          <a:uLnTx/>
                          <a:uFillTx/>
                          <a:latin typeface="+mn-lt"/>
                          <a:ea typeface="+mn-ea"/>
                          <a:cs typeface="+mn-cs"/>
                        </a:rPr>
                        <a:t>Continued work across education to develop smarter evidence of equality gaps to guide us to effective change/continuous improvement.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dirty="0">
                          <a:ln>
                            <a:noFill/>
                          </a:ln>
                          <a:solidFill>
                            <a:schemeClr val="tx1"/>
                          </a:solidFill>
                          <a:effectLst/>
                          <a:uLnTx/>
                          <a:uFillTx/>
                          <a:latin typeface="+mn-lt"/>
                          <a:ea typeface="+mn-ea"/>
                          <a:cs typeface="+mn-cs"/>
                        </a:rPr>
                        <a:t>Further work being undertaken to recognise the range of needs of our diverse student population and integrate them to create inclusive environments and governance of practice.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dirty="0">
                          <a:ln>
                            <a:noFill/>
                          </a:ln>
                          <a:solidFill>
                            <a:schemeClr val="tx1"/>
                          </a:solidFill>
                          <a:effectLst/>
                          <a:uLnTx/>
                          <a:uFillTx/>
                          <a:latin typeface="+mn-lt"/>
                          <a:ea typeface="+mn-ea"/>
                          <a:cs typeface="+mn-cs"/>
                        </a:rPr>
                        <a:t>To continually deliver fair access, equality of opportunity and enhance participation across both medical and non-medical education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00" b="0" i="0" u="none" strike="noStrike" kern="1200" cap="none" spc="0" normalizeH="0" baseline="0" dirty="0">
                        <a:ln>
                          <a:noFill/>
                        </a:ln>
                        <a:solidFill>
                          <a:schemeClr val="tx1"/>
                        </a:solidFill>
                        <a:effectLst/>
                        <a:uLnTx/>
                        <a:uFillTx/>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baseline="0" dirty="0">
                        <a:solidFill>
                          <a:schemeClr val="tx1"/>
                        </a:solidFill>
                      </a:endParaRPr>
                    </a:p>
                  </a:txBody>
                  <a:tcPr>
                    <a:solidFill>
                      <a:srgbClr val="FFC000"/>
                    </a:solidFill>
                  </a:tcPr>
                </a:tc>
                <a:extLst>
                  <a:ext uri="{0D108BD9-81ED-4DB2-BD59-A6C34878D82A}">
                    <a16:rowId xmlns:a16="http://schemas.microsoft.com/office/drawing/2014/main" val="10001"/>
                  </a:ext>
                </a:extLst>
              </a:tr>
            </a:tbl>
          </a:graphicData>
        </a:graphic>
      </p:graphicFrame>
      <p:sp>
        <p:nvSpPr>
          <p:cNvPr id="2" name="Slide Number Placeholder 1"/>
          <p:cNvSpPr>
            <a:spLocks noGrp="1"/>
          </p:cNvSpPr>
          <p:nvPr>
            <p:ph type="sldNum" sz="quarter" idx="12"/>
          </p:nvPr>
        </p:nvSpPr>
        <p:spPr/>
        <p:txBody>
          <a:bodyPr/>
          <a:lstStyle/>
          <a:p>
            <a:fld id="{ECA5469C-08DA-4774-9D4D-73FB2CE48787}" type="slidenum">
              <a:rPr lang="en-GB" smtClean="0"/>
              <a:t>11</a:t>
            </a:fld>
            <a:endParaRPr lang="en-GB"/>
          </a:p>
        </p:txBody>
      </p:sp>
      <p:pic>
        <p:nvPicPr>
          <p:cNvPr id="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484" y="5877272"/>
            <a:ext cx="1630892" cy="623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088095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952" y="678180"/>
            <a:ext cx="9898049" cy="733088"/>
          </a:xfrm>
        </p:spPr>
        <p:txBody>
          <a:bodyPr>
            <a:normAutofit/>
          </a:bodyPr>
          <a:lstStyle/>
          <a:p>
            <a:pPr>
              <a:spcBef>
                <a:spcPts val="0"/>
              </a:spcBef>
            </a:pPr>
            <a:r>
              <a:rPr lang="en-GB" sz="2200" b="1" dirty="0">
                <a:solidFill>
                  <a:srgbClr val="006747"/>
                </a:solidFill>
                <a:latin typeface="+mn-lt"/>
              </a:rPr>
              <a:t>Trust Equality, Diversity &amp; Inclusion Action Plan 2021/22</a:t>
            </a:r>
            <a:br>
              <a:rPr lang="en-GB" sz="2200" b="1" dirty="0">
                <a:solidFill>
                  <a:srgbClr val="006747"/>
                </a:solidFill>
                <a:latin typeface="+mn-lt"/>
              </a:rPr>
            </a:br>
            <a:r>
              <a:rPr lang="en-GB" sz="1800" b="1" dirty="0">
                <a:solidFill>
                  <a:schemeClr val="accent6"/>
                </a:solidFill>
                <a:latin typeface="+mn-lt"/>
              </a:rPr>
              <a:t>Progress update (October 2021 to March 2022)</a:t>
            </a:r>
            <a:endParaRPr lang="en-GB" sz="1600" b="1" dirty="0">
              <a:latin typeface="+mn-lt"/>
            </a:endParaRPr>
          </a:p>
        </p:txBody>
      </p:sp>
      <p:graphicFrame>
        <p:nvGraphicFramePr>
          <p:cNvPr id="9" name="Table 8"/>
          <p:cNvGraphicFramePr>
            <a:graphicFrameLocks noGrp="1"/>
          </p:cNvGraphicFramePr>
          <p:nvPr>
            <p:extLst>
              <p:ext uri="{D42A27DB-BD31-4B8C-83A1-F6EECF244321}">
                <p14:modId xmlns:p14="http://schemas.microsoft.com/office/powerpoint/2010/main" val="483800615"/>
              </p:ext>
            </p:extLst>
          </p:nvPr>
        </p:nvGraphicFramePr>
        <p:xfrm>
          <a:off x="15985" y="1988840"/>
          <a:ext cx="9898049" cy="3234453"/>
        </p:xfrm>
        <a:graphic>
          <a:graphicData uri="http://schemas.openxmlformats.org/drawingml/2006/table">
            <a:tbl>
              <a:tblPr firstRow="1" bandRow="1">
                <a:tableStyleId>{5C22544A-7EE6-4342-B048-85BDC9FD1C3A}</a:tableStyleId>
              </a:tblPr>
              <a:tblGrid>
                <a:gridCol w="644966">
                  <a:extLst>
                    <a:ext uri="{9D8B030D-6E8A-4147-A177-3AD203B41FA5}">
                      <a16:colId xmlns:a16="http://schemas.microsoft.com/office/drawing/2014/main" val="20000"/>
                    </a:ext>
                  </a:extLst>
                </a:gridCol>
                <a:gridCol w="384749">
                  <a:extLst>
                    <a:ext uri="{9D8B030D-6E8A-4147-A177-3AD203B41FA5}">
                      <a16:colId xmlns:a16="http://schemas.microsoft.com/office/drawing/2014/main" val="20001"/>
                    </a:ext>
                  </a:extLst>
                </a:gridCol>
                <a:gridCol w="3134853">
                  <a:extLst>
                    <a:ext uri="{9D8B030D-6E8A-4147-A177-3AD203B41FA5}">
                      <a16:colId xmlns:a16="http://schemas.microsoft.com/office/drawing/2014/main" val="20002"/>
                    </a:ext>
                  </a:extLst>
                </a:gridCol>
                <a:gridCol w="1560299">
                  <a:extLst>
                    <a:ext uri="{9D8B030D-6E8A-4147-A177-3AD203B41FA5}">
                      <a16:colId xmlns:a16="http://schemas.microsoft.com/office/drawing/2014/main" val="20003"/>
                    </a:ext>
                  </a:extLst>
                </a:gridCol>
                <a:gridCol w="3510674">
                  <a:extLst>
                    <a:ext uri="{9D8B030D-6E8A-4147-A177-3AD203B41FA5}">
                      <a16:colId xmlns:a16="http://schemas.microsoft.com/office/drawing/2014/main" val="20004"/>
                    </a:ext>
                  </a:extLst>
                </a:gridCol>
                <a:gridCol w="662508">
                  <a:extLst>
                    <a:ext uri="{9D8B030D-6E8A-4147-A177-3AD203B41FA5}">
                      <a16:colId xmlns:a16="http://schemas.microsoft.com/office/drawing/2014/main" val="20005"/>
                    </a:ext>
                  </a:extLst>
                </a:gridCol>
              </a:tblGrid>
              <a:tr h="243479">
                <a:tc>
                  <a:txBody>
                    <a:bodyPr/>
                    <a:lstStyle/>
                    <a:p>
                      <a:r>
                        <a:rPr lang="en-GB" sz="1100" dirty="0"/>
                        <a:t>KPIs</a:t>
                      </a:r>
                    </a:p>
                  </a:txBody>
                  <a:tcPr anchor="ctr">
                    <a:solidFill>
                      <a:srgbClr val="006747"/>
                    </a:solidFill>
                  </a:tcPr>
                </a:tc>
                <a:tc>
                  <a:txBody>
                    <a:bodyPr/>
                    <a:lstStyle/>
                    <a:p>
                      <a:r>
                        <a:rPr lang="en-GB" sz="1100" dirty="0"/>
                        <a:t>No</a:t>
                      </a:r>
                    </a:p>
                  </a:txBody>
                  <a:tcPr anchor="ctr">
                    <a:solidFill>
                      <a:srgbClr val="006747"/>
                    </a:solidFill>
                  </a:tcPr>
                </a:tc>
                <a:tc>
                  <a:txBody>
                    <a:bodyPr/>
                    <a:lstStyle/>
                    <a:p>
                      <a:r>
                        <a:rPr lang="en-GB" sz="1100" dirty="0"/>
                        <a:t>Objective</a:t>
                      </a:r>
                      <a:r>
                        <a:rPr lang="en-GB" sz="1100" baseline="0" dirty="0"/>
                        <a:t> </a:t>
                      </a:r>
                      <a:endParaRPr lang="en-GB" sz="1100" dirty="0"/>
                    </a:p>
                  </a:txBody>
                  <a:tcPr anchor="ctr">
                    <a:solidFill>
                      <a:srgbClr val="00674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Who</a:t>
                      </a:r>
                    </a:p>
                  </a:txBody>
                  <a:tcPr anchor="ctr">
                    <a:solidFill>
                      <a:srgbClr val="006747"/>
                    </a:solidFill>
                  </a:tcPr>
                </a:tc>
                <a:tc>
                  <a:txBody>
                    <a:bodyPr/>
                    <a:lstStyle/>
                    <a:p>
                      <a:r>
                        <a:rPr lang="en-GB" sz="1100" dirty="0">
                          <a:solidFill>
                            <a:srgbClr val="FF0000"/>
                          </a:solidFill>
                        </a:rPr>
                        <a:t> </a:t>
                      </a:r>
                      <a:r>
                        <a:rPr lang="en-GB" sz="1100" b="1" kern="1200" dirty="0">
                          <a:solidFill>
                            <a:schemeClr val="lt1"/>
                          </a:solidFill>
                          <a:latin typeface="+mn-lt"/>
                          <a:ea typeface="+mn-ea"/>
                          <a:cs typeface="+mn-cs"/>
                        </a:rPr>
                        <a:t>Progress</a:t>
                      </a:r>
                    </a:p>
                  </a:txBody>
                  <a:tcPr anchor="ctr">
                    <a:solidFill>
                      <a:srgbClr val="006747"/>
                    </a:solidFill>
                  </a:tcPr>
                </a:tc>
                <a:tc>
                  <a:txBody>
                    <a:bodyPr/>
                    <a:lstStyle/>
                    <a:p>
                      <a:r>
                        <a:rPr lang="en-GB" sz="1100" dirty="0"/>
                        <a:t>RAG</a:t>
                      </a:r>
                    </a:p>
                  </a:txBody>
                  <a:tcPr anchor="ctr">
                    <a:solidFill>
                      <a:srgbClr val="006747"/>
                    </a:solidFill>
                  </a:tcPr>
                </a:tc>
                <a:extLst>
                  <a:ext uri="{0D108BD9-81ED-4DB2-BD59-A6C34878D82A}">
                    <a16:rowId xmlns:a16="http://schemas.microsoft.com/office/drawing/2014/main" val="10000"/>
                  </a:ext>
                </a:extLst>
              </a:tr>
              <a:tr h="13974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mn-lt"/>
                          <a:ea typeface="+mn-ea"/>
                          <a:cs typeface="+mn-cs"/>
                        </a:rPr>
                        <a:t>EA2010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mn-lt"/>
                          <a:ea typeface="+mn-ea"/>
                          <a:cs typeface="+mn-cs"/>
                        </a:rPr>
                        <a:t>PSED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mn-lt"/>
                          <a:ea typeface="+mn-ea"/>
                          <a:cs typeface="+mn-cs"/>
                        </a:rPr>
                        <a:t>WRES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mn-lt"/>
                          <a:ea typeface="+mn-ea"/>
                          <a:cs typeface="+mn-cs"/>
                        </a:rPr>
                        <a:t>WDES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mn-lt"/>
                          <a:ea typeface="+mn-ea"/>
                          <a:cs typeface="+mn-cs"/>
                        </a:rPr>
                        <a:t>EDS2</a:t>
                      </a:r>
                    </a:p>
                  </a:txBody>
                  <a:tcPr/>
                </a:tc>
                <a:tc>
                  <a:txBody>
                    <a:bodyPr/>
                    <a:lstStyle/>
                    <a:p>
                      <a:r>
                        <a:rPr lang="en-GB" sz="1100" dirty="0">
                          <a:solidFill>
                            <a:schemeClr val="tx1"/>
                          </a:solidFill>
                        </a:rPr>
                        <a:t>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rPr>
                        <a:t>Ensure there are</a:t>
                      </a:r>
                      <a:r>
                        <a:rPr lang="en-GB" sz="1100" b="0" baseline="0" dirty="0">
                          <a:solidFill>
                            <a:schemeClr val="tx1"/>
                          </a:solidFill>
                        </a:rPr>
                        <a:t> robust divisional plans in place to enable the effective delivery of the strategy at a local level and to ensure local solutions are embedded in response to the staff survey.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baseline="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mn-ea"/>
                          <a:cs typeface="+mn-cs"/>
                        </a:rPr>
                        <a:t>EDI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mn-ea"/>
                          <a:cs typeface="+mn-cs"/>
                        </a:rPr>
                        <a:t>Divisional EDI leads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mn-ea"/>
                          <a:cs typeface="+mn-cs"/>
                        </a:rPr>
                        <a:t>Operational EDI leads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mn-ea"/>
                          <a:cs typeface="+mn-cs"/>
                        </a:rPr>
                        <a:t>Staff Network chairs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mn-ea"/>
                          <a:cs typeface="+mn-cs"/>
                        </a:rPr>
                        <a:t>HRBPs</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tx1"/>
                          </a:solidFill>
                          <a:effectLst/>
                          <a:uLnTx/>
                          <a:uFillTx/>
                          <a:latin typeface="+mn-lt"/>
                          <a:ea typeface="+mn-ea"/>
                          <a:cs typeface="+mn-cs"/>
                        </a:rPr>
                        <a:t>All divisions will have a EDI plan in place reflecting the staff survey findings by end of April 2022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baseline="0" dirty="0">
                        <a:solidFill>
                          <a:schemeClr val="tx1"/>
                        </a:solidFill>
                      </a:endParaRPr>
                    </a:p>
                  </a:txBody>
                  <a:tcPr>
                    <a:solidFill>
                      <a:srgbClr val="FFC000"/>
                    </a:solidFill>
                  </a:tcPr>
                </a:tc>
                <a:extLst>
                  <a:ext uri="{0D108BD9-81ED-4DB2-BD59-A6C34878D82A}">
                    <a16:rowId xmlns:a16="http://schemas.microsoft.com/office/drawing/2014/main" val="10001"/>
                  </a:ext>
                </a:extLst>
              </a:tr>
              <a:tr h="1577896">
                <a:tc>
                  <a:txBody>
                    <a:bodyPr/>
                    <a:lstStyle/>
                    <a:p>
                      <a:r>
                        <a:rPr lang="en-GB" sz="1000" dirty="0">
                          <a:solidFill>
                            <a:schemeClr val="tx1"/>
                          </a:solidFill>
                        </a:rPr>
                        <a:t>EA2010</a:t>
                      </a:r>
                    </a:p>
                    <a:p>
                      <a:r>
                        <a:rPr lang="en-GB" sz="1000" dirty="0">
                          <a:solidFill>
                            <a:schemeClr val="tx1"/>
                          </a:solidFill>
                        </a:rPr>
                        <a:t>PSED</a:t>
                      </a:r>
                    </a:p>
                    <a:p>
                      <a:r>
                        <a:rPr lang="en-GB" sz="1000" dirty="0">
                          <a:solidFill>
                            <a:schemeClr val="tx1"/>
                          </a:solidFill>
                        </a:rPr>
                        <a:t>WRES</a:t>
                      </a:r>
                    </a:p>
                    <a:p>
                      <a:r>
                        <a:rPr lang="en-GB" sz="1000" dirty="0">
                          <a:solidFill>
                            <a:schemeClr val="tx1"/>
                          </a:solidFill>
                        </a:rPr>
                        <a:t>WDES</a:t>
                      </a:r>
                    </a:p>
                    <a:p>
                      <a:r>
                        <a:rPr lang="en-GB" sz="1000" dirty="0">
                          <a:solidFill>
                            <a:schemeClr val="tx1"/>
                          </a:solidFill>
                        </a:rPr>
                        <a:t>EDS2</a:t>
                      </a:r>
                    </a:p>
                  </a:txBody>
                  <a:tcPr/>
                </a:tc>
                <a:tc>
                  <a:txBody>
                    <a:bodyPr/>
                    <a:lstStyle/>
                    <a:p>
                      <a:r>
                        <a:rPr lang="en-GB" sz="1100" b="0" dirty="0">
                          <a:solidFill>
                            <a:schemeClr val="tx1"/>
                          </a:solidFill>
                        </a:rPr>
                        <a:t>9</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0" baseline="0" dirty="0">
                          <a:solidFill>
                            <a:schemeClr val="tx1"/>
                          </a:solidFill>
                          <a:effectLst/>
                          <a:latin typeface="+mn-lt"/>
                          <a:ea typeface="Calibri"/>
                        </a:rPr>
                        <a:t>Develop staff networks to have increased membership, greater reach and impact to support under-represented or disadvantaged staff across all protected characteristics.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mn-ea"/>
                          <a:cs typeface="+mn-cs"/>
                        </a:rPr>
                        <a:t>EDI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mn-ea"/>
                          <a:cs typeface="+mn-cs"/>
                        </a:rPr>
                        <a:t>Staff network chairs</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tx1"/>
                          </a:solidFill>
                          <a:effectLst/>
                          <a:uLnTx/>
                          <a:uFillTx/>
                          <a:latin typeface="+mn-lt"/>
                          <a:ea typeface="+mn-ea"/>
                          <a:cs typeface="+mn-cs"/>
                        </a:rPr>
                        <a:t>BAME Network has new Chair and is due to be re- launched under new name of Race Equality &amp; Inclusion Network, early in Q1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tx1"/>
                          </a:solidFill>
                          <a:effectLst/>
                          <a:uLnTx/>
                          <a:uFillTx/>
                          <a:latin typeface="+mn-lt"/>
                          <a:ea typeface="+mn-ea"/>
                          <a:cs typeface="+mn-cs"/>
                        </a:rPr>
                        <a:t>Key stakeholders engaged in plans to launch Women’s Network early in Q1 and guidance and mentorship received from leaders of strong Women’s network from Barts Health NHS Trust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baseline="0" dirty="0">
                        <a:solidFill>
                          <a:schemeClr val="tx1"/>
                        </a:solidFill>
                        <a:effectLst/>
                        <a:latin typeface="+mn-lt"/>
                      </a:endParaRPr>
                    </a:p>
                  </a:txBody>
                  <a:tcPr>
                    <a:solidFill>
                      <a:srgbClr val="FFC000"/>
                    </a:solidFill>
                  </a:tcPr>
                </a:tc>
                <a:extLst>
                  <a:ext uri="{0D108BD9-81ED-4DB2-BD59-A6C34878D82A}">
                    <a16:rowId xmlns:a16="http://schemas.microsoft.com/office/drawing/2014/main" val="10002"/>
                  </a:ext>
                </a:extLst>
              </a:tr>
            </a:tbl>
          </a:graphicData>
        </a:graphic>
      </p:graphicFrame>
      <p:sp>
        <p:nvSpPr>
          <p:cNvPr id="2" name="Slide Number Placeholder 1"/>
          <p:cNvSpPr>
            <a:spLocks noGrp="1"/>
          </p:cNvSpPr>
          <p:nvPr>
            <p:ph type="sldNum" sz="quarter" idx="12"/>
          </p:nvPr>
        </p:nvSpPr>
        <p:spPr/>
        <p:txBody>
          <a:bodyPr/>
          <a:lstStyle/>
          <a:p>
            <a:fld id="{ECA5469C-08DA-4774-9D4D-73FB2CE48787}" type="slidenum">
              <a:rPr lang="en-GB" smtClean="0"/>
              <a:t>12</a:t>
            </a:fld>
            <a:endParaRPr lang="en-GB"/>
          </a:p>
        </p:txBody>
      </p:sp>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484" y="5877272"/>
            <a:ext cx="1630892" cy="623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635315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952" y="678180"/>
            <a:ext cx="9898049" cy="733088"/>
          </a:xfrm>
        </p:spPr>
        <p:txBody>
          <a:bodyPr>
            <a:normAutofit/>
          </a:bodyPr>
          <a:lstStyle/>
          <a:p>
            <a:pPr>
              <a:spcBef>
                <a:spcPts val="0"/>
              </a:spcBef>
            </a:pPr>
            <a:r>
              <a:rPr lang="en-GB" sz="2200" b="1" dirty="0">
                <a:solidFill>
                  <a:srgbClr val="006747"/>
                </a:solidFill>
                <a:latin typeface="+mn-lt"/>
              </a:rPr>
              <a:t>Trust Equality, Diversity &amp; Inclusion Action Plan 2021/22</a:t>
            </a:r>
            <a:br>
              <a:rPr lang="en-GB" sz="2200" b="1" dirty="0">
                <a:solidFill>
                  <a:srgbClr val="006747"/>
                </a:solidFill>
                <a:latin typeface="+mn-lt"/>
              </a:rPr>
            </a:br>
            <a:r>
              <a:rPr lang="en-GB" sz="1800" b="1" dirty="0">
                <a:solidFill>
                  <a:schemeClr val="accent6"/>
                </a:solidFill>
                <a:latin typeface="+mn-lt"/>
              </a:rPr>
              <a:t>Progress update (October 2021 to March 2022)</a:t>
            </a:r>
            <a:endParaRPr lang="en-GB" sz="1600" b="1" dirty="0">
              <a:latin typeface="+mn-lt"/>
            </a:endParaRPr>
          </a:p>
        </p:txBody>
      </p:sp>
      <p:graphicFrame>
        <p:nvGraphicFramePr>
          <p:cNvPr id="8" name="Table 7"/>
          <p:cNvGraphicFramePr>
            <a:graphicFrameLocks noGrp="1"/>
          </p:cNvGraphicFramePr>
          <p:nvPr>
            <p:extLst>
              <p:ext uri="{D42A27DB-BD31-4B8C-83A1-F6EECF244321}">
                <p14:modId xmlns:p14="http://schemas.microsoft.com/office/powerpoint/2010/main" val="773392104"/>
              </p:ext>
            </p:extLst>
          </p:nvPr>
        </p:nvGraphicFramePr>
        <p:xfrm>
          <a:off x="82122" y="1842779"/>
          <a:ext cx="9865664" cy="3172441"/>
        </p:xfrm>
        <a:graphic>
          <a:graphicData uri="http://schemas.openxmlformats.org/drawingml/2006/table">
            <a:tbl>
              <a:tblPr firstRow="1" bandRow="1">
                <a:tableStyleId>{5C22544A-7EE6-4342-B048-85BDC9FD1C3A}</a:tableStyleId>
              </a:tblPr>
              <a:tblGrid>
                <a:gridCol w="667595">
                  <a:extLst>
                    <a:ext uri="{9D8B030D-6E8A-4147-A177-3AD203B41FA5}">
                      <a16:colId xmlns:a16="http://schemas.microsoft.com/office/drawing/2014/main" val="20000"/>
                    </a:ext>
                  </a:extLst>
                </a:gridCol>
                <a:gridCol w="436606">
                  <a:extLst>
                    <a:ext uri="{9D8B030D-6E8A-4147-A177-3AD203B41FA5}">
                      <a16:colId xmlns:a16="http://schemas.microsoft.com/office/drawing/2014/main" val="20001"/>
                    </a:ext>
                  </a:extLst>
                </a:gridCol>
                <a:gridCol w="2787738">
                  <a:extLst>
                    <a:ext uri="{9D8B030D-6E8A-4147-A177-3AD203B41FA5}">
                      <a16:colId xmlns:a16="http://schemas.microsoft.com/office/drawing/2014/main" val="20002"/>
                    </a:ext>
                  </a:extLst>
                </a:gridCol>
                <a:gridCol w="1991242">
                  <a:extLst>
                    <a:ext uri="{9D8B030D-6E8A-4147-A177-3AD203B41FA5}">
                      <a16:colId xmlns:a16="http://schemas.microsoft.com/office/drawing/2014/main" val="20003"/>
                    </a:ext>
                  </a:extLst>
                </a:gridCol>
                <a:gridCol w="3324710">
                  <a:extLst>
                    <a:ext uri="{9D8B030D-6E8A-4147-A177-3AD203B41FA5}">
                      <a16:colId xmlns:a16="http://schemas.microsoft.com/office/drawing/2014/main" val="20004"/>
                    </a:ext>
                  </a:extLst>
                </a:gridCol>
                <a:gridCol w="657773">
                  <a:extLst>
                    <a:ext uri="{9D8B030D-6E8A-4147-A177-3AD203B41FA5}">
                      <a16:colId xmlns:a16="http://schemas.microsoft.com/office/drawing/2014/main" val="20005"/>
                    </a:ext>
                  </a:extLst>
                </a:gridCol>
              </a:tblGrid>
              <a:tr h="241946">
                <a:tc>
                  <a:txBody>
                    <a:bodyPr/>
                    <a:lstStyle/>
                    <a:p>
                      <a:r>
                        <a:rPr lang="en-GB" sz="1000" dirty="0"/>
                        <a:t>KPIs</a:t>
                      </a:r>
                    </a:p>
                  </a:txBody>
                  <a:tcPr anchor="ctr">
                    <a:solidFill>
                      <a:srgbClr val="006747"/>
                    </a:solidFill>
                  </a:tcPr>
                </a:tc>
                <a:tc>
                  <a:txBody>
                    <a:bodyPr/>
                    <a:lstStyle/>
                    <a:p>
                      <a:r>
                        <a:rPr lang="en-GB" sz="1100" dirty="0"/>
                        <a:t>No</a:t>
                      </a:r>
                    </a:p>
                  </a:txBody>
                  <a:tcPr anchor="ctr">
                    <a:solidFill>
                      <a:srgbClr val="006747"/>
                    </a:solidFill>
                  </a:tcPr>
                </a:tc>
                <a:tc>
                  <a:txBody>
                    <a:bodyPr/>
                    <a:lstStyle/>
                    <a:p>
                      <a:r>
                        <a:rPr lang="en-GB" sz="1100" dirty="0"/>
                        <a:t>Objective</a:t>
                      </a:r>
                    </a:p>
                  </a:txBody>
                  <a:tcPr anchor="ctr">
                    <a:solidFill>
                      <a:srgbClr val="00674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Who</a:t>
                      </a:r>
                    </a:p>
                  </a:txBody>
                  <a:tcPr anchor="ctr">
                    <a:solidFill>
                      <a:srgbClr val="006747"/>
                    </a:solidFill>
                  </a:tcPr>
                </a:tc>
                <a:tc>
                  <a:txBody>
                    <a:bodyPr/>
                    <a:lstStyle/>
                    <a:p>
                      <a:r>
                        <a:rPr lang="en-GB" sz="1100" dirty="0"/>
                        <a:t>Progress</a:t>
                      </a:r>
                    </a:p>
                  </a:txBody>
                  <a:tcPr anchor="ctr">
                    <a:solidFill>
                      <a:srgbClr val="006747"/>
                    </a:solidFill>
                  </a:tcPr>
                </a:tc>
                <a:tc>
                  <a:txBody>
                    <a:bodyPr/>
                    <a:lstStyle/>
                    <a:p>
                      <a:r>
                        <a:rPr lang="en-GB" sz="1100" dirty="0"/>
                        <a:t>RAG</a:t>
                      </a:r>
                    </a:p>
                  </a:txBody>
                  <a:tcPr anchor="ctr">
                    <a:solidFill>
                      <a:srgbClr val="006747"/>
                    </a:solidFill>
                  </a:tcPr>
                </a:tc>
                <a:extLst>
                  <a:ext uri="{0D108BD9-81ED-4DB2-BD59-A6C34878D82A}">
                    <a16:rowId xmlns:a16="http://schemas.microsoft.com/office/drawing/2014/main" val="10000"/>
                  </a:ext>
                </a:extLst>
              </a:tr>
              <a:tr h="1337822">
                <a:tc>
                  <a:txBody>
                    <a:bodyPr/>
                    <a:lstStyle/>
                    <a:p>
                      <a:r>
                        <a:rPr lang="en-GB" sz="1000" dirty="0"/>
                        <a:t>PSED</a:t>
                      </a:r>
                    </a:p>
                    <a:p>
                      <a:r>
                        <a:rPr lang="en-GB" sz="1000" dirty="0"/>
                        <a:t>EA2010</a:t>
                      </a:r>
                    </a:p>
                    <a:p>
                      <a:r>
                        <a:rPr lang="en-GB" sz="1000" dirty="0"/>
                        <a:t>EDS2</a:t>
                      </a:r>
                    </a:p>
                    <a:p>
                      <a:r>
                        <a:rPr lang="en-GB" sz="1000" dirty="0"/>
                        <a:t>WRES</a:t>
                      </a:r>
                    </a:p>
                    <a:p>
                      <a:r>
                        <a:rPr lang="en-GB" sz="1000" dirty="0"/>
                        <a:t>WDES</a:t>
                      </a:r>
                    </a:p>
                  </a:txBody>
                  <a:tcPr/>
                </a:tc>
                <a:tc>
                  <a:txBody>
                    <a:bodyPr/>
                    <a:lstStyle/>
                    <a:p>
                      <a:r>
                        <a:rPr lang="en-GB" sz="1100"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rPr>
                        <a:t>Ensure</a:t>
                      </a:r>
                      <a:r>
                        <a:rPr lang="en-GB" sz="1100" b="0" baseline="0" dirty="0">
                          <a:solidFill>
                            <a:schemeClr val="tx1"/>
                          </a:solidFill>
                        </a:rPr>
                        <a:t> there is robust governance pathway across all divisions that reports into the corporate infrastructure and allows for a two way dialogue to monitor progress and share best practice.</a:t>
                      </a:r>
                      <a:endParaRPr lang="en-GB" sz="1100" b="0" baseline="0" dirty="0">
                        <a:solidFill>
                          <a:srgbClr val="FF0000"/>
                        </a:solidFill>
                      </a:endParaRPr>
                    </a:p>
                  </a:txBody>
                  <a:tcPr/>
                </a:tc>
                <a:tc>
                  <a:txBody>
                    <a:bodyPr/>
                    <a:lstStyle/>
                    <a:p>
                      <a:r>
                        <a:rPr lang="en-GB" sz="1100" dirty="0">
                          <a:solidFill>
                            <a:schemeClr val="tx1"/>
                          </a:solidFill>
                        </a:rPr>
                        <a:t>EDI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mn-ea"/>
                          <a:cs typeface="+mn-cs"/>
                        </a:rPr>
                        <a:t>Divisional EDI leads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mn-ea"/>
                          <a:cs typeface="+mn-cs"/>
                        </a:rPr>
                        <a:t>Operational EDI leads</a:t>
                      </a:r>
                      <a:endParaRPr lang="en-GB" sz="1100" dirty="0">
                        <a:solidFill>
                          <a:schemeClr val="tx1"/>
                        </a:solidFill>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tx1"/>
                          </a:solidFill>
                          <a:effectLst/>
                          <a:uLnTx/>
                          <a:uFillTx/>
                          <a:latin typeface="+mn-lt"/>
                          <a:ea typeface="+mn-ea"/>
                          <a:cs typeface="+mn-cs"/>
                        </a:rPr>
                        <a:t>A robust framework of governance and assurance pathways are in place and this has resulted in the collaboration of the strategic plan for 2022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100" b="0" i="0" u="none" strike="noStrike" kern="1200" cap="none" spc="0" normalizeH="0" baseline="0" noProof="0" dirty="0">
                        <a:ln>
                          <a:noFill/>
                        </a:ln>
                        <a:solidFill>
                          <a:srgbClr val="FF0000"/>
                        </a:solidFill>
                        <a:effectLst/>
                        <a:uLnTx/>
                        <a:uFillTx/>
                        <a:latin typeface="+mn-lt"/>
                        <a:ea typeface="+mn-ea"/>
                        <a:cs typeface="+mn-cs"/>
                      </a:endParaRPr>
                    </a:p>
                  </a:txBody>
                  <a:tcPr/>
                </a:tc>
                <a:tc>
                  <a:txBody>
                    <a:bodyPr/>
                    <a:lstStyle/>
                    <a:p>
                      <a:pPr marL="0" indent="0">
                        <a:buFont typeface="Arial" panose="020B0604020202020204" pitchFamily="34" charset="0"/>
                        <a:buNone/>
                      </a:pPr>
                      <a:endParaRPr lang="en-GB" sz="1100" b="0" kern="1200" baseline="0" dirty="0">
                        <a:solidFill>
                          <a:schemeClr val="tx1"/>
                        </a:solidFill>
                        <a:effectLst/>
                        <a:latin typeface="+mn-lt"/>
                        <a:ea typeface="+mn-ea"/>
                        <a:cs typeface="+mn-cs"/>
                      </a:endParaRPr>
                    </a:p>
                  </a:txBody>
                  <a:tcPr>
                    <a:solidFill>
                      <a:srgbClr val="FFC000"/>
                    </a:solidFill>
                  </a:tcPr>
                </a:tc>
                <a:extLst>
                  <a:ext uri="{0D108BD9-81ED-4DB2-BD59-A6C34878D82A}">
                    <a16:rowId xmlns:a16="http://schemas.microsoft.com/office/drawing/2014/main" val="10001"/>
                  </a:ext>
                </a:extLst>
              </a:tr>
              <a:tr h="1575539">
                <a:tc>
                  <a:txBody>
                    <a:bodyPr/>
                    <a:lstStyle/>
                    <a:p>
                      <a:r>
                        <a:rPr lang="en-GB" sz="1000" dirty="0"/>
                        <a:t>WRES</a:t>
                      </a:r>
                    </a:p>
                    <a:p>
                      <a:r>
                        <a:rPr lang="en-GB" sz="1000" dirty="0"/>
                        <a:t>WDES</a:t>
                      </a:r>
                    </a:p>
                    <a:p>
                      <a:r>
                        <a:rPr lang="en-GB" sz="1000" dirty="0"/>
                        <a:t>PSED</a:t>
                      </a:r>
                    </a:p>
                    <a:p>
                      <a:r>
                        <a:rPr lang="en-GB" sz="1000" dirty="0"/>
                        <a:t>EA2010</a:t>
                      </a:r>
                    </a:p>
                    <a:p>
                      <a:r>
                        <a:rPr lang="en-GB" sz="1000" dirty="0"/>
                        <a:t>EDS2</a:t>
                      </a:r>
                    </a:p>
                  </a:txBody>
                  <a:tcPr/>
                </a:tc>
                <a:tc>
                  <a:txBody>
                    <a:bodyPr/>
                    <a:lstStyle/>
                    <a:p>
                      <a:r>
                        <a:rPr lang="en-GB" sz="1100" b="0" dirty="0"/>
                        <a:t>11</a:t>
                      </a:r>
                    </a:p>
                  </a:txBody>
                  <a:tcPr/>
                </a:tc>
                <a:tc>
                  <a:txBody>
                    <a:bodyPr/>
                    <a:lstStyle/>
                    <a:p>
                      <a:pPr marL="0" indent="0">
                        <a:buFont typeface="Arial" panose="020B0604020202020204" pitchFamily="34" charset="0"/>
                        <a:buNone/>
                      </a:pPr>
                      <a:r>
                        <a:rPr lang="en-GB" sz="1100" dirty="0"/>
                        <a:t>The</a:t>
                      </a:r>
                      <a:r>
                        <a:rPr lang="en-GB" sz="1100" baseline="0" dirty="0"/>
                        <a:t> </a:t>
                      </a:r>
                      <a:r>
                        <a:rPr lang="en-GB" sz="1100" dirty="0"/>
                        <a:t>Trust to actively</a:t>
                      </a:r>
                      <a:r>
                        <a:rPr lang="en-GB" sz="1100" baseline="0" dirty="0"/>
                        <a:t> play a leading role </a:t>
                      </a:r>
                      <a:r>
                        <a:rPr lang="en-GB" sz="1100" dirty="0"/>
                        <a:t>in contributing</a:t>
                      </a:r>
                      <a:r>
                        <a:rPr lang="en-GB" sz="1100" baseline="0" dirty="0"/>
                        <a:t> and </a:t>
                      </a:r>
                      <a:r>
                        <a:rPr lang="en-GB" sz="1100" dirty="0"/>
                        <a:t>learning</a:t>
                      </a:r>
                      <a:r>
                        <a:rPr lang="en-GB" sz="1100" baseline="0" dirty="0"/>
                        <a:t> </a:t>
                      </a:r>
                      <a:r>
                        <a:rPr lang="en-GB" sz="1100" dirty="0"/>
                        <a:t> from EDI strategies, activities and policies</a:t>
                      </a:r>
                      <a:r>
                        <a:rPr lang="en-GB" sz="1100" baseline="0" dirty="0"/>
                        <a:t> in partnership locally, regionally and nationally for the benefit of our staff and patients.</a:t>
                      </a:r>
                      <a:endParaRPr lang="en-GB"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dk1"/>
                          </a:solidFill>
                          <a:effectLst/>
                          <a:uLnTx/>
                          <a:uFillTx/>
                          <a:latin typeface="+mn-lt"/>
                          <a:ea typeface="+mn-ea"/>
                          <a:cs typeface="+mn-cs"/>
                        </a:rPr>
                        <a:t>EDI Manager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tx1"/>
                          </a:solidFill>
                          <a:effectLst/>
                          <a:uLnTx/>
                          <a:uFillTx/>
                          <a:latin typeface="+mn-lt"/>
                          <a:ea typeface="+mn-ea"/>
                          <a:cs typeface="+mn-cs"/>
                        </a:rPr>
                        <a:t>Ongoing involvement in University of West England (UWE) led project on BAME Healthcare Student Support in Practice (HSSP) project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tx1"/>
                          </a:solidFill>
                          <a:effectLst/>
                          <a:uLnTx/>
                          <a:uFillTx/>
                          <a:latin typeface="+mn-lt"/>
                          <a:ea typeface="+mn-ea"/>
                          <a:cs typeface="+mn-cs"/>
                        </a:rPr>
                        <a:t>Equality Impact Assessment template produced with system partners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tx1"/>
                          </a:solidFill>
                          <a:effectLst/>
                          <a:uLnTx/>
                          <a:uFillTx/>
                          <a:latin typeface="+mn-lt"/>
                          <a:ea typeface="+mn-ea"/>
                          <a:cs typeface="+mn-cs"/>
                        </a:rPr>
                        <a:t>Ongoing participation and involvement in the  Bristol Race Equality Strategic Leaders’ Group</a:t>
                      </a:r>
                    </a:p>
                  </a:txBody>
                  <a:tcPr/>
                </a:tc>
                <a:tc>
                  <a:txBody>
                    <a:bodyPr/>
                    <a:lstStyle/>
                    <a:p>
                      <a:endParaRPr lang="en-GB" sz="1100" b="0" dirty="0">
                        <a:solidFill>
                          <a:schemeClr val="tx1"/>
                        </a:solidFill>
                      </a:endParaRPr>
                    </a:p>
                  </a:txBody>
                  <a:tcPr>
                    <a:solidFill>
                      <a:srgbClr val="FFC000"/>
                    </a:solidFill>
                  </a:tcPr>
                </a:tc>
                <a:extLst>
                  <a:ext uri="{0D108BD9-81ED-4DB2-BD59-A6C34878D82A}">
                    <a16:rowId xmlns:a16="http://schemas.microsoft.com/office/drawing/2014/main" val="10002"/>
                  </a:ext>
                </a:extLst>
              </a:tr>
            </a:tbl>
          </a:graphicData>
        </a:graphic>
      </p:graphicFrame>
      <p:sp>
        <p:nvSpPr>
          <p:cNvPr id="2" name="Slide Number Placeholder 1"/>
          <p:cNvSpPr>
            <a:spLocks noGrp="1"/>
          </p:cNvSpPr>
          <p:nvPr>
            <p:ph type="sldNum" sz="quarter" idx="12"/>
          </p:nvPr>
        </p:nvSpPr>
        <p:spPr/>
        <p:txBody>
          <a:bodyPr/>
          <a:lstStyle/>
          <a:p>
            <a:fld id="{ECA5469C-08DA-4774-9D4D-73FB2CE48787}" type="slidenum">
              <a:rPr lang="en-GB" smtClean="0"/>
              <a:t>13</a:t>
            </a:fld>
            <a:endParaRPr lang="en-GB"/>
          </a:p>
        </p:txBody>
      </p:sp>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484" y="5877272"/>
            <a:ext cx="1630892" cy="623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32311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CA5469C-08DA-4774-9D4D-73FB2CE48787}" type="slidenum">
              <a:rPr lang="en-GB" smtClean="0"/>
              <a:t>14</a:t>
            </a:fld>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2704170738"/>
              </p:ext>
            </p:extLst>
          </p:nvPr>
        </p:nvGraphicFramePr>
        <p:xfrm>
          <a:off x="-19050" y="548680"/>
          <a:ext cx="9925050" cy="6347422"/>
        </p:xfrm>
        <a:graphic>
          <a:graphicData uri="http://schemas.openxmlformats.org/drawingml/2006/table">
            <a:tbl>
              <a:tblPr firstRow="1" bandRow="1">
                <a:tableStyleId>{5C22544A-7EE6-4342-B048-85BDC9FD1C3A}</a:tableStyleId>
              </a:tblPr>
              <a:tblGrid>
                <a:gridCol w="2991830">
                  <a:extLst>
                    <a:ext uri="{9D8B030D-6E8A-4147-A177-3AD203B41FA5}">
                      <a16:colId xmlns:a16="http://schemas.microsoft.com/office/drawing/2014/main" val="20000"/>
                    </a:ext>
                  </a:extLst>
                </a:gridCol>
                <a:gridCol w="6933220">
                  <a:extLst>
                    <a:ext uri="{9D8B030D-6E8A-4147-A177-3AD203B41FA5}">
                      <a16:colId xmlns:a16="http://schemas.microsoft.com/office/drawing/2014/main" val="20001"/>
                    </a:ext>
                  </a:extLst>
                </a:gridCol>
              </a:tblGrid>
              <a:tr h="6347422">
                <a:tc>
                  <a:txBody>
                    <a:bodyPr/>
                    <a:lstStyle/>
                    <a:p>
                      <a:endParaRPr lang="en-GB" sz="2000" dirty="0"/>
                    </a:p>
                  </a:txBody>
                  <a:tcPr marL="91441" marR="9144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75000"/>
                      </a:schemeClr>
                    </a:solidFill>
                  </a:tcPr>
                </a:tc>
                <a:tc>
                  <a:txBody>
                    <a:bodyPr/>
                    <a:lstStyle/>
                    <a:p>
                      <a:endParaRPr lang="en-GB" sz="2000" dirty="0"/>
                    </a:p>
                  </a:txBody>
                  <a:tcPr marL="91441" marR="91441">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6747"/>
                    </a:solidFill>
                  </a:tcPr>
                </a:tc>
                <a:extLst>
                  <a:ext uri="{0D108BD9-81ED-4DB2-BD59-A6C34878D82A}">
                    <a16:rowId xmlns:a16="http://schemas.microsoft.com/office/drawing/2014/main" val="10000"/>
                  </a:ext>
                </a:extLst>
              </a:tr>
            </a:tbl>
          </a:graphicData>
        </a:graphic>
      </p:graphicFrame>
      <p:sp>
        <p:nvSpPr>
          <p:cNvPr id="9" name="TextBox 8"/>
          <p:cNvSpPr txBox="1"/>
          <p:nvPr/>
        </p:nvSpPr>
        <p:spPr>
          <a:xfrm>
            <a:off x="3260812" y="2312876"/>
            <a:ext cx="6285526" cy="3754874"/>
          </a:xfrm>
          <a:prstGeom prst="rect">
            <a:avLst/>
          </a:prstGeom>
          <a:noFill/>
        </p:spPr>
        <p:txBody>
          <a:bodyPr wrap="square" rtlCol="0">
            <a:spAutoFit/>
          </a:bodyPr>
          <a:lstStyle/>
          <a:p>
            <a:pPr lvl="0" algn="ctr"/>
            <a:r>
              <a:rPr lang="en-GB" sz="3200" b="1" dirty="0">
                <a:solidFill>
                  <a:prstClr val="white"/>
                </a:solidFill>
              </a:rPr>
              <a:t>Trust Staff Networks</a:t>
            </a:r>
          </a:p>
          <a:p>
            <a:pPr lvl="0"/>
            <a:endParaRPr lang="en-GB" sz="1000" b="1" dirty="0">
              <a:solidFill>
                <a:prstClr val="white"/>
              </a:solidFill>
            </a:endParaRPr>
          </a:p>
          <a:p>
            <a:pPr lvl="0"/>
            <a:r>
              <a:rPr lang="en-GB" sz="2000" dirty="0">
                <a:solidFill>
                  <a:prstClr val="white"/>
                </a:solidFill>
              </a:rPr>
              <a:t>Staff networks play a key role in meeting the objectives set in the Trust’s five-year EDI strategy.  Currently the Trust has three staff networks. </a:t>
            </a:r>
          </a:p>
          <a:p>
            <a:pPr lvl="0"/>
            <a:endParaRPr lang="en-GB" sz="2000" dirty="0">
              <a:solidFill>
                <a:prstClr val="white"/>
              </a:solidFill>
            </a:endParaRPr>
          </a:p>
          <a:p>
            <a:pPr lvl="0"/>
            <a:r>
              <a:rPr lang="en-GB" sz="2000" dirty="0">
                <a:solidFill>
                  <a:prstClr val="white"/>
                </a:solidFill>
              </a:rPr>
              <a:t>The following slides set-out the developments being taken to make staff networks sustainable with greater reach and impact for the workforce and across the Trust.</a:t>
            </a:r>
          </a:p>
          <a:p>
            <a:endParaRPr lang="en-GB" sz="1600" dirty="0">
              <a:solidFill>
                <a:schemeClr val="bg1"/>
              </a:solidFill>
            </a:endParaRPr>
          </a:p>
          <a:p>
            <a:endParaRPr lang="en-GB" sz="1600" dirty="0">
              <a:solidFill>
                <a:schemeClr val="bg1"/>
              </a:solidFill>
            </a:endParaRPr>
          </a:p>
          <a:p>
            <a:pPr algn="ctr"/>
            <a:r>
              <a:rPr lang="en-GB" sz="2400" dirty="0">
                <a:solidFill>
                  <a:schemeClr val="bg1"/>
                </a:solidFill>
                <a:latin typeface="Bradley Hand ITC" panose="03070402050302030203" pitchFamily="66" charset="0"/>
              </a:rPr>
              <a:t>Committed to inclusion in everything we do</a:t>
            </a:r>
          </a:p>
        </p:txBody>
      </p:sp>
      <p:sp>
        <p:nvSpPr>
          <p:cNvPr id="12" name="TextBox 11"/>
          <p:cNvSpPr txBox="1"/>
          <p:nvPr/>
        </p:nvSpPr>
        <p:spPr>
          <a:xfrm>
            <a:off x="76865" y="836704"/>
            <a:ext cx="2859910" cy="5724644"/>
          </a:xfrm>
          <a:prstGeom prst="rect">
            <a:avLst/>
          </a:prstGeom>
          <a:noFill/>
        </p:spPr>
        <p:txBody>
          <a:bodyPr wrap="square" rtlCol="0">
            <a:spAutoFit/>
          </a:bodyPr>
          <a:lstStyle/>
          <a:p>
            <a:r>
              <a:rPr lang="en-GB" sz="1600" b="1" dirty="0">
                <a:solidFill>
                  <a:schemeClr val="bg1"/>
                </a:solidFill>
              </a:rPr>
              <a:t>“A diverse mix of voices leads to better discussions, decisions, and outcomes for everyone”</a:t>
            </a:r>
          </a:p>
          <a:p>
            <a:pPr algn="r"/>
            <a:br>
              <a:rPr lang="en-GB" sz="1400" dirty="0">
                <a:solidFill>
                  <a:schemeClr val="bg1"/>
                </a:solidFill>
              </a:rPr>
            </a:br>
            <a:r>
              <a:rPr lang="en-GB" sz="1400" dirty="0" err="1">
                <a:solidFill>
                  <a:schemeClr val="bg1"/>
                </a:solidFill>
              </a:rPr>
              <a:t>Sundar</a:t>
            </a:r>
            <a:r>
              <a:rPr lang="en-GB" sz="1400" dirty="0">
                <a:solidFill>
                  <a:schemeClr val="bg1"/>
                </a:solidFill>
              </a:rPr>
              <a:t> </a:t>
            </a:r>
            <a:r>
              <a:rPr lang="en-GB" sz="1400" dirty="0" err="1">
                <a:solidFill>
                  <a:schemeClr val="bg1"/>
                </a:solidFill>
              </a:rPr>
              <a:t>Pichai</a:t>
            </a:r>
            <a:endParaRPr lang="en-GB" sz="1400" dirty="0">
              <a:solidFill>
                <a:schemeClr val="bg1"/>
              </a:solidFill>
            </a:endParaRPr>
          </a:p>
          <a:p>
            <a:endParaRPr lang="en-GB" sz="1400" b="1" dirty="0">
              <a:solidFill>
                <a:schemeClr val="bg1"/>
              </a:solidFill>
            </a:endParaRPr>
          </a:p>
          <a:p>
            <a:r>
              <a:rPr lang="en-GB" sz="1600" b="1" dirty="0">
                <a:solidFill>
                  <a:schemeClr val="bg1"/>
                </a:solidFill>
              </a:rPr>
              <a:t>“Staff networks are not just here to celebrate diversity and the communities they make up. They are fundamental to the running of the organisation”</a:t>
            </a:r>
          </a:p>
          <a:p>
            <a:endParaRPr lang="en-GB" sz="1600" b="1" dirty="0">
              <a:solidFill>
                <a:schemeClr val="bg1"/>
              </a:solidFill>
            </a:endParaRPr>
          </a:p>
          <a:p>
            <a:pPr algn="r"/>
            <a:r>
              <a:rPr lang="en-GB" sz="1400" dirty="0">
                <a:solidFill>
                  <a:schemeClr val="bg1"/>
                </a:solidFill>
              </a:rPr>
              <a:t>Jo </a:t>
            </a:r>
            <a:r>
              <a:rPr lang="en-GB" sz="1400" dirty="0" err="1">
                <a:solidFill>
                  <a:schemeClr val="bg1"/>
                </a:solidFill>
              </a:rPr>
              <a:t>Portlock</a:t>
            </a:r>
            <a:endParaRPr lang="en-GB" sz="1400" b="1" dirty="0">
              <a:solidFill>
                <a:schemeClr val="bg1"/>
              </a:solidFill>
            </a:endParaRPr>
          </a:p>
          <a:p>
            <a:pPr algn="r"/>
            <a:endParaRPr lang="en-GB" sz="1400" b="1" dirty="0">
              <a:solidFill>
                <a:schemeClr val="bg1"/>
              </a:solidFill>
            </a:endParaRPr>
          </a:p>
          <a:p>
            <a:pPr lvl="0"/>
            <a:r>
              <a:rPr lang="en-GB" sz="1600" b="1" dirty="0">
                <a:solidFill>
                  <a:prstClr val="white"/>
                </a:solidFill>
              </a:rPr>
              <a:t>“The single greatest people skill is a highly developed and authentic interest in the other person”</a:t>
            </a:r>
          </a:p>
          <a:p>
            <a:pPr lvl="0" algn="r"/>
            <a:r>
              <a:rPr lang="en-GB" sz="1400" dirty="0">
                <a:solidFill>
                  <a:prstClr val="white"/>
                </a:solidFill>
              </a:rPr>
              <a:t>Bob Burg</a:t>
            </a:r>
          </a:p>
          <a:p>
            <a:pPr lvl="0" algn="r"/>
            <a:endParaRPr lang="en-GB" sz="1400" b="1" dirty="0">
              <a:solidFill>
                <a:prstClr val="white"/>
              </a:solidFill>
            </a:endParaRPr>
          </a:p>
          <a:p>
            <a:pPr lvl="0"/>
            <a:r>
              <a:rPr lang="en-GB" sz="1600" b="1" dirty="0">
                <a:solidFill>
                  <a:prstClr val="white"/>
                </a:solidFill>
              </a:rPr>
              <a:t>“Instead of better glasses, your network gives you better eyes”</a:t>
            </a:r>
          </a:p>
          <a:p>
            <a:pPr lvl="0" algn="r"/>
            <a:endParaRPr lang="en-GB" sz="1400" dirty="0">
              <a:solidFill>
                <a:prstClr val="white"/>
              </a:solidFill>
            </a:endParaRPr>
          </a:p>
          <a:p>
            <a:pPr lvl="0" algn="r"/>
            <a:r>
              <a:rPr lang="en-GB" sz="1400" dirty="0">
                <a:solidFill>
                  <a:prstClr val="white"/>
                </a:solidFill>
              </a:rPr>
              <a:t>Robert Burt</a:t>
            </a:r>
            <a:endParaRPr lang="en-GB" sz="1400" dirty="0">
              <a:solidFill>
                <a:schemeClr val="bg1"/>
              </a:solidFill>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0749" y="883927"/>
            <a:ext cx="1654779" cy="780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892282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1696" y="548680"/>
            <a:ext cx="2788840" cy="461665"/>
          </a:xfrm>
          <a:prstGeom prst="rect">
            <a:avLst/>
          </a:prstGeom>
        </p:spPr>
        <p:txBody>
          <a:bodyPr wrap="none">
            <a:spAutoFit/>
          </a:bodyPr>
          <a:lstStyle/>
          <a:p>
            <a:pPr lvl="0" algn="ctr"/>
            <a:r>
              <a:rPr lang="en-GB" sz="2400" b="1" dirty="0">
                <a:solidFill>
                  <a:srgbClr val="006747"/>
                </a:solidFill>
              </a:rPr>
              <a:t>Trust Staff Networks</a:t>
            </a:r>
          </a:p>
        </p:txBody>
      </p:sp>
      <p:sp>
        <p:nvSpPr>
          <p:cNvPr id="3" name="Rectangle 2"/>
          <p:cNvSpPr/>
          <p:nvPr/>
        </p:nvSpPr>
        <p:spPr>
          <a:xfrm>
            <a:off x="227113" y="1331118"/>
            <a:ext cx="3269216" cy="5611536"/>
          </a:xfrm>
          <a:prstGeom prst="rect">
            <a:avLst/>
          </a:prstGeom>
        </p:spPr>
        <p:txBody>
          <a:bodyPr wrap="square">
            <a:spAutoFit/>
          </a:bodyPr>
          <a:lstStyle/>
          <a:p>
            <a:pPr lvl="0"/>
            <a:r>
              <a:rPr lang="en-GB" sz="1600" b="1" dirty="0">
                <a:solidFill>
                  <a:srgbClr val="006747"/>
                </a:solidFill>
              </a:rPr>
              <a:t>Developing Staff Networks</a:t>
            </a:r>
          </a:p>
          <a:p>
            <a:pPr lvl="0"/>
            <a:endParaRPr lang="en-GB" sz="1600" b="1" dirty="0">
              <a:solidFill>
                <a:srgbClr val="006747"/>
              </a:solidFill>
            </a:endParaRPr>
          </a:p>
          <a:p>
            <a:pPr marL="285750" indent="-285750">
              <a:lnSpc>
                <a:spcPct val="115000"/>
              </a:lnSpc>
              <a:spcAft>
                <a:spcPts val="1000"/>
              </a:spcAft>
              <a:buFont typeface="Arial" panose="020B0604020202020204" pitchFamily="34" charset="0"/>
              <a:buChar char="•"/>
            </a:pPr>
            <a:r>
              <a:rPr lang="en-GB" sz="1600" dirty="0">
                <a:solidFill>
                  <a:prstClr val="black">
                    <a:lumMod val="75000"/>
                    <a:lumOff val="25000"/>
                  </a:prstClr>
                </a:solidFill>
                <a:ea typeface="Times New Roman"/>
                <a:cs typeface="Calibri"/>
              </a:rPr>
              <a:t>Women’s Network </a:t>
            </a:r>
            <a:r>
              <a:rPr lang="en-GB" sz="1600" dirty="0">
                <a:solidFill>
                  <a:prstClr val="black">
                    <a:lumMod val="75000"/>
                    <a:lumOff val="25000"/>
                  </a:prstClr>
                </a:solidFill>
              </a:rPr>
              <a:t>to be launched in May 2022</a:t>
            </a:r>
          </a:p>
          <a:p>
            <a:pPr marL="285750" indent="-285750">
              <a:lnSpc>
                <a:spcPct val="115000"/>
              </a:lnSpc>
              <a:spcAft>
                <a:spcPts val="1000"/>
              </a:spcAft>
              <a:buFont typeface="Arial" panose="020B0604020202020204" pitchFamily="34" charset="0"/>
              <a:buChar char="•"/>
            </a:pPr>
            <a:r>
              <a:rPr lang="en-GB" sz="1600" b="0" i="0" dirty="0">
                <a:solidFill>
                  <a:srgbClr val="000000"/>
                </a:solidFill>
                <a:effectLst/>
                <a:latin typeface="Calibri" panose="020F0502020204030204" pitchFamily="34" charset="0"/>
              </a:rPr>
              <a:t>BAME Network to be renamed and relaunched as the “Race Equality &amp; Inclusion Network”</a:t>
            </a:r>
          </a:p>
          <a:p>
            <a:pPr marL="285750" indent="-285750">
              <a:lnSpc>
                <a:spcPct val="115000"/>
              </a:lnSpc>
              <a:spcAft>
                <a:spcPts val="1000"/>
              </a:spcAft>
              <a:buFont typeface="Arial" panose="020B0604020202020204" pitchFamily="34" charset="0"/>
              <a:buChar char="•"/>
            </a:pPr>
            <a:r>
              <a:rPr lang="en-GB" sz="1600" dirty="0">
                <a:solidFill>
                  <a:prstClr val="black">
                    <a:lumMod val="75000"/>
                    <a:lumOff val="25000"/>
                  </a:prstClr>
                </a:solidFill>
                <a:ea typeface="Times New Roman"/>
                <a:cs typeface="Calibri"/>
              </a:rPr>
              <a:t>Funding approved for each network to support their development in order to reach out to more staff in the trust</a:t>
            </a:r>
          </a:p>
          <a:p>
            <a:pPr marL="285750" indent="-285750">
              <a:lnSpc>
                <a:spcPct val="115000"/>
              </a:lnSpc>
              <a:spcAft>
                <a:spcPts val="1000"/>
              </a:spcAft>
              <a:buFont typeface="Arial" panose="020B0604020202020204" pitchFamily="34" charset="0"/>
              <a:buChar char="•"/>
            </a:pPr>
            <a:r>
              <a:rPr lang="en-GB" sz="1600" dirty="0">
                <a:solidFill>
                  <a:prstClr val="black">
                    <a:lumMod val="75000"/>
                    <a:lumOff val="25000"/>
                  </a:prstClr>
                </a:solidFill>
                <a:ea typeface="Times New Roman"/>
                <a:cs typeface="Calibri"/>
              </a:rPr>
              <a:t>Each Network has developed an action plan to support the delivery of the Diversity and Inclusion Strategy 2020-2025 an update against the plan will be provided in the next report</a:t>
            </a:r>
          </a:p>
          <a:p>
            <a:pPr marL="285750" indent="-285750">
              <a:lnSpc>
                <a:spcPct val="115000"/>
              </a:lnSpc>
              <a:spcAft>
                <a:spcPts val="1000"/>
              </a:spcAft>
              <a:buFont typeface="Arial" panose="020B0604020202020204" pitchFamily="34" charset="0"/>
              <a:buChar char="•"/>
            </a:pPr>
            <a:endParaRPr lang="en-GB" sz="1600" dirty="0">
              <a:solidFill>
                <a:prstClr val="black">
                  <a:lumMod val="75000"/>
                  <a:lumOff val="25000"/>
                </a:prstClr>
              </a:solidFill>
              <a:ea typeface="Times New Roman"/>
              <a:cs typeface="Calibri"/>
            </a:endParaRPr>
          </a:p>
        </p:txBody>
      </p:sp>
      <p:grpSp>
        <p:nvGrpSpPr>
          <p:cNvPr id="9" name="Group 8"/>
          <p:cNvGrpSpPr/>
          <p:nvPr/>
        </p:nvGrpSpPr>
        <p:grpSpPr>
          <a:xfrm>
            <a:off x="3767575" y="990085"/>
            <a:ext cx="5587748" cy="4086259"/>
            <a:chOff x="422007" y="3239213"/>
            <a:chExt cx="3431562" cy="2517244"/>
          </a:xfrm>
        </p:grpSpPr>
        <p:pic>
          <p:nvPicPr>
            <p:cNvPr id="1026" name="Picture 2" descr="C:\Users\BahraHar\Pictures\ABLE plus butt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007" y="3239213"/>
              <a:ext cx="1103881" cy="71260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ahraHar\Pictures\lgb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008" y="4144228"/>
              <a:ext cx="1108376" cy="8053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BahraHar\Pictures\peopl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950" y="5062990"/>
              <a:ext cx="1108376" cy="6888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79662" y="3363821"/>
              <a:ext cx="1973907" cy="541450"/>
            </a:xfrm>
            <a:prstGeom prst="rect">
              <a:avLst/>
            </a:prstGeom>
          </p:spPr>
          <p:txBody>
            <a:bodyPr wrap="square">
              <a:spAutoFit/>
            </a:bodyPr>
            <a:lstStyle/>
            <a:p>
              <a:pPr lvl="0"/>
              <a:r>
                <a:rPr lang="en-GB" sz="1600" dirty="0">
                  <a:solidFill>
                    <a:prstClr val="black">
                      <a:lumMod val="75000"/>
                      <a:lumOff val="25000"/>
                    </a:prstClr>
                  </a:solidFill>
                </a:rPr>
                <a:t>ABLE+ (supporting staff with physical, sensory or mental impairments)</a:t>
              </a:r>
            </a:p>
          </p:txBody>
        </p:sp>
        <p:sp>
          <p:nvSpPr>
            <p:cNvPr id="7" name="Rectangle 6"/>
            <p:cNvSpPr/>
            <p:nvPr/>
          </p:nvSpPr>
          <p:spPr>
            <a:xfrm>
              <a:off x="1882707" y="5092862"/>
              <a:ext cx="1937904" cy="663595"/>
            </a:xfrm>
            <a:prstGeom prst="rect">
              <a:avLst/>
            </a:prstGeom>
          </p:spPr>
          <p:txBody>
            <a:bodyPr wrap="square">
              <a:spAutoFit/>
            </a:bodyPr>
            <a:lstStyle/>
            <a:p>
              <a:pPr lvl="0"/>
              <a:r>
                <a:rPr lang="en-GB" sz="1600" dirty="0">
                  <a:solidFill>
                    <a:prstClr val="black">
                      <a:lumMod val="75000"/>
                      <a:lumOff val="25000"/>
                    </a:prstClr>
                  </a:solidFill>
                </a:rPr>
                <a:t>BAME renamed: Race Equality &amp; Inclusion Network (supporting staff from the Black, Asian and ethnic minority communities)</a:t>
              </a:r>
            </a:p>
          </p:txBody>
        </p:sp>
        <p:sp>
          <p:nvSpPr>
            <p:cNvPr id="8" name="Rectangle 7"/>
            <p:cNvSpPr/>
            <p:nvPr/>
          </p:nvSpPr>
          <p:spPr>
            <a:xfrm>
              <a:off x="1813329" y="4183767"/>
              <a:ext cx="1937904" cy="663595"/>
            </a:xfrm>
            <a:prstGeom prst="rect">
              <a:avLst/>
            </a:prstGeom>
          </p:spPr>
          <p:txBody>
            <a:bodyPr wrap="square">
              <a:spAutoFit/>
            </a:bodyPr>
            <a:lstStyle/>
            <a:p>
              <a:pPr lvl="0"/>
              <a:r>
                <a:rPr lang="en-GB" sz="1600" dirty="0" err="1">
                  <a:solidFill>
                    <a:prstClr val="black">
                      <a:lumMod val="75000"/>
                      <a:lumOff val="25000"/>
                    </a:prstClr>
                  </a:solidFill>
                </a:rPr>
                <a:t>LGBTQIA</a:t>
              </a:r>
              <a:r>
                <a:rPr lang="en-GB" sz="1600" dirty="0">
                  <a:solidFill>
                    <a:prstClr val="black">
                      <a:lumMod val="75000"/>
                      <a:lumOff val="25000"/>
                    </a:prstClr>
                  </a:solidFill>
                </a:rPr>
                <a:t>+ (supporting Lesbian, Gay, Bisexual, Transgender, Queer/Questioning, Intersex and Asexual + staff) </a:t>
              </a:r>
            </a:p>
          </p:txBody>
        </p:sp>
      </p:grpSp>
      <p:sp>
        <p:nvSpPr>
          <p:cNvPr id="5" name="Slide Number Placeholder 4"/>
          <p:cNvSpPr>
            <a:spLocks noGrp="1"/>
          </p:cNvSpPr>
          <p:nvPr>
            <p:ph type="sldNum" sz="quarter" idx="12"/>
          </p:nvPr>
        </p:nvSpPr>
        <p:spPr/>
        <p:txBody>
          <a:bodyPr/>
          <a:lstStyle/>
          <a:p>
            <a:fld id="{ECA5469C-08DA-4774-9D4D-73FB2CE48787}" type="slidenum">
              <a:rPr lang="en-GB" smtClean="0"/>
              <a:t>15</a:t>
            </a:fld>
            <a:endParaRPr lang="en-GB"/>
          </a:p>
        </p:txBody>
      </p:sp>
      <p:sp>
        <p:nvSpPr>
          <p:cNvPr id="13" name="Rectangle 12">
            <a:extLst>
              <a:ext uri="{FF2B5EF4-FFF2-40B4-BE49-F238E27FC236}">
                <a16:creationId xmlns:a16="http://schemas.microsoft.com/office/drawing/2014/main" id="{F05E5A67-F732-440D-95D8-448275B2EC71}"/>
              </a:ext>
            </a:extLst>
          </p:cNvPr>
          <p:cNvSpPr/>
          <p:nvPr/>
        </p:nvSpPr>
        <p:spPr>
          <a:xfrm>
            <a:off x="6033120" y="5508747"/>
            <a:ext cx="3155566" cy="830997"/>
          </a:xfrm>
          <a:prstGeom prst="rect">
            <a:avLst/>
          </a:prstGeom>
        </p:spPr>
        <p:txBody>
          <a:bodyPr wrap="square">
            <a:spAutoFit/>
          </a:bodyPr>
          <a:lstStyle/>
          <a:p>
            <a:pPr lvl="0"/>
            <a:r>
              <a:rPr lang="en-GB" sz="1600" dirty="0">
                <a:solidFill>
                  <a:prstClr val="black">
                    <a:lumMod val="75000"/>
                    <a:lumOff val="25000"/>
                  </a:prstClr>
                </a:solidFill>
              </a:rPr>
              <a:t>Women’s Network (supporting women to connect across the organisation….coming soon</a:t>
            </a:r>
          </a:p>
        </p:txBody>
      </p:sp>
      <p:pic>
        <p:nvPicPr>
          <p:cNvPr id="10" name="Picture 9">
            <a:extLst>
              <a:ext uri="{FF2B5EF4-FFF2-40B4-BE49-F238E27FC236}">
                <a16:creationId xmlns:a16="http://schemas.microsoft.com/office/drawing/2014/main" id="{A638D090-C4E9-4091-BAFF-361BE3A71BB4}"/>
              </a:ext>
            </a:extLst>
          </p:cNvPr>
          <p:cNvPicPr>
            <a:picLocks noChangeAspect="1"/>
          </p:cNvPicPr>
          <p:nvPr/>
        </p:nvPicPr>
        <p:blipFill>
          <a:blip r:embed="rId7"/>
          <a:stretch>
            <a:fillRect/>
          </a:stretch>
        </p:blipFill>
        <p:spPr>
          <a:xfrm>
            <a:off x="3904272" y="5232023"/>
            <a:ext cx="1857602" cy="1157153"/>
          </a:xfrm>
          <a:prstGeom prst="rect">
            <a:avLst/>
          </a:prstGeom>
        </p:spPr>
      </p:pic>
    </p:spTree>
    <p:custDataLst>
      <p:tags r:id="rId1"/>
    </p:custDataLst>
    <p:extLst>
      <p:ext uri="{BB962C8B-B14F-4D97-AF65-F5344CB8AC3E}">
        <p14:creationId xmlns:p14="http://schemas.microsoft.com/office/powerpoint/2010/main" val="111076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2850" y="573914"/>
            <a:ext cx="7086813" cy="830997"/>
          </a:xfrm>
          <a:prstGeom prst="rect">
            <a:avLst/>
          </a:prstGeom>
        </p:spPr>
        <p:txBody>
          <a:bodyPr wrap="none">
            <a:spAutoFit/>
          </a:bodyPr>
          <a:lstStyle/>
          <a:p>
            <a:pPr lvl="0" algn="ctr"/>
            <a:r>
              <a:rPr lang="en-GB" sz="2400" b="1" dirty="0">
                <a:solidFill>
                  <a:srgbClr val="006747"/>
                </a:solidFill>
              </a:rPr>
              <a:t>Staff Network Updates</a:t>
            </a:r>
          </a:p>
          <a:p>
            <a:pPr lvl="0" algn="ctr"/>
            <a:r>
              <a:rPr lang="en-GB" sz="2400" b="1" dirty="0">
                <a:solidFill>
                  <a:srgbClr val="006747"/>
                </a:solidFill>
              </a:rPr>
              <a:t>LGBTQIA+, ABLE+, Race Equality &amp; Inclusion, Women’s</a:t>
            </a:r>
          </a:p>
        </p:txBody>
      </p:sp>
      <p:grpSp>
        <p:nvGrpSpPr>
          <p:cNvPr id="11" name="Group 10"/>
          <p:cNvGrpSpPr/>
          <p:nvPr/>
        </p:nvGrpSpPr>
        <p:grpSpPr>
          <a:xfrm>
            <a:off x="173891" y="1664804"/>
            <a:ext cx="9567428" cy="3231654"/>
            <a:chOff x="152400" y="1497467"/>
            <a:chExt cx="9567428" cy="3231654"/>
          </a:xfrm>
        </p:grpSpPr>
        <p:sp>
          <p:nvSpPr>
            <p:cNvPr id="12" name="TextBox 7"/>
            <p:cNvSpPr txBox="1"/>
            <p:nvPr/>
          </p:nvSpPr>
          <p:spPr>
            <a:xfrm>
              <a:off x="152400" y="1497467"/>
              <a:ext cx="3060000" cy="284693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rgbClr val="006747"/>
                  </a:solidFill>
                </a:rPr>
                <a:t>Progress in the last six months</a:t>
              </a:r>
            </a:p>
            <a:p>
              <a:endParaRPr lang="en-GB" sz="1400" b="1" dirty="0">
                <a:solidFill>
                  <a:srgbClr val="006747"/>
                </a:solidFill>
              </a:endParaRPr>
            </a:p>
            <a:p>
              <a:r>
                <a:rPr lang="en-GB" sz="1300" b="1" dirty="0">
                  <a:solidFill>
                    <a:srgbClr val="006747"/>
                  </a:solidFill>
                </a:rPr>
                <a:t>Things we feel proud to have done  or made progress on EDI since April  2021</a:t>
              </a:r>
            </a:p>
            <a:p>
              <a:endParaRPr lang="en-GB" sz="1300" b="1" dirty="0">
                <a:solidFill>
                  <a:srgbClr val="006747"/>
                </a:solidFill>
              </a:endParaRPr>
            </a:p>
            <a:p>
              <a:endParaRPr lang="en-GB" sz="1400" b="1" dirty="0">
                <a:solidFill>
                  <a:srgbClr val="006747"/>
                </a:solidFill>
              </a:endParaRPr>
            </a:p>
            <a:p>
              <a:pPr marL="228600" indent="-228600">
                <a:buFont typeface="+mj-lt"/>
                <a:buAutoNum type="arabicPeriod"/>
              </a:pPr>
              <a:r>
                <a:rPr lang="en-GB" sz="1200" dirty="0"/>
                <a:t>Multi-network led Vigil held to commemorate World AIDS Day</a:t>
              </a:r>
            </a:p>
            <a:p>
              <a:pPr marL="228600" indent="-228600">
                <a:buFont typeface="+mj-lt"/>
                <a:buAutoNum type="arabicPeriod"/>
              </a:pPr>
              <a:endParaRPr lang="en-GB" sz="1200" dirty="0">
                <a:solidFill>
                  <a:srgbClr val="FF0000"/>
                </a:solidFill>
              </a:endParaRPr>
            </a:p>
            <a:p>
              <a:pPr marL="228600" lvl="0" indent="-228600">
                <a:buFont typeface="+mj-lt"/>
                <a:buAutoNum type="arabicPeriod"/>
              </a:pPr>
              <a:r>
                <a:rPr lang="en-GB" sz="1200" dirty="0"/>
                <a:t>Celebrating Disability History month with an open day in BHI atrium</a:t>
              </a:r>
            </a:p>
            <a:p>
              <a:pPr marL="228600" lvl="0" indent="-228600">
                <a:buFont typeface="+mj-lt"/>
                <a:buAutoNum type="arabicPeriod"/>
              </a:pPr>
              <a:endParaRPr lang="en-GB" sz="1200" dirty="0"/>
            </a:p>
            <a:p>
              <a:pPr marL="228600" lvl="0" indent="-228600">
                <a:buFont typeface="+mj-lt"/>
                <a:buAutoNum type="arabicPeriod"/>
              </a:pPr>
              <a:r>
                <a:rPr lang="en-GB" sz="1200" dirty="0"/>
                <a:t>Securing £3000 funding for each of the staff networks in the next financial year</a:t>
              </a:r>
            </a:p>
          </p:txBody>
        </p:sp>
        <p:sp>
          <p:nvSpPr>
            <p:cNvPr id="13" name="TextBox 14"/>
            <p:cNvSpPr txBox="1"/>
            <p:nvPr/>
          </p:nvSpPr>
          <p:spPr>
            <a:xfrm>
              <a:off x="3406114" y="1497467"/>
              <a:ext cx="3060000" cy="32162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rgbClr val="006747"/>
                  </a:solidFill>
                </a:rPr>
                <a:t>Current EDI priorities</a:t>
              </a:r>
            </a:p>
            <a:p>
              <a:endParaRPr lang="en-GB" sz="1400" b="1" dirty="0">
                <a:solidFill>
                  <a:srgbClr val="006747"/>
                </a:solidFill>
              </a:endParaRPr>
            </a:p>
            <a:p>
              <a:r>
                <a:rPr lang="en-GB" sz="1300" b="1" dirty="0">
                  <a:solidFill>
                    <a:srgbClr val="006747"/>
                  </a:solidFill>
                </a:rPr>
                <a:t>EDI priority areas we are currently working on for the next six months</a:t>
              </a:r>
            </a:p>
            <a:p>
              <a:endParaRPr lang="en-GB" sz="1300" b="1" dirty="0">
                <a:solidFill>
                  <a:srgbClr val="006747"/>
                </a:solidFill>
              </a:endParaRPr>
            </a:p>
            <a:p>
              <a:endParaRPr lang="en-GB" sz="1400" b="1" dirty="0">
                <a:solidFill>
                  <a:srgbClr val="006747"/>
                </a:solidFill>
              </a:endParaRPr>
            </a:p>
            <a:p>
              <a:pPr marL="228600" indent="-228600">
                <a:buFont typeface="+mj-lt"/>
                <a:buAutoNum type="arabicPeriod"/>
              </a:pPr>
              <a:r>
                <a:rPr lang="en-GB" sz="1200" dirty="0"/>
                <a:t>Strengthening and re-launching the Race Equality and Inclusion Network</a:t>
              </a:r>
            </a:p>
            <a:p>
              <a:pPr marL="228600" indent="-228600">
                <a:buFont typeface="+mj-lt"/>
                <a:buAutoNum type="arabicPeriod"/>
              </a:pPr>
              <a:endParaRPr lang="en-GB" sz="1200" dirty="0"/>
            </a:p>
            <a:p>
              <a:pPr marL="228600" indent="-228600">
                <a:buFont typeface="+mj-lt"/>
                <a:buAutoNum type="arabicPeriod"/>
              </a:pPr>
              <a:r>
                <a:rPr lang="en-GB" sz="1200" dirty="0"/>
                <a:t>Launching the Women’s Network</a:t>
              </a:r>
            </a:p>
            <a:p>
              <a:pPr marL="228600" indent="-228600">
                <a:buFont typeface="+mj-lt"/>
                <a:buAutoNum type="arabicPeriod"/>
              </a:pPr>
              <a:endParaRPr lang="en-GB" sz="1200" dirty="0"/>
            </a:p>
            <a:p>
              <a:pPr marL="228600" indent="-228600">
                <a:buFont typeface="+mj-lt"/>
                <a:buAutoNum type="arabicPeriod"/>
              </a:pPr>
              <a:r>
                <a:rPr lang="en-GB" sz="1200" dirty="0"/>
                <a:t>Publicising the staff networks through National  Network’s Day celebrations in May at both Bristol and Weston Hospital sites </a:t>
              </a:r>
            </a:p>
            <a:p>
              <a:pPr marL="228600" indent="-228600">
                <a:buFont typeface="+mj-lt"/>
                <a:buAutoNum type="arabicPeriod"/>
              </a:pPr>
              <a:endParaRPr lang="en-GB" sz="1200" dirty="0"/>
            </a:p>
          </p:txBody>
        </p:sp>
        <p:sp>
          <p:nvSpPr>
            <p:cNvPr id="14" name="TextBox 15"/>
            <p:cNvSpPr txBox="1"/>
            <p:nvPr/>
          </p:nvSpPr>
          <p:spPr>
            <a:xfrm>
              <a:off x="6659828" y="1497467"/>
              <a:ext cx="3060000" cy="32316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rgbClr val="006747"/>
                  </a:solidFill>
                </a:rPr>
                <a:t>Our EDI action plan going forward </a:t>
              </a:r>
            </a:p>
            <a:p>
              <a:endParaRPr lang="en-GB" sz="1400" b="1" dirty="0">
                <a:solidFill>
                  <a:srgbClr val="006747"/>
                </a:solidFill>
              </a:endParaRPr>
            </a:p>
            <a:p>
              <a:r>
                <a:rPr lang="en-GB" sz="1300" b="1" dirty="0">
                  <a:solidFill>
                    <a:srgbClr val="006747"/>
                  </a:solidFill>
                </a:rPr>
                <a:t>Ways we will embed EDI into everything we do as staff networks</a:t>
              </a:r>
            </a:p>
            <a:p>
              <a:endParaRPr lang="en-GB" sz="1400" b="1" dirty="0">
                <a:solidFill>
                  <a:srgbClr val="006747"/>
                </a:solidFill>
              </a:endParaRPr>
            </a:p>
            <a:p>
              <a:endParaRPr lang="en-GB" sz="1400" b="1" dirty="0">
                <a:solidFill>
                  <a:srgbClr val="006747"/>
                </a:solidFill>
              </a:endParaRPr>
            </a:p>
            <a:p>
              <a:pPr marL="228600" indent="-228600">
                <a:buFont typeface="+mj-lt"/>
                <a:buAutoNum type="arabicPeriod"/>
              </a:pPr>
              <a:r>
                <a:rPr lang="en-GB" sz="1200" dirty="0"/>
                <a:t>Delivering the Network action plans to support the Trust EDI strategic objectives</a:t>
              </a:r>
            </a:p>
            <a:p>
              <a:pPr marL="228600" indent="-228600">
                <a:buFont typeface="+mj-lt"/>
                <a:buAutoNum type="arabicPeriod"/>
              </a:pPr>
              <a:endParaRPr lang="en-GB" sz="1200" dirty="0"/>
            </a:p>
            <a:p>
              <a:pPr marL="228600" indent="-228600">
                <a:buFont typeface="+mj-lt"/>
                <a:buAutoNum type="arabicPeriod"/>
              </a:pPr>
              <a:r>
                <a:rPr lang="en-GB" sz="1200" dirty="0"/>
                <a:t>Contribute to the review and revision of the Trust’s Equality, Diversity and Inclusion Policy</a:t>
              </a:r>
            </a:p>
            <a:p>
              <a:pPr marL="228600" indent="-228600">
                <a:buFont typeface="+mj-lt"/>
                <a:buAutoNum type="arabicPeriod"/>
              </a:pPr>
              <a:endParaRPr lang="en-GB" sz="1200" dirty="0"/>
            </a:p>
            <a:p>
              <a:pPr marL="228600" indent="-228600">
                <a:buFont typeface="+mj-lt"/>
                <a:buAutoNum type="arabicPeriod"/>
              </a:pPr>
              <a:r>
                <a:rPr lang="en-GB" sz="1200" dirty="0"/>
                <a:t>Creating a robust governance structure for the management of the newly secured network funding</a:t>
              </a:r>
            </a:p>
          </p:txBody>
        </p:sp>
      </p:grpSp>
      <p:sp>
        <p:nvSpPr>
          <p:cNvPr id="3" name="Slide Number Placeholder 2"/>
          <p:cNvSpPr>
            <a:spLocks noGrp="1"/>
          </p:cNvSpPr>
          <p:nvPr>
            <p:ph type="sldNum" sz="quarter" idx="12"/>
          </p:nvPr>
        </p:nvSpPr>
        <p:spPr/>
        <p:txBody>
          <a:bodyPr/>
          <a:lstStyle/>
          <a:p>
            <a:fld id="{ECA5469C-08DA-4774-9D4D-73FB2CE48787}" type="slidenum">
              <a:rPr lang="en-GB" smtClean="0"/>
              <a:t>16</a:t>
            </a:fld>
            <a:endParaRPr lang="en-GB"/>
          </a:p>
        </p:txBody>
      </p:sp>
    </p:spTree>
    <p:custDataLst>
      <p:tags r:id="rId1"/>
    </p:custDataLst>
    <p:extLst>
      <p:ext uri="{BB962C8B-B14F-4D97-AF65-F5344CB8AC3E}">
        <p14:creationId xmlns:p14="http://schemas.microsoft.com/office/powerpoint/2010/main" val="1567833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CA5469C-08DA-4774-9D4D-73FB2CE48787}" type="slidenum">
              <a:rPr lang="en-GB" smtClean="0"/>
              <a:t>17</a:t>
            </a:fld>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48777927"/>
              </p:ext>
            </p:extLst>
          </p:nvPr>
        </p:nvGraphicFramePr>
        <p:xfrm>
          <a:off x="-19050" y="548680"/>
          <a:ext cx="9925050" cy="6347422"/>
        </p:xfrm>
        <a:graphic>
          <a:graphicData uri="http://schemas.openxmlformats.org/drawingml/2006/table">
            <a:tbl>
              <a:tblPr firstRow="1" bandRow="1">
                <a:tableStyleId>{5C22544A-7EE6-4342-B048-85BDC9FD1C3A}</a:tableStyleId>
              </a:tblPr>
              <a:tblGrid>
                <a:gridCol w="2991830">
                  <a:extLst>
                    <a:ext uri="{9D8B030D-6E8A-4147-A177-3AD203B41FA5}">
                      <a16:colId xmlns:a16="http://schemas.microsoft.com/office/drawing/2014/main" val="20000"/>
                    </a:ext>
                  </a:extLst>
                </a:gridCol>
                <a:gridCol w="6933220">
                  <a:extLst>
                    <a:ext uri="{9D8B030D-6E8A-4147-A177-3AD203B41FA5}">
                      <a16:colId xmlns:a16="http://schemas.microsoft.com/office/drawing/2014/main" val="20001"/>
                    </a:ext>
                  </a:extLst>
                </a:gridCol>
              </a:tblGrid>
              <a:tr h="6347422">
                <a:tc>
                  <a:txBody>
                    <a:bodyPr/>
                    <a:lstStyle/>
                    <a:p>
                      <a:endParaRPr lang="en-GB" sz="2000" dirty="0"/>
                    </a:p>
                  </a:txBody>
                  <a:tcPr marL="91441" marR="9144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75000"/>
                      </a:schemeClr>
                    </a:solidFill>
                  </a:tcPr>
                </a:tc>
                <a:tc>
                  <a:txBody>
                    <a:bodyPr/>
                    <a:lstStyle/>
                    <a:p>
                      <a:endParaRPr lang="en-GB" sz="2000" dirty="0"/>
                    </a:p>
                  </a:txBody>
                  <a:tcPr marL="91441" marR="91441">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A9CE"/>
                    </a:solidFill>
                  </a:tcPr>
                </a:tc>
                <a:extLst>
                  <a:ext uri="{0D108BD9-81ED-4DB2-BD59-A6C34878D82A}">
                    <a16:rowId xmlns:a16="http://schemas.microsoft.com/office/drawing/2014/main" val="10000"/>
                  </a:ext>
                </a:extLst>
              </a:tr>
            </a:tbl>
          </a:graphicData>
        </a:graphic>
      </p:graphicFrame>
      <p:sp>
        <p:nvSpPr>
          <p:cNvPr id="9" name="TextBox 8"/>
          <p:cNvSpPr txBox="1"/>
          <p:nvPr/>
        </p:nvSpPr>
        <p:spPr>
          <a:xfrm>
            <a:off x="3260812" y="1988840"/>
            <a:ext cx="6285526" cy="3754874"/>
          </a:xfrm>
          <a:prstGeom prst="rect">
            <a:avLst/>
          </a:prstGeom>
          <a:noFill/>
        </p:spPr>
        <p:txBody>
          <a:bodyPr wrap="square" rtlCol="0">
            <a:spAutoFit/>
          </a:bodyPr>
          <a:lstStyle/>
          <a:p>
            <a:pPr lvl="0" algn="ctr"/>
            <a:r>
              <a:rPr lang="en-GB" sz="3200" b="1" dirty="0">
                <a:solidFill>
                  <a:prstClr val="white"/>
                </a:solidFill>
              </a:rPr>
              <a:t>Divisional EDI action plan update</a:t>
            </a:r>
          </a:p>
          <a:p>
            <a:pPr lvl="0"/>
            <a:endParaRPr lang="en-GB" sz="1000" b="1" dirty="0">
              <a:solidFill>
                <a:prstClr val="white"/>
              </a:solidFill>
            </a:endParaRPr>
          </a:p>
          <a:p>
            <a:pPr lvl="0"/>
            <a:r>
              <a:rPr lang="en-GB" sz="2000" dirty="0">
                <a:solidFill>
                  <a:prstClr val="white"/>
                </a:solidFill>
              </a:rPr>
              <a:t>The Trust comprises of eight divisions. Each division has developed an EDI action plan, with support from divisional EDI leads, operational EDI leads and HR Business Partners. </a:t>
            </a:r>
          </a:p>
          <a:p>
            <a:pPr lvl="0"/>
            <a:endParaRPr lang="en-GB" sz="2000" dirty="0">
              <a:solidFill>
                <a:prstClr val="white"/>
              </a:solidFill>
            </a:endParaRPr>
          </a:p>
          <a:p>
            <a:pPr lvl="0"/>
            <a:r>
              <a:rPr lang="en-GB" sz="2000" dirty="0">
                <a:solidFill>
                  <a:prstClr val="white"/>
                </a:solidFill>
              </a:rPr>
              <a:t>The following slides set-out the progress and forward planning the eight divisions have made on the Trust Diversity and Inclusion Strategy 2020-25.</a:t>
            </a:r>
          </a:p>
          <a:p>
            <a:endParaRPr lang="en-GB" sz="1600" dirty="0">
              <a:solidFill>
                <a:schemeClr val="bg1"/>
              </a:solidFill>
            </a:endParaRPr>
          </a:p>
          <a:p>
            <a:endParaRPr lang="en-GB" sz="1600" dirty="0">
              <a:solidFill>
                <a:schemeClr val="bg1"/>
              </a:solidFill>
            </a:endParaRPr>
          </a:p>
          <a:p>
            <a:pPr algn="ctr"/>
            <a:r>
              <a:rPr lang="en-GB" sz="2400" dirty="0">
                <a:solidFill>
                  <a:schemeClr val="bg1"/>
                </a:solidFill>
                <a:latin typeface="Bradley Hand ITC" panose="03070402050302030203" pitchFamily="66" charset="0"/>
              </a:rPr>
              <a:t>Committed to inclusion in everything we do</a:t>
            </a:r>
          </a:p>
        </p:txBody>
      </p:sp>
      <p:sp>
        <p:nvSpPr>
          <p:cNvPr id="7" name="TextBox 6"/>
          <p:cNvSpPr txBox="1"/>
          <p:nvPr/>
        </p:nvSpPr>
        <p:spPr>
          <a:xfrm>
            <a:off x="76865" y="836704"/>
            <a:ext cx="2859910" cy="5570756"/>
          </a:xfrm>
          <a:prstGeom prst="rect">
            <a:avLst/>
          </a:prstGeom>
          <a:noFill/>
        </p:spPr>
        <p:txBody>
          <a:bodyPr wrap="square" rtlCol="0">
            <a:spAutoFit/>
          </a:bodyPr>
          <a:lstStyle/>
          <a:p>
            <a:r>
              <a:rPr lang="en-GB" sz="1600" b="1" dirty="0">
                <a:solidFill>
                  <a:schemeClr val="bg1"/>
                </a:solidFill>
              </a:rPr>
              <a:t>“In diversity there is beauty and there is strength”</a:t>
            </a:r>
          </a:p>
          <a:p>
            <a:endParaRPr lang="en-GB" sz="1600" b="1" dirty="0">
              <a:solidFill>
                <a:schemeClr val="bg1"/>
              </a:solidFill>
            </a:endParaRPr>
          </a:p>
          <a:p>
            <a:pPr algn="r"/>
            <a:r>
              <a:rPr lang="en-GB" sz="1400" dirty="0">
                <a:solidFill>
                  <a:schemeClr val="bg1"/>
                </a:solidFill>
              </a:rPr>
              <a:t>Maya Angelou</a:t>
            </a:r>
            <a:endParaRPr lang="en-GB" sz="1400" b="1" dirty="0">
              <a:solidFill>
                <a:schemeClr val="bg1"/>
              </a:solidFill>
            </a:endParaRPr>
          </a:p>
          <a:p>
            <a:pPr lvl="0"/>
            <a:endParaRPr lang="en-GB" sz="1600" b="1" dirty="0">
              <a:solidFill>
                <a:prstClr val="white"/>
              </a:solidFill>
            </a:endParaRPr>
          </a:p>
          <a:p>
            <a:pPr lvl="0"/>
            <a:endParaRPr lang="en-GB" sz="1600" b="1" dirty="0">
              <a:solidFill>
                <a:prstClr val="white"/>
              </a:solidFill>
            </a:endParaRPr>
          </a:p>
          <a:p>
            <a:pPr lvl="0"/>
            <a:r>
              <a:rPr lang="en-GB" sz="1600" b="1" dirty="0">
                <a:solidFill>
                  <a:prstClr val="white"/>
                </a:solidFill>
              </a:rPr>
              <a:t>“We need to give each other the space to grow, to be ourselves, to exercise our diversity. We need to give each other space so that we may both give and receive such beautiful things as ideas, openness, dignity, joy, healing, and inclusion”</a:t>
            </a:r>
          </a:p>
          <a:p>
            <a:pPr lvl="0" algn="r"/>
            <a:endParaRPr lang="en-GB" sz="1400" dirty="0">
              <a:solidFill>
                <a:schemeClr val="bg1"/>
              </a:solidFill>
            </a:endParaRPr>
          </a:p>
          <a:p>
            <a:pPr lvl="0" algn="r"/>
            <a:r>
              <a:rPr lang="en-GB" sz="1400" dirty="0">
                <a:solidFill>
                  <a:schemeClr val="bg1"/>
                </a:solidFill>
              </a:rPr>
              <a:t>Max De </a:t>
            </a:r>
            <a:r>
              <a:rPr lang="en-GB" sz="1400" dirty="0" err="1">
                <a:solidFill>
                  <a:schemeClr val="bg1"/>
                </a:solidFill>
              </a:rPr>
              <a:t>Pree</a:t>
            </a:r>
            <a:endParaRPr lang="en-GB" sz="1400" dirty="0">
              <a:solidFill>
                <a:schemeClr val="bg1"/>
              </a:solidFill>
            </a:endParaRPr>
          </a:p>
          <a:p>
            <a:endParaRPr lang="en-GB" sz="1400" b="1" dirty="0">
              <a:solidFill>
                <a:schemeClr val="bg1"/>
              </a:solidFill>
            </a:endParaRPr>
          </a:p>
          <a:p>
            <a:endParaRPr lang="en-GB" sz="1400" b="1" dirty="0">
              <a:solidFill>
                <a:schemeClr val="bg1"/>
              </a:solidFill>
            </a:endParaRPr>
          </a:p>
          <a:p>
            <a:pPr lvl="0"/>
            <a:r>
              <a:rPr lang="en-GB" sz="1600" b="1" dirty="0">
                <a:solidFill>
                  <a:prstClr val="white"/>
                </a:solidFill>
              </a:rPr>
              <a:t>“Diversity: the art of thinking independently together”</a:t>
            </a:r>
          </a:p>
          <a:p>
            <a:pPr lvl="0"/>
            <a:endParaRPr lang="en-GB" sz="1600" b="1" dirty="0">
              <a:solidFill>
                <a:prstClr val="white"/>
              </a:solidFill>
            </a:endParaRPr>
          </a:p>
          <a:p>
            <a:pPr lvl="0" algn="r"/>
            <a:r>
              <a:rPr lang="en-GB" sz="1400" dirty="0">
                <a:solidFill>
                  <a:prstClr val="white"/>
                </a:solidFill>
              </a:rPr>
              <a:t>Malcolm Forbes</a:t>
            </a:r>
            <a:endParaRPr lang="en-GB" sz="1400" b="1" dirty="0">
              <a:solidFill>
                <a:prstClr val="white"/>
              </a:solidFill>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0749" y="883927"/>
            <a:ext cx="1654779" cy="780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51121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1" y="548680"/>
            <a:ext cx="9044940" cy="461665"/>
          </a:xfrm>
          <a:prstGeom prst="rect">
            <a:avLst/>
          </a:prstGeom>
          <a:noFill/>
        </p:spPr>
        <p:txBody>
          <a:bodyPr wrap="square" rtlCol="0">
            <a:spAutoFit/>
          </a:bodyPr>
          <a:lstStyle/>
          <a:p>
            <a:pPr algn="ctr"/>
            <a:r>
              <a:rPr lang="en-GB" sz="2400" b="1" dirty="0">
                <a:solidFill>
                  <a:srgbClr val="00A9CE"/>
                </a:solidFill>
                <a:cs typeface="Arial" panose="020B0604020202020204" pitchFamily="34" charset="0"/>
              </a:rPr>
              <a:t>Divisional equality, diversity and inclusion action plan update</a:t>
            </a:r>
            <a:endParaRPr lang="en-GB" sz="1600" dirty="0">
              <a:solidFill>
                <a:srgbClr val="006747"/>
              </a:solidFill>
            </a:endParaRPr>
          </a:p>
        </p:txBody>
      </p:sp>
      <p:grpSp>
        <p:nvGrpSpPr>
          <p:cNvPr id="2" name="Group 1"/>
          <p:cNvGrpSpPr/>
          <p:nvPr/>
        </p:nvGrpSpPr>
        <p:grpSpPr>
          <a:xfrm>
            <a:off x="200472" y="1520788"/>
            <a:ext cx="9428167" cy="1877221"/>
            <a:chOff x="445916" y="1994515"/>
            <a:chExt cx="8857179" cy="1763533"/>
          </a:xfrm>
        </p:grpSpPr>
        <p:grpSp>
          <p:nvGrpSpPr>
            <p:cNvPr id="10" name="Group 9"/>
            <p:cNvGrpSpPr/>
            <p:nvPr/>
          </p:nvGrpSpPr>
          <p:grpSpPr>
            <a:xfrm>
              <a:off x="445916" y="2075755"/>
              <a:ext cx="1950574" cy="1666677"/>
              <a:chOff x="598316" y="1961455"/>
              <a:chExt cx="1950574" cy="1666677"/>
            </a:xfrm>
          </p:grpSpPr>
          <p:sp>
            <p:nvSpPr>
              <p:cNvPr id="31" name="TextBox 30"/>
              <p:cNvSpPr txBox="1"/>
              <p:nvPr/>
            </p:nvSpPr>
            <p:spPr>
              <a:xfrm>
                <a:off x="693494" y="3320355"/>
                <a:ext cx="1760217" cy="307777"/>
              </a:xfrm>
              <a:prstGeom prst="rect">
                <a:avLst/>
              </a:prstGeom>
              <a:noFill/>
            </p:spPr>
            <p:txBody>
              <a:bodyPr wrap="square" rtlCol="0">
                <a:spAutoFit/>
              </a:bodyPr>
              <a:lstStyle/>
              <a:p>
                <a:pPr lvl="0"/>
                <a:r>
                  <a:rPr lang="en-GB" sz="1400" b="1" dirty="0">
                    <a:solidFill>
                      <a:srgbClr val="00A9CE"/>
                    </a:solidFill>
                  </a:rPr>
                  <a:t>Estates and Facilities</a:t>
                </a:r>
              </a:p>
            </p:txBody>
          </p:sp>
          <p:pic>
            <p:nvPicPr>
              <p:cNvPr id="32" name="Picture 3" descr="C:\Users\BahraHar\Pictures\estates and faciliti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316" y="1961455"/>
                <a:ext cx="1950574" cy="13589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2526019" y="1994515"/>
              <a:ext cx="2484131" cy="1734739"/>
              <a:chOff x="4142812" y="1827491"/>
              <a:chExt cx="2484131" cy="1734739"/>
            </a:xfrm>
          </p:grpSpPr>
          <p:sp>
            <p:nvSpPr>
              <p:cNvPr id="29" name="TextBox 28"/>
              <p:cNvSpPr txBox="1"/>
              <p:nvPr/>
            </p:nvSpPr>
            <p:spPr>
              <a:xfrm>
                <a:off x="4142812" y="3254453"/>
                <a:ext cx="2484131" cy="307777"/>
              </a:xfrm>
              <a:prstGeom prst="rect">
                <a:avLst/>
              </a:prstGeom>
              <a:noFill/>
            </p:spPr>
            <p:txBody>
              <a:bodyPr wrap="square" rtlCol="0">
                <a:spAutoFit/>
              </a:bodyPr>
              <a:lstStyle/>
              <a:p>
                <a:pPr>
                  <a:defRPr/>
                </a:pPr>
                <a:r>
                  <a:rPr lang="en-GB" sz="1400" b="1" dirty="0">
                    <a:solidFill>
                      <a:srgbClr val="00A9CE"/>
                    </a:solidFill>
                  </a:rPr>
                  <a:t>Women’s &amp; Children’s Services</a:t>
                </a:r>
              </a:p>
            </p:txBody>
          </p:sp>
          <p:pic>
            <p:nvPicPr>
              <p:cNvPr id="30" name="Picture 4" descr="C:\Users\BahraHar\Pictures\women and childr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0490" y="1827491"/>
                <a:ext cx="2268826" cy="15125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7183156" y="2060686"/>
              <a:ext cx="2119939" cy="1697362"/>
              <a:chOff x="6816262" y="1955971"/>
              <a:chExt cx="2119939" cy="1697362"/>
            </a:xfrm>
          </p:grpSpPr>
          <p:sp>
            <p:nvSpPr>
              <p:cNvPr id="27" name="Rectangle 26"/>
              <p:cNvSpPr/>
              <p:nvPr/>
            </p:nvSpPr>
            <p:spPr>
              <a:xfrm>
                <a:off x="6816262" y="3345556"/>
                <a:ext cx="2119939" cy="307777"/>
              </a:xfrm>
              <a:prstGeom prst="rect">
                <a:avLst/>
              </a:prstGeom>
            </p:spPr>
            <p:txBody>
              <a:bodyPr wrap="none">
                <a:spAutoFit/>
              </a:bodyPr>
              <a:lstStyle/>
              <a:p>
                <a:pPr lvl="0"/>
                <a:r>
                  <a:rPr lang="en-GB" sz="1400" b="1" dirty="0">
                    <a:solidFill>
                      <a:srgbClr val="00A9CE"/>
                    </a:solidFill>
                  </a:rPr>
                  <a:t>Diagnostics and Therapies</a:t>
                </a:r>
              </a:p>
            </p:txBody>
          </p:sp>
          <p:pic>
            <p:nvPicPr>
              <p:cNvPr id="28" name="Picture 5" descr="C:\Users\BahraHar\Pictures\D&amp;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7551" y="1955971"/>
                <a:ext cx="1796643" cy="13512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5059729" y="2175290"/>
              <a:ext cx="1993899" cy="1553964"/>
              <a:chOff x="4722042" y="2060990"/>
              <a:chExt cx="1993899" cy="1553964"/>
            </a:xfrm>
          </p:grpSpPr>
          <p:sp>
            <p:nvSpPr>
              <p:cNvPr id="25" name="Rectangle 24"/>
              <p:cNvSpPr/>
              <p:nvPr/>
            </p:nvSpPr>
            <p:spPr>
              <a:xfrm>
                <a:off x="5349243" y="3307177"/>
                <a:ext cx="750462" cy="307777"/>
              </a:xfrm>
              <a:prstGeom prst="rect">
                <a:avLst/>
              </a:prstGeom>
            </p:spPr>
            <p:txBody>
              <a:bodyPr wrap="none">
                <a:spAutoFit/>
              </a:bodyPr>
              <a:lstStyle/>
              <a:p>
                <a:pPr lvl="0"/>
                <a:r>
                  <a:rPr lang="en-GB" sz="1400" b="1" dirty="0">
                    <a:solidFill>
                      <a:srgbClr val="00A9CE"/>
                    </a:solidFill>
                  </a:rPr>
                  <a:t>Surgery</a:t>
                </a:r>
              </a:p>
            </p:txBody>
          </p:sp>
          <p:pic>
            <p:nvPicPr>
              <p:cNvPr id="26" name="Picture 6" descr="C:\Users\BahraHar\Pictures\surgery.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2042" y="2060990"/>
                <a:ext cx="1993899" cy="124618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3" name="Group 2"/>
          <p:cNvGrpSpPr/>
          <p:nvPr/>
        </p:nvGrpSpPr>
        <p:grpSpPr>
          <a:xfrm>
            <a:off x="176154" y="3941731"/>
            <a:ext cx="9476802" cy="1683513"/>
            <a:chOff x="312175" y="3805479"/>
            <a:chExt cx="8903824" cy="1581726"/>
          </a:xfrm>
        </p:grpSpPr>
        <p:sp>
          <p:nvSpPr>
            <p:cNvPr id="12" name="Rectangle 11"/>
            <p:cNvSpPr/>
            <p:nvPr/>
          </p:nvSpPr>
          <p:spPr>
            <a:xfrm>
              <a:off x="5686930" y="5067395"/>
              <a:ext cx="754822" cy="307777"/>
            </a:xfrm>
            <a:prstGeom prst="rect">
              <a:avLst/>
            </a:prstGeom>
          </p:spPr>
          <p:txBody>
            <a:bodyPr wrap="none">
              <a:spAutoFit/>
            </a:bodyPr>
            <a:lstStyle/>
            <a:p>
              <a:pPr lvl="0"/>
              <a:r>
                <a:rPr lang="en-GB" sz="1400" b="1" dirty="0">
                  <a:solidFill>
                    <a:srgbClr val="00A9CE"/>
                  </a:solidFill>
                </a:rPr>
                <a:t>Weston</a:t>
              </a:r>
            </a:p>
          </p:txBody>
        </p:sp>
        <p:grpSp>
          <p:nvGrpSpPr>
            <p:cNvPr id="15" name="Group 14"/>
            <p:cNvGrpSpPr/>
            <p:nvPr/>
          </p:nvGrpSpPr>
          <p:grpSpPr>
            <a:xfrm>
              <a:off x="312175" y="3833620"/>
              <a:ext cx="2218055" cy="1541554"/>
              <a:chOff x="312175" y="3719320"/>
              <a:chExt cx="2218055" cy="1541554"/>
            </a:xfrm>
          </p:grpSpPr>
          <p:sp>
            <p:nvSpPr>
              <p:cNvPr id="23" name="Rectangle 22"/>
              <p:cNvSpPr/>
              <p:nvPr/>
            </p:nvSpPr>
            <p:spPr>
              <a:xfrm>
                <a:off x="613097" y="4953097"/>
                <a:ext cx="1659429" cy="307777"/>
              </a:xfrm>
              <a:prstGeom prst="rect">
                <a:avLst/>
              </a:prstGeom>
            </p:spPr>
            <p:txBody>
              <a:bodyPr wrap="none">
                <a:spAutoFit/>
              </a:bodyPr>
              <a:lstStyle/>
              <a:p>
                <a:pPr lvl="0"/>
                <a:r>
                  <a:rPr lang="en-GB" sz="1400" b="1" dirty="0">
                    <a:solidFill>
                      <a:srgbClr val="00A9CE"/>
                    </a:solidFill>
                  </a:rPr>
                  <a:t>Specialised Services</a:t>
                </a:r>
              </a:p>
            </p:txBody>
          </p:sp>
          <p:pic>
            <p:nvPicPr>
              <p:cNvPr id="24" name="Picture 7" descr="C:\Users\BahraHar\Pictures\cardiology.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175" y="3719320"/>
                <a:ext cx="2218055" cy="12458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2838233" y="3805479"/>
              <a:ext cx="1843847" cy="1581726"/>
              <a:chOff x="2838233" y="3691179"/>
              <a:chExt cx="1843847" cy="1581726"/>
            </a:xfrm>
          </p:grpSpPr>
          <p:sp>
            <p:nvSpPr>
              <p:cNvPr id="21" name="Rectangle 20"/>
              <p:cNvSpPr/>
              <p:nvPr/>
            </p:nvSpPr>
            <p:spPr>
              <a:xfrm>
                <a:off x="3142180" y="4965128"/>
                <a:ext cx="1204176" cy="307777"/>
              </a:xfrm>
              <a:prstGeom prst="rect">
                <a:avLst/>
              </a:prstGeom>
            </p:spPr>
            <p:txBody>
              <a:bodyPr wrap="none">
                <a:spAutoFit/>
              </a:bodyPr>
              <a:lstStyle/>
              <a:p>
                <a:pPr lvl="0"/>
                <a:r>
                  <a:rPr lang="en-GB" sz="1400" b="1" dirty="0">
                    <a:solidFill>
                      <a:srgbClr val="00A9CE"/>
                    </a:solidFill>
                  </a:rPr>
                  <a:t>Trust Services</a:t>
                </a:r>
              </a:p>
            </p:txBody>
          </p:sp>
          <p:pic>
            <p:nvPicPr>
              <p:cNvPr id="22" name="Picture 8" descr="C:\Users\BahraHar\Pictures\trust service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38233" y="3691179"/>
                <a:ext cx="1843847" cy="1302090"/>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0" descr="C:\Users\BahraHar\Pictures\weston 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49331" y="3884928"/>
              <a:ext cx="1994113" cy="1143192"/>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7235306" y="3892547"/>
              <a:ext cx="1980693" cy="1482627"/>
              <a:chOff x="7235306" y="3778247"/>
              <a:chExt cx="1980693" cy="1482627"/>
            </a:xfrm>
          </p:grpSpPr>
          <p:sp>
            <p:nvSpPr>
              <p:cNvPr id="19" name="Rectangle 18"/>
              <p:cNvSpPr/>
              <p:nvPr/>
            </p:nvSpPr>
            <p:spPr>
              <a:xfrm>
                <a:off x="7792680" y="4953097"/>
                <a:ext cx="878767" cy="307777"/>
              </a:xfrm>
              <a:prstGeom prst="rect">
                <a:avLst/>
              </a:prstGeom>
            </p:spPr>
            <p:txBody>
              <a:bodyPr wrap="none">
                <a:spAutoFit/>
              </a:bodyPr>
              <a:lstStyle/>
              <a:p>
                <a:pPr lvl="0"/>
                <a:r>
                  <a:rPr lang="en-GB" sz="1400" b="1" dirty="0">
                    <a:solidFill>
                      <a:srgbClr val="00A9CE"/>
                    </a:solidFill>
                  </a:rPr>
                  <a:t>Medicine</a:t>
                </a:r>
              </a:p>
            </p:txBody>
          </p:sp>
          <p:pic>
            <p:nvPicPr>
              <p:cNvPr id="20" name="Picture 11" descr="C:\Users\BahraHar\Pictures\medicin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35306" y="3778247"/>
                <a:ext cx="1980693" cy="1237933"/>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 name="Slide Number Placeholder 3"/>
          <p:cNvSpPr>
            <a:spLocks noGrp="1"/>
          </p:cNvSpPr>
          <p:nvPr>
            <p:ph type="sldNum" sz="quarter" idx="12"/>
          </p:nvPr>
        </p:nvSpPr>
        <p:spPr/>
        <p:txBody>
          <a:bodyPr/>
          <a:lstStyle/>
          <a:p>
            <a:fld id="{ECA5469C-08DA-4774-9D4D-73FB2CE48787}" type="slidenum">
              <a:rPr lang="en-GB" smtClean="0"/>
              <a:t>18</a:t>
            </a:fld>
            <a:endParaRPr lang="en-GB"/>
          </a:p>
        </p:txBody>
      </p:sp>
    </p:spTree>
    <p:custDataLst>
      <p:tags r:id="rId1"/>
    </p:custDataLst>
    <p:extLst>
      <p:ext uri="{BB962C8B-B14F-4D97-AF65-F5344CB8AC3E}">
        <p14:creationId xmlns:p14="http://schemas.microsoft.com/office/powerpoint/2010/main" val="2327036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5454" y="548680"/>
            <a:ext cx="3901324" cy="461665"/>
          </a:xfrm>
          <a:prstGeom prst="rect">
            <a:avLst/>
          </a:prstGeom>
        </p:spPr>
        <p:txBody>
          <a:bodyPr wrap="none">
            <a:spAutoFit/>
          </a:bodyPr>
          <a:lstStyle/>
          <a:p>
            <a:pPr lvl="0" algn="ctr"/>
            <a:r>
              <a:rPr lang="en-GB" sz="2400" b="1" dirty="0">
                <a:solidFill>
                  <a:srgbClr val="00A9CE"/>
                </a:solidFill>
              </a:rPr>
              <a:t>Estates and Facilities Division</a:t>
            </a:r>
          </a:p>
        </p:txBody>
      </p:sp>
      <p:sp>
        <p:nvSpPr>
          <p:cNvPr id="4" name="Slide Number Placeholder 3"/>
          <p:cNvSpPr>
            <a:spLocks noGrp="1"/>
          </p:cNvSpPr>
          <p:nvPr>
            <p:ph type="sldNum" sz="quarter" idx="12"/>
          </p:nvPr>
        </p:nvSpPr>
        <p:spPr/>
        <p:txBody>
          <a:bodyPr/>
          <a:lstStyle/>
          <a:p>
            <a:fld id="{ECA5469C-08DA-4774-9D4D-73FB2CE48787}" type="slidenum">
              <a:rPr lang="en-GB" smtClean="0"/>
              <a:t>19</a:t>
            </a:fld>
            <a:endParaRPr lang="en-GB"/>
          </a:p>
        </p:txBody>
      </p:sp>
      <p:sp>
        <p:nvSpPr>
          <p:cNvPr id="9" name="TextBox 8">
            <a:extLst>
              <a:ext uri="{FF2B5EF4-FFF2-40B4-BE49-F238E27FC236}">
                <a16:creationId xmlns:a16="http://schemas.microsoft.com/office/drawing/2014/main" id="{5DA466FD-A1C3-43E2-9EA4-4672B3916538}"/>
              </a:ext>
            </a:extLst>
          </p:cNvPr>
          <p:cNvSpPr txBox="1"/>
          <p:nvPr/>
        </p:nvSpPr>
        <p:spPr>
          <a:xfrm>
            <a:off x="249257" y="1192659"/>
            <a:ext cx="3060000" cy="3985706"/>
          </a:xfrm>
          <a:prstGeom prst="rect">
            <a:avLst/>
          </a:prstGeom>
          <a:noFill/>
        </p:spPr>
        <p:txBody>
          <a:bodyPr wrap="square" rtlCol="0">
            <a:spAutoFit/>
          </a:bodyPr>
          <a:lstStyle/>
          <a:p>
            <a:r>
              <a:rPr lang="en-GB" sz="1600" b="1" dirty="0">
                <a:solidFill>
                  <a:srgbClr val="00A9CE"/>
                </a:solidFill>
              </a:rPr>
              <a:t>Progress in the last six months</a:t>
            </a:r>
          </a:p>
          <a:p>
            <a:endParaRPr lang="en-GB" sz="1400" b="1" dirty="0">
              <a:solidFill>
                <a:srgbClr val="00A9CE"/>
              </a:solidFill>
            </a:endParaRPr>
          </a:p>
          <a:p>
            <a:r>
              <a:rPr lang="en-GB" sz="1300" b="1" dirty="0">
                <a:solidFill>
                  <a:srgbClr val="00A9CE"/>
                </a:solidFill>
              </a:rPr>
              <a:t>Three things we feel proud to have done  or made progress on EDI since September  2021</a:t>
            </a:r>
          </a:p>
          <a:p>
            <a:endParaRPr lang="en-GB" sz="1400" b="1" dirty="0">
              <a:solidFill>
                <a:schemeClr val="tx1">
                  <a:lumMod val="75000"/>
                  <a:lumOff val="25000"/>
                </a:schemeClr>
              </a:solidFill>
            </a:endParaRPr>
          </a:p>
          <a:p>
            <a:pPr marL="228600" indent="-228600">
              <a:buFont typeface="+mj-lt"/>
              <a:buAutoNum type="arabicPeriod"/>
            </a:pPr>
            <a:r>
              <a:rPr lang="en-GB" sz="1200" dirty="0">
                <a:solidFill>
                  <a:schemeClr val="tx1">
                    <a:lumMod val="75000"/>
                    <a:lumOff val="25000"/>
                  </a:schemeClr>
                </a:solidFill>
              </a:rPr>
              <a:t>Collaborated with </a:t>
            </a:r>
            <a:r>
              <a:rPr lang="en-GB" sz="1200" dirty="0" err="1">
                <a:solidFill>
                  <a:schemeClr val="tx1">
                    <a:lumMod val="75000"/>
                    <a:lumOff val="25000"/>
                  </a:schemeClr>
                </a:solidFill>
              </a:rPr>
              <a:t>Caafi</a:t>
            </a:r>
            <a:r>
              <a:rPr lang="en-GB" sz="1200" dirty="0">
                <a:solidFill>
                  <a:schemeClr val="tx1">
                    <a:lumMod val="75000"/>
                    <a:lumOff val="25000"/>
                  </a:schemeClr>
                </a:solidFill>
              </a:rPr>
              <a:t> Health to offer support to BAME staff in regards to vaccinations and general health across Bristol and Weston sites. Positive feedback and lots of learning to take forward</a:t>
            </a:r>
          </a:p>
          <a:p>
            <a:pPr marL="228600" indent="-228600">
              <a:buFont typeface="+mj-lt"/>
              <a:buAutoNum type="arabicPeriod"/>
            </a:pPr>
            <a:endParaRPr lang="en-GB" sz="1200" dirty="0">
              <a:solidFill>
                <a:schemeClr val="tx1">
                  <a:lumMod val="75000"/>
                  <a:lumOff val="25000"/>
                </a:schemeClr>
              </a:solidFill>
            </a:endParaRPr>
          </a:p>
          <a:p>
            <a:pPr marL="228600" indent="-228600">
              <a:buFont typeface="+mj-lt"/>
              <a:buAutoNum type="arabicPeriod"/>
            </a:pPr>
            <a:r>
              <a:rPr lang="en-GB" sz="1200" dirty="0">
                <a:solidFill>
                  <a:schemeClr val="tx1">
                    <a:lumMod val="75000"/>
                    <a:lumOff val="25000"/>
                  </a:schemeClr>
                </a:solidFill>
              </a:rPr>
              <a:t>ED and Human Rights training remains above plan at 95% against 90% target</a:t>
            </a:r>
          </a:p>
          <a:p>
            <a:pPr marL="228600" indent="-228600">
              <a:buFont typeface="+mj-lt"/>
              <a:buAutoNum type="arabicPeriod"/>
            </a:pPr>
            <a:endParaRPr lang="en-GB" sz="1200" dirty="0">
              <a:solidFill>
                <a:schemeClr val="tx1">
                  <a:lumMod val="75000"/>
                  <a:lumOff val="25000"/>
                </a:schemeClr>
              </a:solidFill>
            </a:endParaRPr>
          </a:p>
          <a:p>
            <a:pPr marL="228600" indent="-228600">
              <a:buFont typeface="+mj-lt"/>
              <a:buAutoNum type="arabicPeriod"/>
            </a:pPr>
            <a:r>
              <a:rPr lang="en-GB" sz="1200" dirty="0">
                <a:solidFill>
                  <a:schemeClr val="tx1">
                    <a:lumMod val="75000"/>
                    <a:lumOff val="25000"/>
                  </a:schemeClr>
                </a:solidFill>
              </a:rPr>
              <a:t>Promotion of the Advocate role with a simplified process has seen an increase in advocate interest across the division</a:t>
            </a:r>
          </a:p>
          <a:p>
            <a:endParaRPr lang="en-GB" sz="1200" dirty="0">
              <a:solidFill>
                <a:schemeClr val="tx1">
                  <a:lumMod val="75000"/>
                  <a:lumOff val="25000"/>
                </a:schemeClr>
              </a:solidFill>
            </a:endParaRPr>
          </a:p>
          <a:p>
            <a:pPr lvl="0"/>
            <a:endParaRPr lang="en-GB" sz="1400" dirty="0">
              <a:solidFill>
                <a:schemeClr val="tx1">
                  <a:lumMod val="85000"/>
                  <a:lumOff val="15000"/>
                </a:schemeClr>
              </a:solidFill>
            </a:endParaRPr>
          </a:p>
        </p:txBody>
      </p:sp>
      <p:sp>
        <p:nvSpPr>
          <p:cNvPr id="10" name="TextBox 9">
            <a:extLst>
              <a:ext uri="{FF2B5EF4-FFF2-40B4-BE49-F238E27FC236}">
                <a16:creationId xmlns:a16="http://schemas.microsoft.com/office/drawing/2014/main" id="{B569A316-B287-46BC-A4B1-5C6D52FA49D0}"/>
              </a:ext>
            </a:extLst>
          </p:cNvPr>
          <p:cNvSpPr txBox="1"/>
          <p:nvPr/>
        </p:nvSpPr>
        <p:spPr>
          <a:xfrm>
            <a:off x="3423000" y="1192659"/>
            <a:ext cx="3060000" cy="3754874"/>
          </a:xfrm>
          <a:prstGeom prst="rect">
            <a:avLst/>
          </a:prstGeom>
          <a:noFill/>
        </p:spPr>
        <p:txBody>
          <a:bodyPr wrap="square" rtlCol="0">
            <a:spAutoFit/>
          </a:bodyPr>
          <a:lstStyle/>
          <a:p>
            <a:r>
              <a:rPr lang="en-GB" sz="1600" b="1" dirty="0">
                <a:solidFill>
                  <a:srgbClr val="00A9CE"/>
                </a:solidFill>
              </a:rPr>
              <a:t>Current EDI priorities</a:t>
            </a:r>
          </a:p>
          <a:p>
            <a:endParaRPr lang="en-GB" sz="1400" b="1" dirty="0">
              <a:solidFill>
                <a:srgbClr val="00A9CE"/>
              </a:solidFill>
            </a:endParaRPr>
          </a:p>
          <a:p>
            <a:r>
              <a:rPr lang="en-GB" sz="1300" b="1" dirty="0">
                <a:solidFill>
                  <a:srgbClr val="00A9CE"/>
                </a:solidFill>
              </a:rPr>
              <a:t>Three EDI priority areas we are currently working on for the next six months</a:t>
            </a:r>
          </a:p>
          <a:p>
            <a:endParaRPr lang="en-GB" sz="1400" b="1" dirty="0">
              <a:solidFill>
                <a:schemeClr val="tx1">
                  <a:lumMod val="75000"/>
                  <a:lumOff val="25000"/>
                </a:schemeClr>
              </a:solidFill>
            </a:endParaRPr>
          </a:p>
          <a:p>
            <a:pPr marL="228600" indent="-228600">
              <a:buFont typeface="+mj-lt"/>
              <a:buAutoNum type="arabicPeriod"/>
            </a:pPr>
            <a:r>
              <a:rPr lang="en-GB" sz="1200" dirty="0">
                <a:solidFill>
                  <a:schemeClr val="tx1">
                    <a:lumMod val="75000"/>
                    <a:lumOff val="25000"/>
                  </a:schemeClr>
                </a:solidFill>
              </a:rPr>
              <a:t>Following an audit look at areas within the division to focus recruitment campaigns on to grow the advocate network.</a:t>
            </a:r>
          </a:p>
          <a:p>
            <a:endParaRPr lang="en-GB" sz="1200" dirty="0">
              <a:solidFill>
                <a:schemeClr val="tx1">
                  <a:lumMod val="75000"/>
                  <a:lumOff val="25000"/>
                </a:schemeClr>
              </a:solidFill>
            </a:endParaRPr>
          </a:p>
          <a:p>
            <a:pPr marL="228600" indent="-228600">
              <a:buFont typeface="+mj-lt"/>
              <a:buAutoNum type="arabicPeriod"/>
            </a:pPr>
            <a:r>
              <a:rPr lang="en-GB" sz="1200" dirty="0">
                <a:solidFill>
                  <a:schemeClr val="tx1">
                    <a:lumMod val="75000"/>
                    <a:lumOff val="25000"/>
                  </a:schemeClr>
                </a:solidFill>
              </a:rPr>
              <a:t>Utilise EDI reps to increase awareness and understanding of ED&amp;I within the division and encourage staff to share their experiences.</a:t>
            </a:r>
          </a:p>
          <a:p>
            <a:pPr marL="228600" indent="-228600">
              <a:buFont typeface="+mj-lt"/>
              <a:buAutoNum type="arabicPeriod"/>
            </a:pPr>
            <a:endParaRPr lang="en-GB" sz="1200" dirty="0">
              <a:solidFill>
                <a:schemeClr val="tx1">
                  <a:lumMod val="75000"/>
                  <a:lumOff val="25000"/>
                </a:schemeClr>
              </a:solidFill>
            </a:endParaRPr>
          </a:p>
          <a:p>
            <a:pPr marL="228600" indent="-228600">
              <a:buFont typeface="+mj-lt"/>
              <a:buAutoNum type="arabicPeriod"/>
            </a:pPr>
            <a:r>
              <a:rPr lang="en-GB" sz="1200" dirty="0">
                <a:solidFill>
                  <a:schemeClr val="tx1">
                    <a:lumMod val="75000"/>
                    <a:lumOff val="25000"/>
                  </a:schemeClr>
                </a:solidFill>
              </a:rPr>
              <a:t>Talent Liberation project to be re started to increase Diversity and Inclusion in recruitment and access to opportunities are easily accessible for all staff. </a:t>
            </a:r>
          </a:p>
          <a:p>
            <a:pPr marL="228600" indent="-228600">
              <a:buFont typeface="+mj-lt"/>
              <a:buAutoNum type="arabicPeriod"/>
            </a:pPr>
            <a:endParaRPr lang="en-GB" sz="1200" dirty="0">
              <a:solidFill>
                <a:schemeClr val="tx1">
                  <a:lumMod val="75000"/>
                  <a:lumOff val="25000"/>
                </a:schemeClr>
              </a:solidFill>
            </a:endParaRPr>
          </a:p>
        </p:txBody>
      </p:sp>
      <p:sp>
        <p:nvSpPr>
          <p:cNvPr id="11" name="TextBox 10">
            <a:extLst>
              <a:ext uri="{FF2B5EF4-FFF2-40B4-BE49-F238E27FC236}">
                <a16:creationId xmlns:a16="http://schemas.microsoft.com/office/drawing/2014/main" id="{CE95088F-5127-4F82-8238-45B13446EF6E}"/>
              </a:ext>
            </a:extLst>
          </p:cNvPr>
          <p:cNvSpPr txBox="1"/>
          <p:nvPr/>
        </p:nvSpPr>
        <p:spPr>
          <a:xfrm>
            <a:off x="6659828" y="1195400"/>
            <a:ext cx="3060000" cy="4124206"/>
          </a:xfrm>
          <a:prstGeom prst="rect">
            <a:avLst/>
          </a:prstGeom>
          <a:noFill/>
        </p:spPr>
        <p:txBody>
          <a:bodyPr wrap="square" rtlCol="0">
            <a:spAutoFit/>
          </a:bodyPr>
          <a:lstStyle/>
          <a:p>
            <a:r>
              <a:rPr lang="en-GB" sz="1600" b="1" dirty="0">
                <a:solidFill>
                  <a:srgbClr val="00A9CE"/>
                </a:solidFill>
              </a:rPr>
              <a:t>Our EDI action plan going forward </a:t>
            </a:r>
          </a:p>
          <a:p>
            <a:endParaRPr lang="en-GB" sz="1400" b="1" dirty="0">
              <a:solidFill>
                <a:srgbClr val="00A9CE"/>
              </a:solidFill>
            </a:endParaRPr>
          </a:p>
          <a:p>
            <a:r>
              <a:rPr lang="en-GB" sz="1300" b="1" dirty="0">
                <a:solidFill>
                  <a:srgbClr val="00A9CE"/>
                </a:solidFill>
              </a:rPr>
              <a:t>Three ways we will embed EDI into everything we do as a leadership team</a:t>
            </a:r>
          </a:p>
          <a:p>
            <a:endParaRPr lang="en-GB" sz="1400" b="1" dirty="0">
              <a:solidFill>
                <a:schemeClr val="tx1">
                  <a:lumMod val="75000"/>
                  <a:lumOff val="25000"/>
                </a:schemeClr>
              </a:solidFill>
            </a:endParaRPr>
          </a:p>
          <a:p>
            <a:pPr marL="228600" indent="-228600">
              <a:buFont typeface="+mj-lt"/>
              <a:buAutoNum type="arabicPeriod"/>
            </a:pPr>
            <a:r>
              <a:rPr lang="en-GB" sz="1200" dirty="0">
                <a:solidFill>
                  <a:schemeClr val="tx1">
                    <a:lumMod val="75000"/>
                    <a:lumOff val="25000"/>
                  </a:schemeClr>
                </a:solidFill>
              </a:rPr>
              <a:t>Establish a monthly meeting with the divisional leadership team where actions taken from the strategy can be reviewed and updates given to aid with increasing accountability.</a:t>
            </a:r>
          </a:p>
          <a:p>
            <a:pPr marL="228600" indent="-228600">
              <a:buFont typeface="+mj-lt"/>
              <a:buAutoNum type="arabicPeriod"/>
            </a:pPr>
            <a:endParaRPr lang="en-GB" sz="1200" dirty="0">
              <a:solidFill>
                <a:schemeClr val="tx1">
                  <a:lumMod val="75000"/>
                  <a:lumOff val="25000"/>
                </a:schemeClr>
              </a:solidFill>
            </a:endParaRPr>
          </a:p>
          <a:p>
            <a:pPr marL="228600" indent="-228600">
              <a:buFont typeface="+mj-lt"/>
              <a:buAutoNum type="arabicPeriod"/>
            </a:pPr>
            <a:r>
              <a:rPr lang="en-GB" sz="1200" dirty="0">
                <a:solidFill>
                  <a:schemeClr val="tx1">
                    <a:lumMod val="75000"/>
                    <a:lumOff val="25000"/>
                  </a:schemeClr>
                </a:solidFill>
              </a:rPr>
              <a:t>Reach out to traditionally underrepresented employee groups – invite staff stories regularly at Divisional Board.</a:t>
            </a:r>
          </a:p>
          <a:p>
            <a:pPr marL="228600" indent="-228600">
              <a:buFont typeface="+mj-lt"/>
              <a:buAutoNum type="arabicPeriod"/>
            </a:pPr>
            <a:endParaRPr lang="en-GB" sz="1200" dirty="0">
              <a:solidFill>
                <a:schemeClr val="tx1">
                  <a:lumMod val="75000"/>
                  <a:lumOff val="25000"/>
                </a:schemeClr>
              </a:solidFill>
            </a:endParaRPr>
          </a:p>
          <a:p>
            <a:pPr marL="228600" indent="-228600">
              <a:buFont typeface="+mj-lt"/>
              <a:buAutoNum type="arabicPeriod"/>
            </a:pPr>
            <a:r>
              <a:rPr lang="en-GB" sz="1200" dirty="0">
                <a:solidFill>
                  <a:schemeClr val="tx1">
                    <a:lumMod val="75000"/>
                    <a:lumOff val="25000"/>
                  </a:schemeClr>
                </a:solidFill>
              </a:rPr>
              <a:t>Champion the EDI Advocates and the role they play in improving equality, diversity and inclusion. Through HR Bulletins and HR Surgeries as well as divisional meetings</a:t>
            </a:r>
          </a:p>
          <a:p>
            <a:pPr marL="228600" indent="-228600">
              <a:buFont typeface="+mj-lt"/>
              <a:buAutoNum type="arabicPeriod"/>
            </a:pPr>
            <a:endParaRPr lang="en-GB" sz="12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3316040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2" y="548680"/>
            <a:ext cx="8982203" cy="580926"/>
          </a:xfrm>
        </p:spPr>
        <p:txBody>
          <a:bodyPr>
            <a:noAutofit/>
          </a:bodyPr>
          <a:lstStyle/>
          <a:p>
            <a:r>
              <a:rPr lang="en-GB" sz="2800" dirty="0">
                <a:solidFill>
                  <a:srgbClr val="005EB8"/>
                </a:solidFill>
              </a:rPr>
              <a:t>Report sign-off pathway and glossary</a:t>
            </a:r>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1675112365"/>
              </p:ext>
            </p:extLst>
          </p:nvPr>
        </p:nvGraphicFramePr>
        <p:xfrm>
          <a:off x="1280592" y="1520788"/>
          <a:ext cx="7344816" cy="1828800"/>
        </p:xfrm>
        <a:graphic>
          <a:graphicData uri="http://schemas.openxmlformats.org/drawingml/2006/table">
            <a:tbl>
              <a:tblPr firstRow="1" bandRow="1">
                <a:tableStyleId>{5C22544A-7EE6-4342-B048-85BDC9FD1C3A}</a:tableStyleId>
              </a:tblPr>
              <a:tblGrid>
                <a:gridCol w="504055">
                  <a:extLst>
                    <a:ext uri="{9D8B030D-6E8A-4147-A177-3AD203B41FA5}">
                      <a16:colId xmlns:a16="http://schemas.microsoft.com/office/drawing/2014/main" val="20000"/>
                    </a:ext>
                  </a:extLst>
                </a:gridCol>
                <a:gridCol w="2557760">
                  <a:extLst>
                    <a:ext uri="{9D8B030D-6E8A-4147-A177-3AD203B41FA5}">
                      <a16:colId xmlns:a16="http://schemas.microsoft.com/office/drawing/2014/main" val="20001"/>
                    </a:ext>
                  </a:extLst>
                </a:gridCol>
                <a:gridCol w="2797984">
                  <a:extLst>
                    <a:ext uri="{9D8B030D-6E8A-4147-A177-3AD203B41FA5}">
                      <a16:colId xmlns:a16="http://schemas.microsoft.com/office/drawing/2014/main" val="20002"/>
                    </a:ext>
                  </a:extLst>
                </a:gridCol>
                <a:gridCol w="1485017">
                  <a:extLst>
                    <a:ext uri="{9D8B030D-6E8A-4147-A177-3AD203B41FA5}">
                      <a16:colId xmlns:a16="http://schemas.microsoft.com/office/drawing/2014/main" val="20003"/>
                    </a:ext>
                  </a:extLst>
                </a:gridCol>
              </a:tblGrid>
              <a:tr h="291586">
                <a:tc gridSpan="4">
                  <a:txBody>
                    <a:bodyPr/>
                    <a:lstStyle/>
                    <a:p>
                      <a:r>
                        <a:rPr lang="en-GB" sz="1400" dirty="0">
                          <a:solidFill>
                            <a:schemeClr val="bg1"/>
                          </a:solidFill>
                        </a:rPr>
                        <a:t>Report author</a:t>
                      </a:r>
                      <a:r>
                        <a:rPr lang="en-GB" sz="1400" baseline="0" dirty="0">
                          <a:solidFill>
                            <a:schemeClr val="bg1"/>
                          </a:solidFill>
                        </a:rPr>
                        <a:t>  - Charlotte Nicol</a:t>
                      </a:r>
                      <a:r>
                        <a:rPr lang="en-GB" sz="1400" dirty="0">
                          <a:solidFill>
                            <a:schemeClr val="bg1"/>
                          </a:solidFill>
                        </a:rPr>
                        <a:t>,</a:t>
                      </a:r>
                      <a:r>
                        <a:rPr lang="en-GB" sz="1400" baseline="0" dirty="0">
                          <a:solidFill>
                            <a:schemeClr val="bg1"/>
                          </a:solidFill>
                        </a:rPr>
                        <a:t> Interim Equality, Diversity and Inclusion Manager</a:t>
                      </a:r>
                      <a:endParaRPr lang="en-GB" sz="1400" dirty="0">
                        <a:solidFill>
                          <a:schemeClr val="bg1"/>
                        </a:solidFill>
                      </a:endParaRPr>
                    </a:p>
                  </a:txBody>
                  <a:tcPr/>
                </a:tc>
                <a:tc hMerge="1">
                  <a:txBody>
                    <a:bodyPr/>
                    <a:lstStyle/>
                    <a:p>
                      <a:endParaRPr lang="en-GB" sz="1400" dirty="0">
                        <a:solidFill>
                          <a:schemeClr val="tx1">
                            <a:lumMod val="75000"/>
                            <a:lumOff val="25000"/>
                          </a:schemeClr>
                        </a:solidFill>
                      </a:endParaRPr>
                    </a:p>
                  </a:txBody>
                  <a:tcPr/>
                </a:tc>
                <a:tc hMerge="1">
                  <a:txBody>
                    <a:bodyPr/>
                    <a:lstStyle/>
                    <a:p>
                      <a:endParaRPr lang="en-GB" sz="1400" dirty="0">
                        <a:solidFill>
                          <a:schemeClr val="tx1">
                            <a:lumMod val="75000"/>
                            <a:lumOff val="25000"/>
                          </a:schemeClr>
                        </a:solidFill>
                      </a:endParaRPr>
                    </a:p>
                  </a:txBody>
                  <a:tcPr/>
                </a:tc>
                <a:tc hMerge="1">
                  <a:txBody>
                    <a:bodyPr/>
                    <a:lstStyle/>
                    <a:p>
                      <a:endParaRPr lang="en-GB" sz="1400" dirty="0">
                        <a:solidFill>
                          <a:schemeClr val="tx1">
                            <a:lumMod val="75000"/>
                            <a:lumOff val="25000"/>
                          </a:schemeClr>
                        </a:solidFill>
                      </a:endParaRPr>
                    </a:p>
                  </a:txBody>
                  <a:tcPr/>
                </a:tc>
                <a:extLst>
                  <a:ext uri="{0D108BD9-81ED-4DB2-BD59-A6C34878D82A}">
                    <a16:rowId xmlns:a16="http://schemas.microsoft.com/office/drawing/2014/main" val="10000"/>
                  </a:ext>
                </a:extLst>
              </a:tr>
              <a:tr h="291586">
                <a:tc gridSpan="4">
                  <a:txBody>
                    <a:bodyPr/>
                    <a:lstStyle/>
                    <a:p>
                      <a:pPr algn="ctr"/>
                      <a:r>
                        <a:rPr lang="en-GB" sz="1400" dirty="0">
                          <a:solidFill>
                            <a:schemeClr val="tx1"/>
                          </a:solidFill>
                        </a:rPr>
                        <a:t>Sign-off pathway for the bi-annual EDI integrated performance report</a:t>
                      </a:r>
                    </a:p>
                  </a:txBody>
                  <a:tcPr/>
                </a:tc>
                <a:tc hMerge="1">
                  <a:txBody>
                    <a:bodyPr/>
                    <a:lstStyle/>
                    <a:p>
                      <a:endParaRPr lang="en-GB" sz="1400" dirty="0">
                        <a:solidFill>
                          <a:schemeClr val="tx1">
                            <a:lumMod val="75000"/>
                            <a:lumOff val="25000"/>
                          </a:schemeClr>
                        </a:solidFill>
                      </a:endParaRPr>
                    </a:p>
                  </a:txBody>
                  <a:tcPr/>
                </a:tc>
                <a:tc hMerge="1">
                  <a:txBody>
                    <a:bodyPr/>
                    <a:lstStyle/>
                    <a:p>
                      <a:endParaRPr lang="en-GB" sz="1400" dirty="0">
                        <a:solidFill>
                          <a:schemeClr val="tx1">
                            <a:lumMod val="75000"/>
                            <a:lumOff val="25000"/>
                          </a:schemeClr>
                        </a:solidFill>
                      </a:endParaRPr>
                    </a:p>
                  </a:txBody>
                  <a:tcPr/>
                </a:tc>
                <a:tc hMerge="1">
                  <a:txBody>
                    <a:bodyPr/>
                    <a:lstStyle/>
                    <a:p>
                      <a:endParaRPr lang="en-GB" sz="1400" dirty="0">
                        <a:solidFill>
                          <a:schemeClr val="tx1">
                            <a:lumMod val="75000"/>
                            <a:lumOff val="25000"/>
                          </a:schemeClr>
                        </a:solidFill>
                      </a:endParaRPr>
                    </a:p>
                  </a:txBody>
                  <a:tcPr/>
                </a:tc>
                <a:extLst>
                  <a:ext uri="{0D108BD9-81ED-4DB2-BD59-A6C34878D82A}">
                    <a16:rowId xmlns:a16="http://schemas.microsoft.com/office/drawing/2014/main" val="10001"/>
                  </a:ext>
                </a:extLst>
              </a:tr>
              <a:tr h="259080">
                <a:tc>
                  <a:txBody>
                    <a:bodyPr/>
                    <a:lstStyle/>
                    <a:p>
                      <a:pPr algn="ctr"/>
                      <a:r>
                        <a:rPr lang="en-GB" sz="1400" dirty="0">
                          <a:solidFill>
                            <a:schemeClr val="tx1">
                              <a:lumMod val="75000"/>
                              <a:lumOff val="25000"/>
                            </a:schemeClr>
                          </a:solidFill>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lumMod val="75000"/>
                              <a:lumOff val="25000"/>
                            </a:schemeClr>
                          </a:solidFill>
                        </a:rPr>
                        <a:t>Feedback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lumMod val="75000"/>
                              <a:lumOff val="25000"/>
                            </a:schemeClr>
                          </a:solidFill>
                        </a:rPr>
                        <a:t>Workforce EDI Steering Group</a:t>
                      </a:r>
                    </a:p>
                  </a:txBody>
                  <a:tcPr/>
                </a:tc>
                <a:tc>
                  <a:txBody>
                    <a:bodyPr/>
                    <a:lstStyle/>
                    <a:p>
                      <a:r>
                        <a:rPr lang="en-GB" sz="1400" dirty="0">
                          <a:solidFill>
                            <a:schemeClr val="tx1">
                              <a:lumMod val="75000"/>
                              <a:lumOff val="25000"/>
                            </a:schemeClr>
                          </a:solidFill>
                        </a:rPr>
                        <a:t>29 March 2022</a:t>
                      </a:r>
                    </a:p>
                  </a:txBody>
                  <a:tcPr/>
                </a:tc>
                <a:extLst>
                  <a:ext uri="{0D108BD9-81ED-4DB2-BD59-A6C34878D82A}">
                    <a16:rowId xmlns:a16="http://schemas.microsoft.com/office/drawing/2014/main" val="10002"/>
                  </a:ext>
                </a:extLst>
              </a:tr>
              <a:tr h="259080">
                <a:tc>
                  <a:txBody>
                    <a:bodyPr/>
                    <a:lstStyle/>
                    <a:p>
                      <a:pPr algn="ctr"/>
                      <a:r>
                        <a:rPr lang="en-GB" sz="1400" dirty="0">
                          <a:solidFill>
                            <a:schemeClr val="tx1">
                              <a:lumMod val="75000"/>
                              <a:lumOff val="25000"/>
                            </a:schemeClr>
                          </a:solidFill>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lumMod val="75000"/>
                              <a:lumOff val="25000"/>
                            </a:schemeClr>
                          </a:solidFill>
                        </a:rPr>
                        <a:t>Assurance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lumMod val="75000"/>
                              <a:lumOff val="25000"/>
                            </a:schemeClr>
                          </a:solidFill>
                        </a:rPr>
                        <a:t>People Education Group</a:t>
                      </a:r>
                    </a:p>
                  </a:txBody>
                  <a:tcPr/>
                </a:tc>
                <a:tc>
                  <a:txBody>
                    <a:bodyPr/>
                    <a:lstStyle/>
                    <a:p>
                      <a:r>
                        <a:rPr lang="en-GB" sz="1400">
                          <a:solidFill>
                            <a:schemeClr val="tx1">
                              <a:lumMod val="75000"/>
                              <a:lumOff val="25000"/>
                            </a:schemeClr>
                          </a:solidFill>
                        </a:rPr>
                        <a:t>27 </a:t>
                      </a:r>
                      <a:r>
                        <a:rPr lang="en-GB" sz="1400" dirty="0">
                          <a:solidFill>
                            <a:schemeClr val="tx1">
                              <a:lumMod val="75000"/>
                              <a:lumOff val="25000"/>
                            </a:schemeClr>
                          </a:solidFill>
                        </a:rPr>
                        <a:t>April 2022</a:t>
                      </a:r>
                    </a:p>
                  </a:txBody>
                  <a:tcPr/>
                </a:tc>
                <a:extLst>
                  <a:ext uri="{0D108BD9-81ED-4DB2-BD59-A6C34878D82A}">
                    <a16:rowId xmlns:a16="http://schemas.microsoft.com/office/drawing/2014/main" val="2614954818"/>
                  </a:ext>
                </a:extLst>
              </a:tr>
              <a:tr h="291586">
                <a:tc>
                  <a:txBody>
                    <a:bodyPr/>
                    <a:lstStyle/>
                    <a:p>
                      <a:pPr algn="ctr"/>
                      <a:r>
                        <a:rPr lang="en-GB" sz="1400" dirty="0">
                          <a:solidFill>
                            <a:schemeClr val="tx1">
                              <a:lumMod val="75000"/>
                              <a:lumOff val="25000"/>
                            </a:schemeClr>
                          </a:solidFill>
                        </a:rPr>
                        <a:t>3</a:t>
                      </a:r>
                    </a:p>
                  </a:txBody>
                  <a:tcPr/>
                </a:tc>
                <a:tc>
                  <a:txBody>
                    <a:bodyPr/>
                    <a:lstStyle/>
                    <a:p>
                      <a:r>
                        <a:rPr lang="en-GB" sz="1400" dirty="0">
                          <a:solidFill>
                            <a:schemeClr val="tx1">
                              <a:lumMod val="75000"/>
                              <a:lumOff val="25000"/>
                            </a:schemeClr>
                          </a:solidFill>
                        </a:rPr>
                        <a:t>Assurance</a:t>
                      </a:r>
                    </a:p>
                  </a:txBody>
                  <a:tcPr/>
                </a:tc>
                <a:tc>
                  <a:txBody>
                    <a:bodyPr/>
                    <a:lstStyle/>
                    <a:p>
                      <a:r>
                        <a:rPr lang="en-GB" sz="1400" dirty="0">
                          <a:solidFill>
                            <a:schemeClr val="tx1">
                              <a:lumMod val="75000"/>
                              <a:lumOff val="25000"/>
                            </a:schemeClr>
                          </a:solidFill>
                        </a:rPr>
                        <a:t>People Committee</a:t>
                      </a:r>
                    </a:p>
                  </a:txBody>
                  <a:tcPr/>
                </a:tc>
                <a:tc>
                  <a:txBody>
                    <a:bodyPr/>
                    <a:lstStyle/>
                    <a:p>
                      <a:r>
                        <a:rPr lang="en-GB" sz="1400" dirty="0">
                          <a:solidFill>
                            <a:schemeClr val="tx1">
                              <a:lumMod val="75000"/>
                              <a:lumOff val="25000"/>
                            </a:schemeClr>
                          </a:solidFill>
                        </a:rPr>
                        <a:t>26 May 2022</a:t>
                      </a:r>
                    </a:p>
                  </a:txBody>
                  <a:tcPr/>
                </a:tc>
                <a:extLst>
                  <a:ext uri="{0D108BD9-81ED-4DB2-BD59-A6C34878D82A}">
                    <a16:rowId xmlns:a16="http://schemas.microsoft.com/office/drawing/2014/main" val="10003"/>
                  </a:ext>
                </a:extLst>
              </a:tr>
              <a:tr h="270264">
                <a:tc>
                  <a:txBody>
                    <a:bodyPr/>
                    <a:lstStyle/>
                    <a:p>
                      <a:pPr algn="ctr"/>
                      <a:r>
                        <a:rPr lang="en-GB" sz="1400" dirty="0">
                          <a:solidFill>
                            <a:schemeClr val="tx1">
                              <a:lumMod val="75000"/>
                              <a:lumOff val="25000"/>
                            </a:schemeClr>
                          </a:solidFill>
                        </a:rPr>
                        <a:t>4</a:t>
                      </a:r>
                    </a:p>
                  </a:txBody>
                  <a:tcPr/>
                </a:tc>
                <a:tc>
                  <a:txBody>
                    <a:bodyPr/>
                    <a:lstStyle/>
                    <a:p>
                      <a:r>
                        <a:rPr lang="en-GB" sz="1400" dirty="0">
                          <a:solidFill>
                            <a:schemeClr val="tx1">
                              <a:lumMod val="75000"/>
                              <a:lumOff val="25000"/>
                            </a:schemeClr>
                          </a:solidFill>
                        </a:rPr>
                        <a:t>Ratification</a:t>
                      </a:r>
                      <a:r>
                        <a:rPr lang="en-GB" sz="1400" baseline="0" dirty="0">
                          <a:solidFill>
                            <a:schemeClr val="tx1">
                              <a:lumMod val="75000"/>
                              <a:lumOff val="25000"/>
                            </a:schemeClr>
                          </a:solidFill>
                        </a:rPr>
                        <a:t> </a:t>
                      </a:r>
                      <a:endParaRPr lang="en-GB" sz="1400" dirty="0">
                        <a:solidFill>
                          <a:schemeClr val="tx1">
                            <a:lumMod val="75000"/>
                            <a:lumOff val="25000"/>
                          </a:schemeClr>
                        </a:solidFill>
                      </a:endParaRPr>
                    </a:p>
                  </a:txBody>
                  <a:tcPr/>
                </a:tc>
                <a:tc>
                  <a:txBody>
                    <a:bodyPr/>
                    <a:lstStyle/>
                    <a:p>
                      <a:r>
                        <a:rPr lang="en-GB" sz="1400" dirty="0">
                          <a:solidFill>
                            <a:schemeClr val="tx1">
                              <a:lumMod val="75000"/>
                              <a:lumOff val="25000"/>
                            </a:schemeClr>
                          </a:solidFill>
                        </a:rPr>
                        <a:t>Trust Board</a:t>
                      </a:r>
                    </a:p>
                  </a:txBody>
                  <a:tcPr/>
                </a:tc>
                <a:tc>
                  <a:txBody>
                    <a:bodyPr/>
                    <a:lstStyle/>
                    <a:p>
                      <a:r>
                        <a:rPr lang="en-GB" sz="1400" dirty="0">
                          <a:solidFill>
                            <a:schemeClr val="tx1">
                              <a:lumMod val="75000"/>
                              <a:lumOff val="25000"/>
                            </a:schemeClr>
                          </a:solidFill>
                        </a:rPr>
                        <a:t>27 May 2022</a:t>
                      </a:r>
                    </a:p>
                  </a:txBody>
                  <a:tcPr/>
                </a:tc>
                <a:extLst>
                  <a:ext uri="{0D108BD9-81ED-4DB2-BD59-A6C34878D82A}">
                    <a16:rowId xmlns:a16="http://schemas.microsoft.com/office/drawing/2014/main" val="10004"/>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792342636"/>
              </p:ext>
            </p:extLst>
          </p:nvPr>
        </p:nvGraphicFramePr>
        <p:xfrm>
          <a:off x="2648744" y="3573016"/>
          <a:ext cx="4441308" cy="2834640"/>
        </p:xfrm>
        <a:graphic>
          <a:graphicData uri="http://schemas.openxmlformats.org/drawingml/2006/table">
            <a:tbl>
              <a:tblPr firstRow="1" bandRow="1">
                <a:tableStyleId>{5C22544A-7EE6-4342-B048-85BDC9FD1C3A}</a:tableStyleId>
              </a:tblPr>
              <a:tblGrid>
                <a:gridCol w="1162240">
                  <a:extLst>
                    <a:ext uri="{9D8B030D-6E8A-4147-A177-3AD203B41FA5}">
                      <a16:colId xmlns:a16="http://schemas.microsoft.com/office/drawing/2014/main" val="20000"/>
                    </a:ext>
                  </a:extLst>
                </a:gridCol>
                <a:gridCol w="3279068">
                  <a:extLst>
                    <a:ext uri="{9D8B030D-6E8A-4147-A177-3AD203B41FA5}">
                      <a16:colId xmlns:a16="http://schemas.microsoft.com/office/drawing/2014/main" val="20001"/>
                    </a:ext>
                  </a:extLst>
                </a:gridCol>
              </a:tblGrid>
              <a:tr h="238316">
                <a:tc gridSpan="2">
                  <a:txBody>
                    <a:bodyPr/>
                    <a:lstStyle/>
                    <a:p>
                      <a:pPr algn="ctr"/>
                      <a:r>
                        <a:rPr lang="en-GB" sz="1200" dirty="0">
                          <a:solidFill>
                            <a:schemeClr val="bg1"/>
                          </a:solidFill>
                        </a:rPr>
                        <a:t>Glossary</a:t>
                      </a:r>
                    </a:p>
                  </a:txBody>
                  <a:tcPr/>
                </a:tc>
                <a:tc hMerge="1">
                  <a:txBody>
                    <a:bodyPr/>
                    <a:lstStyle/>
                    <a:p>
                      <a:endParaRPr lang="en-GB" sz="1200" dirty="0"/>
                    </a:p>
                  </a:txBody>
                  <a:tcPr/>
                </a:tc>
                <a:extLst>
                  <a:ext uri="{0D108BD9-81ED-4DB2-BD59-A6C34878D82A}">
                    <a16:rowId xmlns:a16="http://schemas.microsoft.com/office/drawing/2014/main" val="10000"/>
                  </a:ext>
                </a:extLst>
              </a:tr>
              <a:tr h="256934">
                <a:tc>
                  <a:txBody>
                    <a:bodyPr/>
                    <a:lstStyle/>
                    <a:p>
                      <a:r>
                        <a:rPr lang="en-GB" sz="1200" dirty="0">
                          <a:solidFill>
                            <a:schemeClr val="tx1">
                              <a:lumMod val="75000"/>
                              <a:lumOff val="25000"/>
                            </a:schemeClr>
                          </a:solidFill>
                        </a:rPr>
                        <a:t>EDI</a:t>
                      </a:r>
                    </a:p>
                  </a:txBody>
                  <a:tcPr/>
                </a:tc>
                <a:tc>
                  <a:txBody>
                    <a:bodyPr/>
                    <a:lstStyle/>
                    <a:p>
                      <a:r>
                        <a:rPr lang="en-GB" sz="1200" dirty="0">
                          <a:solidFill>
                            <a:schemeClr val="tx1">
                              <a:lumMod val="75000"/>
                              <a:lumOff val="25000"/>
                            </a:schemeClr>
                          </a:solidFill>
                        </a:rPr>
                        <a:t>Equality,  Diversity and Inclusion</a:t>
                      </a:r>
                    </a:p>
                  </a:txBody>
                  <a:tcPr/>
                </a:tc>
                <a:extLst>
                  <a:ext uri="{0D108BD9-81ED-4DB2-BD59-A6C34878D82A}">
                    <a16:rowId xmlns:a16="http://schemas.microsoft.com/office/drawing/2014/main" val="10001"/>
                  </a:ext>
                </a:extLst>
              </a:tr>
              <a:tr h="256934">
                <a:tc>
                  <a:txBody>
                    <a:bodyPr/>
                    <a:lstStyle/>
                    <a:p>
                      <a:r>
                        <a:rPr lang="en-GB" sz="1200" dirty="0">
                          <a:solidFill>
                            <a:schemeClr val="tx1">
                              <a:lumMod val="75000"/>
                              <a:lumOff val="25000"/>
                            </a:schemeClr>
                          </a:solidFill>
                        </a:rPr>
                        <a:t>BAME</a:t>
                      </a:r>
                    </a:p>
                  </a:txBody>
                  <a:tcPr/>
                </a:tc>
                <a:tc>
                  <a:txBody>
                    <a:bodyPr/>
                    <a:lstStyle/>
                    <a:p>
                      <a:r>
                        <a:rPr lang="en-GB" sz="1200" dirty="0">
                          <a:solidFill>
                            <a:schemeClr val="tx1">
                              <a:lumMod val="75000"/>
                              <a:lumOff val="25000"/>
                            </a:schemeClr>
                          </a:solidFill>
                        </a:rPr>
                        <a:t>Black, Asian and Minority Ethnic</a:t>
                      </a:r>
                    </a:p>
                  </a:txBody>
                  <a:tcPr/>
                </a:tc>
                <a:extLst>
                  <a:ext uri="{0D108BD9-81ED-4DB2-BD59-A6C34878D82A}">
                    <a16:rowId xmlns:a16="http://schemas.microsoft.com/office/drawing/2014/main" val="10002"/>
                  </a:ext>
                </a:extLst>
              </a:tr>
              <a:tr h="256934">
                <a:tc>
                  <a:txBody>
                    <a:bodyPr/>
                    <a:lstStyle/>
                    <a:p>
                      <a:r>
                        <a:rPr lang="en-GB" sz="1200" dirty="0">
                          <a:solidFill>
                            <a:schemeClr val="tx1">
                              <a:lumMod val="75000"/>
                              <a:lumOff val="25000"/>
                            </a:schemeClr>
                          </a:solidFill>
                        </a:rPr>
                        <a:t>D&amp;I</a:t>
                      </a:r>
                    </a:p>
                  </a:txBody>
                  <a:tcPr/>
                </a:tc>
                <a:tc>
                  <a:txBody>
                    <a:bodyPr/>
                    <a:lstStyle/>
                    <a:p>
                      <a:r>
                        <a:rPr lang="en-GB" sz="1200" dirty="0">
                          <a:solidFill>
                            <a:schemeClr val="tx1">
                              <a:lumMod val="75000"/>
                              <a:lumOff val="25000"/>
                            </a:schemeClr>
                          </a:solidFill>
                        </a:rPr>
                        <a:t>Diversity and Inclusion</a:t>
                      </a:r>
                    </a:p>
                  </a:txBody>
                  <a:tcPr/>
                </a:tc>
                <a:extLst>
                  <a:ext uri="{0D108BD9-81ED-4DB2-BD59-A6C34878D82A}">
                    <a16:rowId xmlns:a16="http://schemas.microsoft.com/office/drawing/2014/main" val="10003"/>
                  </a:ext>
                </a:extLst>
              </a:tr>
              <a:tr h="2569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WRES</a:t>
                      </a:r>
                    </a:p>
                  </a:txBody>
                  <a:tcPr/>
                </a:tc>
                <a:tc>
                  <a:txBody>
                    <a:bodyPr/>
                    <a:lstStyle/>
                    <a:p>
                      <a:r>
                        <a:rPr lang="en-GB" sz="1200" dirty="0">
                          <a:solidFill>
                            <a:schemeClr val="tx1">
                              <a:lumMod val="75000"/>
                              <a:lumOff val="25000"/>
                            </a:schemeClr>
                          </a:solidFill>
                        </a:rPr>
                        <a:t>Workforce Race Equality Standard</a:t>
                      </a:r>
                    </a:p>
                  </a:txBody>
                  <a:tcPr/>
                </a:tc>
                <a:extLst>
                  <a:ext uri="{0D108BD9-81ED-4DB2-BD59-A6C34878D82A}">
                    <a16:rowId xmlns:a16="http://schemas.microsoft.com/office/drawing/2014/main" val="10004"/>
                  </a:ext>
                </a:extLst>
              </a:tr>
              <a:tr h="2569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EDS2</a:t>
                      </a:r>
                    </a:p>
                  </a:txBody>
                  <a:tcPr/>
                </a:tc>
                <a:tc>
                  <a:txBody>
                    <a:bodyPr/>
                    <a:lstStyle/>
                    <a:p>
                      <a:r>
                        <a:rPr lang="en-GB" sz="1200" dirty="0">
                          <a:solidFill>
                            <a:schemeClr val="tx1">
                              <a:lumMod val="75000"/>
                              <a:lumOff val="25000"/>
                            </a:schemeClr>
                          </a:solidFill>
                        </a:rPr>
                        <a:t>Equality Delivery System</a:t>
                      </a:r>
                      <a:r>
                        <a:rPr lang="en-GB" sz="1200" baseline="0" dirty="0">
                          <a:solidFill>
                            <a:schemeClr val="tx1">
                              <a:lumMod val="75000"/>
                              <a:lumOff val="25000"/>
                            </a:schemeClr>
                          </a:solidFill>
                        </a:rPr>
                        <a:t> (version 2)</a:t>
                      </a:r>
                      <a:endParaRPr lang="en-GB" sz="1200" dirty="0">
                        <a:solidFill>
                          <a:schemeClr val="tx1">
                            <a:lumMod val="75000"/>
                            <a:lumOff val="25000"/>
                          </a:schemeClr>
                        </a:solidFill>
                      </a:endParaRPr>
                    </a:p>
                  </a:txBody>
                  <a:tcPr/>
                </a:tc>
                <a:extLst>
                  <a:ext uri="{0D108BD9-81ED-4DB2-BD59-A6C34878D82A}">
                    <a16:rowId xmlns:a16="http://schemas.microsoft.com/office/drawing/2014/main" val="10005"/>
                  </a:ext>
                </a:extLst>
              </a:tr>
              <a:tr h="2569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WDES</a:t>
                      </a:r>
                    </a:p>
                  </a:txBody>
                  <a:tcPr/>
                </a:tc>
                <a:tc>
                  <a:txBody>
                    <a:bodyPr/>
                    <a:lstStyle/>
                    <a:p>
                      <a:r>
                        <a:rPr lang="en-GB" sz="1200" dirty="0">
                          <a:solidFill>
                            <a:schemeClr val="tx1">
                              <a:lumMod val="75000"/>
                              <a:lumOff val="25000"/>
                            </a:schemeClr>
                          </a:solidFill>
                        </a:rPr>
                        <a:t>Workforce</a:t>
                      </a:r>
                      <a:r>
                        <a:rPr lang="en-GB" sz="1200" baseline="0" dirty="0">
                          <a:solidFill>
                            <a:schemeClr val="tx1">
                              <a:lumMod val="75000"/>
                              <a:lumOff val="25000"/>
                            </a:schemeClr>
                          </a:solidFill>
                        </a:rPr>
                        <a:t> Disability Equality Standard</a:t>
                      </a:r>
                      <a:endParaRPr lang="en-GB" sz="1200" dirty="0">
                        <a:solidFill>
                          <a:schemeClr val="tx1">
                            <a:lumMod val="75000"/>
                            <a:lumOff val="25000"/>
                          </a:schemeClr>
                        </a:solidFill>
                      </a:endParaRPr>
                    </a:p>
                  </a:txBody>
                  <a:tcPr/>
                </a:tc>
                <a:extLst>
                  <a:ext uri="{0D108BD9-81ED-4DB2-BD59-A6C34878D82A}">
                    <a16:rowId xmlns:a16="http://schemas.microsoft.com/office/drawing/2014/main" val="10006"/>
                  </a:ext>
                </a:extLst>
              </a:tr>
              <a:tr h="2569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GPG</a:t>
                      </a:r>
                    </a:p>
                  </a:txBody>
                  <a:tcPr/>
                </a:tc>
                <a:tc>
                  <a:txBody>
                    <a:bodyPr/>
                    <a:lstStyle/>
                    <a:p>
                      <a:r>
                        <a:rPr lang="en-GB" sz="1200" dirty="0">
                          <a:solidFill>
                            <a:schemeClr val="tx1">
                              <a:lumMod val="75000"/>
                              <a:lumOff val="25000"/>
                            </a:schemeClr>
                          </a:solidFill>
                        </a:rPr>
                        <a:t>Gender Pay Gap</a:t>
                      </a:r>
                    </a:p>
                  </a:txBody>
                  <a:tcPr/>
                </a:tc>
                <a:extLst>
                  <a:ext uri="{0D108BD9-81ED-4DB2-BD59-A6C34878D82A}">
                    <a16:rowId xmlns:a16="http://schemas.microsoft.com/office/drawing/2014/main" val="10007"/>
                  </a:ext>
                </a:extLst>
              </a:tr>
              <a:tr h="2569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err="1">
                          <a:solidFill>
                            <a:schemeClr val="tx1">
                              <a:lumMod val="75000"/>
                              <a:lumOff val="25000"/>
                            </a:schemeClr>
                          </a:solidFill>
                        </a:rPr>
                        <a:t>BNSSG</a:t>
                      </a:r>
                      <a:endParaRPr lang="en-GB" sz="1200" dirty="0">
                        <a:solidFill>
                          <a:schemeClr val="tx1">
                            <a:lumMod val="75000"/>
                            <a:lumOff val="25000"/>
                          </a:schemeClr>
                        </a:solidFill>
                      </a:endParaRPr>
                    </a:p>
                  </a:txBody>
                  <a:tcPr/>
                </a:tc>
                <a:tc>
                  <a:txBody>
                    <a:bodyPr/>
                    <a:lstStyle/>
                    <a:p>
                      <a:r>
                        <a:rPr lang="en-GB" sz="1200" dirty="0">
                          <a:solidFill>
                            <a:schemeClr val="tx1">
                              <a:lumMod val="75000"/>
                              <a:lumOff val="25000"/>
                            </a:schemeClr>
                          </a:solidFill>
                        </a:rPr>
                        <a:t>Bristol, North Somerset And South Gloucestershire (Systems approach to Healthier Together)</a:t>
                      </a:r>
                    </a:p>
                  </a:txBody>
                  <a:tcPr/>
                </a:tc>
                <a:extLst>
                  <a:ext uri="{0D108BD9-81ED-4DB2-BD59-A6C34878D82A}">
                    <a16:rowId xmlns:a16="http://schemas.microsoft.com/office/drawing/2014/main" val="10008"/>
                  </a:ext>
                </a:extLst>
              </a:tr>
            </a:tbl>
          </a:graphicData>
        </a:graphic>
      </p:graphicFrame>
      <p:sp>
        <p:nvSpPr>
          <p:cNvPr id="3" name="Slide Number Placeholder 2"/>
          <p:cNvSpPr>
            <a:spLocks noGrp="1"/>
          </p:cNvSpPr>
          <p:nvPr>
            <p:ph type="sldNum" sz="quarter" idx="12"/>
          </p:nvPr>
        </p:nvSpPr>
        <p:spPr/>
        <p:txBody>
          <a:bodyPr/>
          <a:lstStyle/>
          <a:p>
            <a:fld id="{ECA5469C-08DA-4774-9D4D-73FB2CE48787}" type="slidenum">
              <a:rPr lang="en-GB" smtClean="0"/>
              <a:t>2</a:t>
            </a:fld>
            <a:endParaRPr lang="en-GB" dirty="0"/>
          </a:p>
        </p:txBody>
      </p:sp>
    </p:spTree>
    <p:custDataLst>
      <p:tags r:id="rId1"/>
    </p:custDataLst>
    <p:extLst>
      <p:ext uri="{BB962C8B-B14F-4D97-AF65-F5344CB8AC3E}">
        <p14:creationId xmlns:p14="http://schemas.microsoft.com/office/powerpoint/2010/main" val="2303975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4991" y="779512"/>
            <a:ext cx="4755853" cy="461665"/>
          </a:xfrm>
          <a:prstGeom prst="rect">
            <a:avLst/>
          </a:prstGeom>
        </p:spPr>
        <p:txBody>
          <a:bodyPr wrap="none">
            <a:spAutoFit/>
          </a:bodyPr>
          <a:lstStyle/>
          <a:p>
            <a:pPr lvl="0" algn="ctr"/>
            <a:r>
              <a:rPr lang="en-GB" sz="2400" b="1" dirty="0">
                <a:solidFill>
                  <a:srgbClr val="00A9CE"/>
                </a:solidFill>
              </a:rPr>
              <a:t>Diagnostics and Therapies Division</a:t>
            </a:r>
            <a:endParaRPr lang="en-GB" sz="2400" b="1" dirty="0">
              <a:solidFill>
                <a:srgbClr val="FF0000"/>
              </a:solidFill>
            </a:endParaRPr>
          </a:p>
        </p:txBody>
      </p:sp>
      <p:sp>
        <p:nvSpPr>
          <p:cNvPr id="4" name="Slide Number Placeholder 3"/>
          <p:cNvSpPr>
            <a:spLocks noGrp="1"/>
          </p:cNvSpPr>
          <p:nvPr>
            <p:ph type="sldNum" sz="quarter" idx="12"/>
          </p:nvPr>
        </p:nvSpPr>
        <p:spPr/>
        <p:txBody>
          <a:bodyPr/>
          <a:lstStyle/>
          <a:p>
            <a:fld id="{ECA5469C-08DA-4774-9D4D-73FB2CE48787}" type="slidenum">
              <a:rPr lang="en-GB" smtClean="0"/>
              <a:t>20</a:t>
            </a:fld>
            <a:endParaRPr lang="en-GB"/>
          </a:p>
        </p:txBody>
      </p:sp>
      <p:grpSp>
        <p:nvGrpSpPr>
          <p:cNvPr id="9" name="Group 8">
            <a:extLst>
              <a:ext uri="{FF2B5EF4-FFF2-40B4-BE49-F238E27FC236}">
                <a16:creationId xmlns:a16="http://schemas.microsoft.com/office/drawing/2014/main" id="{C3E4C207-AD70-4B99-AA7A-FC0842146BF7}"/>
              </a:ext>
            </a:extLst>
          </p:cNvPr>
          <p:cNvGrpSpPr/>
          <p:nvPr/>
        </p:nvGrpSpPr>
        <p:grpSpPr>
          <a:xfrm>
            <a:off x="169286" y="1459230"/>
            <a:ext cx="9567428" cy="3939540"/>
            <a:chOff x="152400" y="1497467"/>
            <a:chExt cx="9567428" cy="3939540"/>
          </a:xfrm>
        </p:grpSpPr>
        <p:sp>
          <p:nvSpPr>
            <p:cNvPr id="10" name="TextBox 9">
              <a:extLst>
                <a:ext uri="{FF2B5EF4-FFF2-40B4-BE49-F238E27FC236}">
                  <a16:creationId xmlns:a16="http://schemas.microsoft.com/office/drawing/2014/main" id="{76CED678-A2A8-49B9-B395-1C9DC8B6839C}"/>
                </a:ext>
              </a:extLst>
            </p:cNvPr>
            <p:cNvSpPr txBox="1"/>
            <p:nvPr/>
          </p:nvSpPr>
          <p:spPr>
            <a:xfrm>
              <a:off x="152400" y="1497467"/>
              <a:ext cx="3060000" cy="3770263"/>
            </a:xfrm>
            <a:prstGeom prst="rect">
              <a:avLst/>
            </a:prstGeom>
            <a:noFill/>
          </p:spPr>
          <p:txBody>
            <a:bodyPr wrap="square" rtlCol="0">
              <a:spAutoFit/>
            </a:bodyPr>
            <a:lstStyle/>
            <a:p>
              <a:r>
                <a:rPr lang="en-GB" sz="1600" b="1" dirty="0">
                  <a:solidFill>
                    <a:srgbClr val="00A9CE"/>
                  </a:solidFill>
                </a:rPr>
                <a:t>Progress in the last six months</a:t>
              </a:r>
            </a:p>
            <a:p>
              <a:endParaRPr lang="en-GB" sz="1400" b="1" dirty="0">
                <a:solidFill>
                  <a:srgbClr val="00A9CE"/>
                </a:solidFill>
              </a:endParaRPr>
            </a:p>
            <a:p>
              <a:r>
                <a:rPr lang="en-GB" sz="1300" b="1" dirty="0">
                  <a:solidFill>
                    <a:srgbClr val="00A9CE"/>
                  </a:solidFill>
                </a:rPr>
                <a:t>Three things we feel proud to have done  or made progress on EDI since September  2021</a:t>
              </a:r>
            </a:p>
            <a:p>
              <a:endParaRPr lang="en-GB" sz="1400" b="1" dirty="0">
                <a:solidFill>
                  <a:schemeClr val="tx1">
                    <a:lumMod val="75000"/>
                    <a:lumOff val="25000"/>
                  </a:schemeClr>
                </a:solidFill>
              </a:endParaRPr>
            </a:p>
            <a:p>
              <a:pPr marL="228600" lvl="0" indent="-228600">
                <a:buFont typeface="+mj-lt"/>
                <a:buAutoNum type="arabicPeriod"/>
              </a:pPr>
              <a:r>
                <a:rPr lang="en-GB" sz="1200" dirty="0">
                  <a:solidFill>
                    <a:schemeClr val="tx1">
                      <a:lumMod val="85000"/>
                      <a:lumOff val="15000"/>
                    </a:schemeClr>
                  </a:solidFill>
                </a:rPr>
                <a:t>The Divisional score for “we are compassionate and inclusive” in the 2021 staff survey results was 7.4 which was above the Trust average of 7.3</a:t>
              </a:r>
            </a:p>
            <a:p>
              <a:pPr marL="228600" lvl="0" indent="-228600">
                <a:buFont typeface="+mj-lt"/>
                <a:buAutoNum type="arabicPeriod"/>
              </a:pPr>
              <a:endParaRPr lang="en-GB" sz="1200" dirty="0">
                <a:solidFill>
                  <a:schemeClr val="tx1">
                    <a:lumMod val="85000"/>
                    <a:lumOff val="15000"/>
                  </a:schemeClr>
                </a:solidFill>
              </a:endParaRPr>
            </a:p>
            <a:p>
              <a:pPr marL="228600" lvl="0" indent="-228600">
                <a:buFont typeface="+mj-lt"/>
                <a:buAutoNum type="arabicPeriod"/>
              </a:pPr>
              <a:r>
                <a:rPr lang="en-GB" sz="1200" dirty="0">
                  <a:solidFill>
                    <a:schemeClr val="tx1">
                      <a:lumMod val="85000"/>
                      <a:lumOff val="15000"/>
                    </a:schemeClr>
                  </a:solidFill>
                </a:rPr>
                <a:t>We have formed a Divisional Education Group. One of the central aims is to ensure equity in access to education  across the Division</a:t>
              </a:r>
            </a:p>
            <a:p>
              <a:pPr marL="228600" lvl="0" indent="-228600">
                <a:buFont typeface="+mj-lt"/>
                <a:buAutoNum type="arabicPeriod"/>
              </a:pPr>
              <a:endParaRPr lang="en-GB" sz="1200" dirty="0">
                <a:solidFill>
                  <a:schemeClr val="tx1">
                    <a:lumMod val="85000"/>
                    <a:lumOff val="15000"/>
                  </a:schemeClr>
                </a:solidFill>
              </a:endParaRPr>
            </a:p>
            <a:p>
              <a:pPr marL="228600" lvl="0" indent="-228600">
                <a:buFont typeface="+mj-lt"/>
                <a:buAutoNum type="arabicPeriod"/>
              </a:pPr>
              <a:r>
                <a:rPr lang="en-GB" sz="1200" dirty="0">
                  <a:solidFill>
                    <a:schemeClr val="tx1">
                      <a:lumMod val="75000"/>
                      <a:lumOff val="25000"/>
                    </a:schemeClr>
                  </a:solidFill>
                </a:rPr>
                <a:t>We have recruited 16 EDI Advocates for the Division and continue to promote the role</a:t>
              </a:r>
              <a:endParaRPr lang="en-GB" sz="1200" dirty="0">
                <a:solidFill>
                  <a:schemeClr val="tx1">
                    <a:lumMod val="85000"/>
                    <a:lumOff val="15000"/>
                  </a:schemeClr>
                </a:solidFill>
              </a:endParaRPr>
            </a:p>
          </p:txBody>
        </p:sp>
        <p:sp>
          <p:nvSpPr>
            <p:cNvPr id="11" name="TextBox 10">
              <a:extLst>
                <a:ext uri="{FF2B5EF4-FFF2-40B4-BE49-F238E27FC236}">
                  <a16:creationId xmlns:a16="http://schemas.microsoft.com/office/drawing/2014/main" id="{E9C3834C-13DA-4D3C-B738-1FCE72D59C61}"/>
                </a:ext>
              </a:extLst>
            </p:cNvPr>
            <p:cNvSpPr txBox="1"/>
            <p:nvPr/>
          </p:nvSpPr>
          <p:spPr>
            <a:xfrm>
              <a:off x="3406114" y="1497467"/>
              <a:ext cx="3060000" cy="3939540"/>
            </a:xfrm>
            <a:prstGeom prst="rect">
              <a:avLst/>
            </a:prstGeom>
            <a:noFill/>
          </p:spPr>
          <p:txBody>
            <a:bodyPr wrap="square" rtlCol="0">
              <a:spAutoFit/>
            </a:bodyPr>
            <a:lstStyle/>
            <a:p>
              <a:r>
                <a:rPr lang="en-GB" sz="1600" b="1" dirty="0">
                  <a:solidFill>
                    <a:srgbClr val="00A9CE"/>
                  </a:solidFill>
                </a:rPr>
                <a:t>Current EDI priorities</a:t>
              </a:r>
            </a:p>
            <a:p>
              <a:endParaRPr lang="en-GB" sz="1400" b="1" dirty="0">
                <a:solidFill>
                  <a:srgbClr val="00A9CE"/>
                </a:solidFill>
              </a:endParaRPr>
            </a:p>
            <a:p>
              <a:r>
                <a:rPr lang="en-GB" sz="1300" b="1" dirty="0">
                  <a:solidFill>
                    <a:srgbClr val="00A9CE"/>
                  </a:solidFill>
                </a:rPr>
                <a:t>Three EDI priority areas we are currently working on for the next six month</a:t>
              </a:r>
            </a:p>
            <a:p>
              <a:endParaRPr lang="en-GB" sz="1400" b="1" dirty="0">
                <a:solidFill>
                  <a:schemeClr val="tx1">
                    <a:lumMod val="75000"/>
                    <a:lumOff val="25000"/>
                  </a:schemeClr>
                </a:solidFill>
              </a:endParaRPr>
            </a:p>
            <a:p>
              <a:pPr marL="228600" indent="-228600">
                <a:buFont typeface="+mj-lt"/>
                <a:buAutoNum type="arabicPeriod"/>
              </a:pPr>
              <a:r>
                <a:rPr lang="en-GB" sz="1200" dirty="0"/>
                <a:t>To recruit an EDI Advocate in each service and across both Bristol and Weston sites</a:t>
              </a:r>
            </a:p>
            <a:p>
              <a:pPr marL="228600" indent="-228600">
                <a:buFont typeface="+mj-lt"/>
                <a:buAutoNum type="arabicPeriod"/>
              </a:pPr>
              <a:endParaRPr lang="en-GB" sz="1200" dirty="0"/>
            </a:p>
            <a:p>
              <a:pPr marL="228600" indent="-228600">
                <a:buFont typeface="+mj-lt"/>
                <a:buAutoNum type="arabicPeriod"/>
              </a:pPr>
              <a:r>
                <a:rPr lang="en-GB" sz="1200" dirty="0"/>
                <a:t>To establish a Divisional EDI Group to develop ideas and initiatives specific to our Staff Groups and Services </a:t>
              </a:r>
            </a:p>
            <a:p>
              <a:pPr marL="228600" indent="-228600">
                <a:buFont typeface="+mj-lt"/>
                <a:buAutoNum type="arabicPeriod"/>
              </a:pPr>
              <a:endParaRPr lang="en-GB" sz="1200" i="1" dirty="0"/>
            </a:p>
            <a:p>
              <a:pPr marL="228600" indent="-228600" algn="just">
                <a:buFont typeface="+mj-lt"/>
                <a:buAutoNum type="arabicPeriod"/>
              </a:pPr>
              <a:r>
                <a:rPr lang="en-GB" sz="1200" dirty="0"/>
                <a:t>To work with the new Associate Director of Education to develop an inclusive Divisional Education, Learning and Development Strategy</a:t>
              </a:r>
            </a:p>
            <a:p>
              <a:pPr marL="228600" indent="-228600" algn="just">
                <a:buFont typeface="+mj-lt"/>
                <a:buAutoNum type="arabicPeriod"/>
              </a:pPr>
              <a:endParaRPr lang="en-GB" sz="1200" i="1" dirty="0"/>
            </a:p>
            <a:p>
              <a:pPr marL="228600" indent="-228600" algn="just">
                <a:buFont typeface="+mj-lt"/>
                <a:buAutoNum type="arabicPeriod"/>
              </a:pPr>
              <a:endParaRPr lang="en-GB" sz="1200" i="1" dirty="0"/>
            </a:p>
            <a:p>
              <a:pPr marL="228600" indent="-228600" algn="just">
                <a:buFont typeface="+mj-lt"/>
                <a:buAutoNum type="arabicPeriod"/>
              </a:pPr>
              <a:endParaRPr lang="en-GB" sz="1200" i="1" dirty="0"/>
            </a:p>
            <a:p>
              <a:pPr marL="228600" indent="-228600" algn="just">
                <a:buFont typeface="+mj-lt"/>
                <a:buAutoNum type="arabicPeriod"/>
              </a:pPr>
              <a:endParaRPr lang="en-GB" sz="1200" i="1" dirty="0"/>
            </a:p>
          </p:txBody>
        </p:sp>
        <p:sp>
          <p:nvSpPr>
            <p:cNvPr id="12" name="TextBox 11">
              <a:extLst>
                <a:ext uri="{FF2B5EF4-FFF2-40B4-BE49-F238E27FC236}">
                  <a16:creationId xmlns:a16="http://schemas.microsoft.com/office/drawing/2014/main" id="{5F1764B4-39C7-41BD-BB22-77D8447F8471}"/>
                </a:ext>
              </a:extLst>
            </p:cNvPr>
            <p:cNvSpPr txBox="1"/>
            <p:nvPr/>
          </p:nvSpPr>
          <p:spPr>
            <a:xfrm>
              <a:off x="6659828" y="1497467"/>
              <a:ext cx="3060000" cy="3570208"/>
            </a:xfrm>
            <a:prstGeom prst="rect">
              <a:avLst/>
            </a:prstGeom>
            <a:noFill/>
          </p:spPr>
          <p:txBody>
            <a:bodyPr wrap="square" rtlCol="0">
              <a:spAutoFit/>
            </a:bodyPr>
            <a:lstStyle/>
            <a:p>
              <a:r>
                <a:rPr lang="en-GB" sz="1600" b="1" dirty="0">
                  <a:solidFill>
                    <a:srgbClr val="00A9CE"/>
                  </a:solidFill>
                </a:rPr>
                <a:t>Our EDI action plan going forward </a:t>
              </a:r>
            </a:p>
            <a:p>
              <a:endParaRPr lang="en-GB" sz="1400" b="1" dirty="0">
                <a:solidFill>
                  <a:srgbClr val="00A9CE"/>
                </a:solidFill>
              </a:endParaRPr>
            </a:p>
            <a:p>
              <a:r>
                <a:rPr lang="en-GB" sz="1300" b="1" dirty="0">
                  <a:solidFill>
                    <a:srgbClr val="00A9CE"/>
                  </a:solidFill>
                </a:rPr>
                <a:t>Three ways we will embed EDI into everything we do as a leadership team</a:t>
              </a:r>
            </a:p>
            <a:p>
              <a:endParaRPr lang="en-GB" sz="1400" b="1" dirty="0">
                <a:solidFill>
                  <a:schemeClr val="tx1">
                    <a:lumMod val="75000"/>
                    <a:lumOff val="25000"/>
                  </a:schemeClr>
                </a:solidFill>
              </a:endParaRPr>
            </a:p>
            <a:p>
              <a:pPr marL="228600" indent="-228600">
                <a:buFont typeface="+mj-lt"/>
                <a:buAutoNum type="arabicPeriod"/>
              </a:pPr>
              <a:r>
                <a:rPr lang="en-GB" sz="1200" dirty="0"/>
                <a:t>The Divisional EDI action plan will be monitored and reviewed  regularly by the Workforce Committee (a sub-committee of the Divisional Board )</a:t>
              </a:r>
            </a:p>
            <a:p>
              <a:pPr marL="228600" indent="-228600">
                <a:buFont typeface="+mj-lt"/>
                <a:buAutoNum type="arabicPeriod"/>
              </a:pPr>
              <a:endParaRPr lang="en-GB" sz="1200" dirty="0"/>
            </a:p>
            <a:p>
              <a:pPr marL="228600" indent="-228600">
                <a:buFont typeface="+mj-lt"/>
                <a:buAutoNum type="arabicPeriod"/>
              </a:pPr>
              <a:r>
                <a:rPr lang="en-GB" sz="1200" dirty="0"/>
                <a:t>“Equality, Diversity and Inclusion at the heart of everything we do” is a key Divisional objective and priority as identified in our 22/23 OPP</a:t>
              </a:r>
            </a:p>
            <a:p>
              <a:pPr marL="228600" indent="-228600">
                <a:buFont typeface="+mj-lt"/>
                <a:buAutoNum type="arabicPeriod"/>
              </a:pPr>
              <a:endParaRPr lang="en-GB" sz="1200" dirty="0"/>
            </a:p>
            <a:p>
              <a:pPr marL="228600" indent="-228600">
                <a:buFont typeface="+mj-lt"/>
                <a:buAutoNum type="arabicPeriod"/>
              </a:pPr>
              <a:r>
                <a:rPr lang="en-GB" sz="1200" dirty="0"/>
                <a:t>A session on “leading a culture of EDI “to be held with our Divisional Board members facilitated by our Trust EDI Lead </a:t>
              </a:r>
              <a:endParaRPr lang="en-GB" sz="1200" dirty="0">
                <a:solidFill>
                  <a:schemeClr val="tx1">
                    <a:lumMod val="75000"/>
                    <a:lumOff val="25000"/>
                  </a:schemeClr>
                </a:solidFill>
              </a:endParaRPr>
            </a:p>
          </p:txBody>
        </p:sp>
      </p:grpSp>
    </p:spTree>
    <p:custDataLst>
      <p:tags r:id="rId1"/>
    </p:custDataLst>
    <p:extLst>
      <p:ext uri="{BB962C8B-B14F-4D97-AF65-F5344CB8AC3E}">
        <p14:creationId xmlns:p14="http://schemas.microsoft.com/office/powerpoint/2010/main" val="1879381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CA5469C-08DA-4774-9D4D-73FB2CE48787}" type="slidenum">
              <a:rPr lang="en-GB" smtClean="0"/>
              <a:t>21</a:t>
            </a:fld>
            <a:endParaRPr lang="en-GB" dirty="0"/>
          </a:p>
        </p:txBody>
      </p:sp>
      <p:sp>
        <p:nvSpPr>
          <p:cNvPr id="2" name="Rectangle 1"/>
          <p:cNvSpPr/>
          <p:nvPr/>
        </p:nvSpPr>
        <p:spPr>
          <a:xfrm>
            <a:off x="3704849" y="548680"/>
            <a:ext cx="2462534" cy="461665"/>
          </a:xfrm>
          <a:prstGeom prst="rect">
            <a:avLst/>
          </a:prstGeom>
        </p:spPr>
        <p:txBody>
          <a:bodyPr wrap="none">
            <a:spAutoFit/>
          </a:bodyPr>
          <a:lstStyle/>
          <a:p>
            <a:pPr lvl="0" algn="ctr"/>
            <a:r>
              <a:rPr lang="en-GB" sz="2400" b="1" dirty="0">
                <a:solidFill>
                  <a:srgbClr val="00A9CE"/>
                </a:solidFill>
              </a:rPr>
              <a:t>Medicine Division</a:t>
            </a:r>
          </a:p>
        </p:txBody>
      </p:sp>
      <p:sp>
        <p:nvSpPr>
          <p:cNvPr id="9" name="TextBox 8">
            <a:extLst>
              <a:ext uri="{FF2B5EF4-FFF2-40B4-BE49-F238E27FC236}">
                <a16:creationId xmlns:a16="http://schemas.microsoft.com/office/drawing/2014/main" id="{28DB46C1-0C3F-4321-9E90-4C6C64AE3B81}"/>
              </a:ext>
            </a:extLst>
          </p:cNvPr>
          <p:cNvSpPr txBox="1"/>
          <p:nvPr/>
        </p:nvSpPr>
        <p:spPr>
          <a:xfrm>
            <a:off x="204996" y="1271097"/>
            <a:ext cx="3060000" cy="4324261"/>
          </a:xfrm>
          <a:prstGeom prst="rect">
            <a:avLst/>
          </a:prstGeom>
          <a:noFill/>
        </p:spPr>
        <p:txBody>
          <a:bodyPr wrap="square" rtlCol="0">
            <a:spAutoFit/>
          </a:bodyPr>
          <a:lstStyle/>
          <a:p>
            <a:r>
              <a:rPr lang="en-GB" sz="1600" b="1" dirty="0">
                <a:solidFill>
                  <a:srgbClr val="00A9CE"/>
                </a:solidFill>
              </a:rPr>
              <a:t>Progress in the last six months</a:t>
            </a:r>
          </a:p>
          <a:p>
            <a:endParaRPr lang="en-GB" sz="1400" b="1" dirty="0">
              <a:solidFill>
                <a:srgbClr val="00A9CE"/>
              </a:solidFill>
            </a:endParaRPr>
          </a:p>
          <a:p>
            <a:r>
              <a:rPr lang="en-GB" sz="1300" b="1" dirty="0">
                <a:solidFill>
                  <a:srgbClr val="00A9CE"/>
                </a:solidFill>
              </a:rPr>
              <a:t>Three things we feel proud to have done  or made progress on EDI since September 2021</a:t>
            </a:r>
          </a:p>
          <a:p>
            <a:endParaRPr lang="en-GB" sz="1400" b="1" dirty="0">
              <a:solidFill>
                <a:schemeClr val="tx1">
                  <a:lumMod val="75000"/>
                  <a:lumOff val="25000"/>
                </a:schemeClr>
              </a:solidFill>
            </a:endParaRPr>
          </a:p>
          <a:p>
            <a:pPr marL="228600" lvl="0" indent="-228600">
              <a:buFont typeface="+mj-lt"/>
              <a:buAutoNum type="arabicPeriod"/>
            </a:pPr>
            <a:r>
              <a:rPr lang="en-GB" sz="1200" dirty="0">
                <a:solidFill>
                  <a:schemeClr val="tx1">
                    <a:lumMod val="85000"/>
                    <a:lumOff val="15000"/>
                  </a:schemeClr>
                </a:solidFill>
              </a:rPr>
              <a:t>EDI continues to be standing agenda item within our divisional Staff Wellbeing &amp; Experience Group, which reports into Workforce committee.</a:t>
            </a:r>
          </a:p>
          <a:p>
            <a:pPr lvl="0"/>
            <a:endParaRPr lang="en-GB" sz="1200" dirty="0">
              <a:solidFill>
                <a:schemeClr val="tx1">
                  <a:lumMod val="85000"/>
                  <a:lumOff val="15000"/>
                </a:schemeClr>
              </a:solidFill>
            </a:endParaRPr>
          </a:p>
          <a:p>
            <a:pPr marL="228600" lvl="0" indent="-228600">
              <a:buFont typeface="+mj-lt"/>
              <a:buAutoNum type="arabicPeriod" startAt="2"/>
            </a:pPr>
            <a:r>
              <a:rPr lang="en-GB" sz="1200" dirty="0">
                <a:solidFill>
                  <a:schemeClr val="tx1">
                    <a:lumMod val="85000"/>
                    <a:lumOff val="15000"/>
                  </a:schemeClr>
                </a:solidFill>
              </a:rPr>
              <a:t>Divisional representatives volunteered to be EDI advocates, as a result of the Trust recruitment drive; growing our own internal network of expertise/support.  </a:t>
            </a:r>
          </a:p>
          <a:p>
            <a:pPr lvl="0"/>
            <a:endParaRPr lang="en-GB" sz="1200" dirty="0">
              <a:solidFill>
                <a:schemeClr val="tx1">
                  <a:lumMod val="85000"/>
                  <a:lumOff val="15000"/>
                </a:schemeClr>
              </a:solidFill>
            </a:endParaRPr>
          </a:p>
          <a:p>
            <a:pPr marL="228600" lvl="0" indent="-228600">
              <a:buFont typeface="+mj-lt"/>
              <a:buAutoNum type="arabicPeriod" startAt="3"/>
            </a:pPr>
            <a:r>
              <a:rPr lang="en-GB" sz="1200" dirty="0">
                <a:solidFill>
                  <a:schemeClr val="tx1">
                    <a:lumMod val="85000"/>
                    <a:lumOff val="15000"/>
                  </a:schemeClr>
                </a:solidFill>
              </a:rPr>
              <a:t>Divisional education funding review process successfully completed for 2021/22 financial year. This process ensures fair and equitable funding allocation across the division and will continue in 2022/23. </a:t>
            </a:r>
            <a:endParaRPr lang="en-GB" sz="1400" b="1" dirty="0">
              <a:solidFill>
                <a:schemeClr val="tx1">
                  <a:lumMod val="85000"/>
                  <a:lumOff val="15000"/>
                </a:schemeClr>
              </a:solidFill>
            </a:endParaRPr>
          </a:p>
        </p:txBody>
      </p:sp>
      <p:sp>
        <p:nvSpPr>
          <p:cNvPr id="10" name="TextBox 9">
            <a:extLst>
              <a:ext uri="{FF2B5EF4-FFF2-40B4-BE49-F238E27FC236}">
                <a16:creationId xmlns:a16="http://schemas.microsoft.com/office/drawing/2014/main" id="{713EF9C5-279D-494F-B438-F5C90A6C422B}"/>
              </a:ext>
            </a:extLst>
          </p:cNvPr>
          <p:cNvSpPr txBox="1"/>
          <p:nvPr/>
        </p:nvSpPr>
        <p:spPr>
          <a:xfrm>
            <a:off x="3406114" y="1271097"/>
            <a:ext cx="3060000" cy="3570208"/>
          </a:xfrm>
          <a:prstGeom prst="rect">
            <a:avLst/>
          </a:prstGeom>
          <a:noFill/>
        </p:spPr>
        <p:txBody>
          <a:bodyPr wrap="square" rtlCol="0">
            <a:spAutoFit/>
          </a:bodyPr>
          <a:lstStyle/>
          <a:p>
            <a:r>
              <a:rPr lang="en-GB" sz="1600" b="1" dirty="0">
                <a:solidFill>
                  <a:srgbClr val="00A9CE"/>
                </a:solidFill>
              </a:rPr>
              <a:t>Current EDI priorities</a:t>
            </a:r>
          </a:p>
          <a:p>
            <a:endParaRPr lang="en-GB" sz="1400" b="1" dirty="0">
              <a:solidFill>
                <a:srgbClr val="00A9CE"/>
              </a:solidFill>
            </a:endParaRPr>
          </a:p>
          <a:p>
            <a:r>
              <a:rPr lang="en-GB" sz="1300" b="1" dirty="0">
                <a:solidFill>
                  <a:srgbClr val="00A9CE"/>
                </a:solidFill>
              </a:rPr>
              <a:t>Three EDI priority areas we are currently working on for the next six month</a:t>
            </a:r>
          </a:p>
          <a:p>
            <a:endParaRPr lang="en-GB" sz="1400" b="1" dirty="0">
              <a:solidFill>
                <a:schemeClr val="tx1">
                  <a:lumMod val="75000"/>
                  <a:lumOff val="25000"/>
                </a:schemeClr>
              </a:solidFill>
            </a:endParaRPr>
          </a:p>
          <a:p>
            <a:pPr marL="228600" indent="-228600">
              <a:buFont typeface="+mj-lt"/>
              <a:buAutoNum type="arabicPeriod"/>
            </a:pPr>
            <a:r>
              <a:rPr lang="en-GB" sz="1200" dirty="0">
                <a:solidFill>
                  <a:schemeClr val="tx1">
                    <a:lumMod val="75000"/>
                    <a:lumOff val="25000"/>
                  </a:schemeClr>
                </a:solidFill>
              </a:rPr>
              <a:t>Continue to signpost divisional colleagues to the Trust EDI Advocate recruitment campaign once ‘relaunched’. </a:t>
            </a:r>
          </a:p>
          <a:p>
            <a:pPr marL="228600" indent="-228600">
              <a:buFont typeface="+mj-lt"/>
              <a:buAutoNum type="arabicPeriod" startAt="2"/>
            </a:pPr>
            <a:endParaRPr lang="en-GB" sz="1200" dirty="0">
              <a:solidFill>
                <a:schemeClr val="tx1">
                  <a:lumMod val="75000"/>
                  <a:lumOff val="25000"/>
                </a:schemeClr>
              </a:solidFill>
            </a:endParaRPr>
          </a:p>
          <a:p>
            <a:pPr marL="228600" indent="-228600">
              <a:buFont typeface="+mj-lt"/>
              <a:buAutoNum type="arabicPeriod" startAt="2"/>
            </a:pPr>
            <a:r>
              <a:rPr lang="en-GB" sz="1200" dirty="0">
                <a:solidFill>
                  <a:schemeClr val="tx1">
                    <a:lumMod val="75000"/>
                    <a:lumOff val="25000"/>
                  </a:schemeClr>
                </a:solidFill>
              </a:rPr>
              <a:t>Identify a new EDI divisional operational lead to lead local advocate network and attend divisional working groups as EDI champion. </a:t>
            </a:r>
          </a:p>
          <a:p>
            <a:pPr marL="228600" indent="-228600">
              <a:buFont typeface="+mj-lt"/>
              <a:buAutoNum type="arabicPeriod" startAt="2"/>
            </a:pPr>
            <a:endParaRPr lang="en-GB" sz="1200" dirty="0">
              <a:solidFill>
                <a:schemeClr val="tx1">
                  <a:lumMod val="75000"/>
                  <a:lumOff val="25000"/>
                </a:schemeClr>
              </a:solidFill>
            </a:endParaRPr>
          </a:p>
          <a:p>
            <a:pPr marL="228600" indent="-228600">
              <a:buFont typeface="+mj-lt"/>
              <a:buAutoNum type="arabicPeriod" startAt="2"/>
            </a:pPr>
            <a:r>
              <a:rPr lang="en-GB" sz="1200" dirty="0">
                <a:solidFill>
                  <a:schemeClr val="tx1">
                    <a:lumMod val="75000"/>
                    <a:lumOff val="25000"/>
                  </a:schemeClr>
                </a:solidFill>
              </a:rPr>
              <a:t>Explore possibility of divisional EDI steering group as an independent sub-group, that would report into Workforce Committee. </a:t>
            </a:r>
          </a:p>
        </p:txBody>
      </p:sp>
      <p:sp>
        <p:nvSpPr>
          <p:cNvPr id="11" name="TextBox 10">
            <a:extLst>
              <a:ext uri="{FF2B5EF4-FFF2-40B4-BE49-F238E27FC236}">
                <a16:creationId xmlns:a16="http://schemas.microsoft.com/office/drawing/2014/main" id="{554FC0DA-E9D0-49AB-83CA-B0139D3E2CA6}"/>
              </a:ext>
            </a:extLst>
          </p:cNvPr>
          <p:cNvSpPr txBox="1"/>
          <p:nvPr/>
        </p:nvSpPr>
        <p:spPr>
          <a:xfrm>
            <a:off x="6656979" y="1271097"/>
            <a:ext cx="3060000" cy="3939540"/>
          </a:xfrm>
          <a:prstGeom prst="rect">
            <a:avLst/>
          </a:prstGeom>
          <a:noFill/>
        </p:spPr>
        <p:txBody>
          <a:bodyPr wrap="square" rtlCol="0">
            <a:spAutoFit/>
          </a:bodyPr>
          <a:lstStyle/>
          <a:p>
            <a:r>
              <a:rPr lang="en-GB" sz="1600" b="1" dirty="0">
                <a:solidFill>
                  <a:srgbClr val="00A9CE"/>
                </a:solidFill>
              </a:rPr>
              <a:t>Our EDI action plan going forward </a:t>
            </a:r>
          </a:p>
          <a:p>
            <a:endParaRPr lang="en-GB" sz="1400" b="1" dirty="0">
              <a:solidFill>
                <a:srgbClr val="00A9CE"/>
              </a:solidFill>
            </a:endParaRPr>
          </a:p>
          <a:p>
            <a:r>
              <a:rPr lang="en-GB" sz="1300" b="1" dirty="0">
                <a:solidFill>
                  <a:srgbClr val="00A9CE"/>
                </a:solidFill>
              </a:rPr>
              <a:t>Three ways we will embed EDI into everything we do as a leadership team</a:t>
            </a:r>
          </a:p>
          <a:p>
            <a:endParaRPr lang="en-GB" sz="1400" b="1" dirty="0">
              <a:solidFill>
                <a:schemeClr val="tx1">
                  <a:lumMod val="75000"/>
                  <a:lumOff val="25000"/>
                </a:schemeClr>
              </a:solidFill>
            </a:endParaRPr>
          </a:p>
          <a:p>
            <a:pPr marL="228600" indent="-228600">
              <a:buFont typeface="+mj-lt"/>
              <a:buAutoNum type="arabicPeriod"/>
            </a:pPr>
            <a:r>
              <a:rPr lang="en-GB" sz="1200" dirty="0">
                <a:solidFill>
                  <a:schemeClr val="tx1">
                    <a:lumMod val="75000"/>
                    <a:lumOff val="25000"/>
                  </a:schemeClr>
                </a:solidFill>
              </a:rPr>
              <a:t>Review and scrutinise divisional EDI data, including that of casework representation, within Divisional Workforce Committee on regular basis, to ensure EDI is considered at all times in divisional decision-making and appropriate action are developed. </a:t>
            </a:r>
          </a:p>
          <a:p>
            <a:endParaRPr lang="en-GB" sz="1200" dirty="0">
              <a:solidFill>
                <a:schemeClr val="tx1">
                  <a:lumMod val="75000"/>
                  <a:lumOff val="25000"/>
                </a:schemeClr>
              </a:solidFill>
            </a:endParaRPr>
          </a:p>
          <a:p>
            <a:endParaRPr lang="en-GB" sz="1200" dirty="0">
              <a:solidFill>
                <a:schemeClr val="tx1">
                  <a:lumMod val="75000"/>
                  <a:lumOff val="25000"/>
                </a:schemeClr>
              </a:solidFill>
            </a:endParaRPr>
          </a:p>
          <a:p>
            <a:pPr marL="228600" indent="-228600">
              <a:buFont typeface="+mj-lt"/>
              <a:buAutoNum type="arabicPeriod" startAt="2"/>
            </a:pPr>
            <a:r>
              <a:rPr lang="en-GB" sz="1200" dirty="0">
                <a:solidFill>
                  <a:schemeClr val="tx1">
                    <a:lumMod val="75000"/>
                    <a:lumOff val="25000"/>
                  </a:schemeClr>
                </a:solidFill>
              </a:rPr>
              <a:t>Support the Trust reverse mentoring scheme, putting senior leaders forward as reverse mentees. </a:t>
            </a:r>
          </a:p>
          <a:p>
            <a:pPr marL="228600" indent="-228600">
              <a:buFont typeface="+mj-lt"/>
              <a:buAutoNum type="arabicPeriod" startAt="2"/>
            </a:pPr>
            <a:endParaRPr lang="en-GB" sz="1200" dirty="0">
              <a:solidFill>
                <a:schemeClr val="tx1">
                  <a:lumMod val="75000"/>
                  <a:lumOff val="25000"/>
                </a:schemeClr>
              </a:solidFill>
            </a:endParaRPr>
          </a:p>
          <a:p>
            <a:pPr marL="228600" indent="-228600">
              <a:buFont typeface="+mj-lt"/>
              <a:buAutoNum type="arabicPeriod" startAt="2"/>
            </a:pPr>
            <a:r>
              <a:rPr lang="en-GB" sz="1200" dirty="0">
                <a:solidFill>
                  <a:schemeClr val="tx1">
                    <a:lumMod val="75000"/>
                    <a:lumOff val="25000"/>
                  </a:schemeClr>
                </a:solidFill>
              </a:rPr>
              <a:t>Specific EDI appraisal objective for each of the divisional leadership team in next appraisals.</a:t>
            </a:r>
          </a:p>
        </p:txBody>
      </p:sp>
    </p:spTree>
    <p:custDataLst>
      <p:tags r:id="rId1"/>
    </p:custDataLst>
    <p:extLst>
      <p:ext uri="{BB962C8B-B14F-4D97-AF65-F5344CB8AC3E}">
        <p14:creationId xmlns:p14="http://schemas.microsoft.com/office/powerpoint/2010/main" val="1306014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5851" y="548680"/>
            <a:ext cx="3800528" cy="461665"/>
          </a:xfrm>
          <a:prstGeom prst="rect">
            <a:avLst/>
          </a:prstGeom>
        </p:spPr>
        <p:txBody>
          <a:bodyPr wrap="none">
            <a:spAutoFit/>
          </a:bodyPr>
          <a:lstStyle/>
          <a:p>
            <a:pPr lvl="0" algn="ctr"/>
            <a:r>
              <a:rPr lang="en-GB" sz="2400" b="1" dirty="0">
                <a:solidFill>
                  <a:srgbClr val="00A9CE"/>
                </a:solidFill>
              </a:rPr>
              <a:t>Specialised Services Division</a:t>
            </a:r>
          </a:p>
        </p:txBody>
      </p:sp>
      <p:sp>
        <p:nvSpPr>
          <p:cNvPr id="4" name="Slide Number Placeholder 3"/>
          <p:cNvSpPr>
            <a:spLocks noGrp="1"/>
          </p:cNvSpPr>
          <p:nvPr>
            <p:ph type="sldNum" sz="quarter" idx="12"/>
          </p:nvPr>
        </p:nvSpPr>
        <p:spPr/>
        <p:txBody>
          <a:bodyPr/>
          <a:lstStyle/>
          <a:p>
            <a:fld id="{ECA5469C-08DA-4774-9D4D-73FB2CE48787}" type="slidenum">
              <a:rPr lang="en-GB" smtClean="0"/>
              <a:t>22</a:t>
            </a:fld>
            <a:endParaRPr lang="en-GB"/>
          </a:p>
        </p:txBody>
      </p:sp>
      <p:sp>
        <p:nvSpPr>
          <p:cNvPr id="9" name="TextBox 8">
            <a:extLst>
              <a:ext uri="{FF2B5EF4-FFF2-40B4-BE49-F238E27FC236}">
                <a16:creationId xmlns:a16="http://schemas.microsoft.com/office/drawing/2014/main" id="{63505BF8-002D-4ABA-AD2A-D9500CA8DA23}"/>
              </a:ext>
            </a:extLst>
          </p:cNvPr>
          <p:cNvSpPr txBox="1"/>
          <p:nvPr/>
        </p:nvSpPr>
        <p:spPr>
          <a:xfrm>
            <a:off x="152400" y="1268760"/>
            <a:ext cx="3060000" cy="3200876"/>
          </a:xfrm>
          <a:prstGeom prst="rect">
            <a:avLst/>
          </a:prstGeom>
          <a:noFill/>
        </p:spPr>
        <p:txBody>
          <a:bodyPr wrap="square" rtlCol="0">
            <a:spAutoFit/>
          </a:bodyPr>
          <a:lstStyle/>
          <a:p>
            <a:r>
              <a:rPr lang="en-GB" sz="1600" b="1" dirty="0">
                <a:solidFill>
                  <a:srgbClr val="00A9CE"/>
                </a:solidFill>
              </a:rPr>
              <a:t>Progress in the last six months</a:t>
            </a:r>
          </a:p>
          <a:p>
            <a:endParaRPr lang="en-GB" sz="1600" b="1" dirty="0">
              <a:solidFill>
                <a:srgbClr val="00A9CE"/>
              </a:solidFill>
            </a:endParaRPr>
          </a:p>
          <a:p>
            <a:r>
              <a:rPr lang="en-GB" sz="1200" b="1" dirty="0">
                <a:solidFill>
                  <a:srgbClr val="00A9CE"/>
                </a:solidFill>
              </a:rPr>
              <a:t>Three things we feel proud to have done  or made progress on EDI since October 2021</a:t>
            </a:r>
          </a:p>
          <a:p>
            <a:endParaRPr lang="en-GB" sz="1400" b="1" dirty="0">
              <a:solidFill>
                <a:schemeClr val="tx1">
                  <a:lumMod val="75000"/>
                  <a:lumOff val="25000"/>
                </a:schemeClr>
              </a:solidFill>
            </a:endParaRPr>
          </a:p>
          <a:p>
            <a:pPr marL="228600" indent="-228600">
              <a:buFont typeface="+mj-lt"/>
              <a:buAutoNum type="arabicPeriod"/>
            </a:pPr>
            <a:r>
              <a:rPr lang="en-GB" sz="1200" dirty="0">
                <a:solidFill>
                  <a:schemeClr val="tx1">
                    <a:lumMod val="75000"/>
                    <a:lumOff val="25000"/>
                  </a:schemeClr>
                </a:solidFill>
              </a:rPr>
              <a:t>We have held 3 more staff Forums. The more well attended forums focused on specific topics</a:t>
            </a:r>
          </a:p>
          <a:p>
            <a:pPr marL="228600" lvl="0" indent="-228600">
              <a:buFont typeface="+mj-lt"/>
              <a:buAutoNum type="arabicPeriod"/>
            </a:pPr>
            <a:endParaRPr lang="en-GB" sz="1200" dirty="0">
              <a:solidFill>
                <a:schemeClr val="tx1">
                  <a:lumMod val="85000"/>
                  <a:lumOff val="15000"/>
                </a:schemeClr>
              </a:solidFill>
            </a:endParaRPr>
          </a:p>
          <a:p>
            <a:pPr marL="228600" lvl="0" indent="-228600">
              <a:buFont typeface="+mj-lt"/>
              <a:buAutoNum type="arabicPeriod"/>
            </a:pPr>
            <a:r>
              <a:rPr lang="en-GB" sz="1200" dirty="0">
                <a:solidFill>
                  <a:schemeClr val="tx1">
                    <a:lumMod val="85000"/>
                    <a:lumOff val="15000"/>
                  </a:schemeClr>
                </a:solidFill>
              </a:rPr>
              <a:t>Our first 6 staff members have joined the EDI Advocate network</a:t>
            </a:r>
          </a:p>
          <a:p>
            <a:pPr marL="228600" lvl="0" indent="-228600">
              <a:buFont typeface="+mj-lt"/>
              <a:buAutoNum type="arabicPeriod"/>
            </a:pPr>
            <a:endParaRPr lang="en-GB" sz="1200" dirty="0">
              <a:solidFill>
                <a:schemeClr val="tx1">
                  <a:lumMod val="85000"/>
                  <a:lumOff val="15000"/>
                </a:schemeClr>
              </a:solidFill>
            </a:endParaRPr>
          </a:p>
          <a:p>
            <a:pPr marL="228600" lvl="0" indent="-228600">
              <a:buFont typeface="+mj-lt"/>
              <a:buAutoNum type="arabicPeriod"/>
            </a:pPr>
            <a:r>
              <a:rPr lang="en-GB" sz="1200" dirty="0">
                <a:solidFill>
                  <a:schemeClr val="tx1">
                    <a:lumMod val="85000"/>
                    <a:lumOff val="15000"/>
                  </a:schemeClr>
                </a:solidFill>
              </a:rPr>
              <a:t>Improved staff survey results. Although the data is not directly comparable to 2020, the divisional score(7.4) is higher than the Trust average (7.3)</a:t>
            </a:r>
          </a:p>
        </p:txBody>
      </p:sp>
      <p:sp>
        <p:nvSpPr>
          <p:cNvPr id="10" name="TextBox 9">
            <a:extLst>
              <a:ext uri="{FF2B5EF4-FFF2-40B4-BE49-F238E27FC236}">
                <a16:creationId xmlns:a16="http://schemas.microsoft.com/office/drawing/2014/main" id="{50848488-4A77-4E56-8AD3-CF37028F9A83}"/>
              </a:ext>
            </a:extLst>
          </p:cNvPr>
          <p:cNvSpPr txBox="1"/>
          <p:nvPr/>
        </p:nvSpPr>
        <p:spPr>
          <a:xfrm>
            <a:off x="3406114" y="1264759"/>
            <a:ext cx="3060000" cy="3939540"/>
          </a:xfrm>
          <a:prstGeom prst="rect">
            <a:avLst/>
          </a:prstGeom>
          <a:noFill/>
        </p:spPr>
        <p:txBody>
          <a:bodyPr wrap="square" rtlCol="0">
            <a:spAutoFit/>
          </a:bodyPr>
          <a:lstStyle/>
          <a:p>
            <a:r>
              <a:rPr lang="en-GB" sz="1600" b="1" dirty="0">
                <a:solidFill>
                  <a:srgbClr val="00A9CE"/>
                </a:solidFill>
              </a:rPr>
              <a:t>Current EDI priorities</a:t>
            </a:r>
          </a:p>
          <a:p>
            <a:endParaRPr lang="en-GB" sz="1600" b="1" dirty="0">
              <a:solidFill>
                <a:srgbClr val="00A9CE"/>
              </a:solidFill>
            </a:endParaRPr>
          </a:p>
          <a:p>
            <a:r>
              <a:rPr lang="en-GB" sz="1200" b="1" dirty="0">
                <a:solidFill>
                  <a:srgbClr val="00A9CE"/>
                </a:solidFill>
              </a:rPr>
              <a:t>Three EDI priority areas we are currently working on for the next six month</a:t>
            </a:r>
          </a:p>
          <a:p>
            <a:endParaRPr lang="en-GB" sz="1400" b="1" dirty="0">
              <a:solidFill>
                <a:schemeClr val="tx1">
                  <a:lumMod val="75000"/>
                  <a:lumOff val="25000"/>
                </a:schemeClr>
              </a:solidFill>
            </a:endParaRPr>
          </a:p>
          <a:p>
            <a:pPr marL="228600" indent="-228600">
              <a:buFont typeface="+mj-lt"/>
              <a:buAutoNum type="arabicPeriod"/>
            </a:pPr>
            <a:r>
              <a:rPr lang="en-GB" sz="1200" dirty="0">
                <a:solidFill>
                  <a:schemeClr val="tx1">
                    <a:lumMod val="75000"/>
                    <a:lumOff val="25000"/>
                  </a:schemeClr>
                </a:solidFill>
              </a:rPr>
              <a:t>New Divisional Education Committee to prioritise EDI ambitions within their objectives</a:t>
            </a:r>
          </a:p>
          <a:p>
            <a:pPr marL="228600" indent="-228600">
              <a:buFont typeface="+mj-lt"/>
              <a:buAutoNum type="arabicPeriod"/>
            </a:pPr>
            <a:endParaRPr lang="en-GB" sz="1200" dirty="0">
              <a:solidFill>
                <a:schemeClr val="tx1">
                  <a:lumMod val="75000"/>
                  <a:lumOff val="25000"/>
                </a:schemeClr>
              </a:solidFill>
            </a:endParaRPr>
          </a:p>
          <a:p>
            <a:pPr marL="228600" indent="-228600">
              <a:buFont typeface="+mj-lt"/>
              <a:buAutoNum type="arabicPeriod"/>
            </a:pPr>
            <a:r>
              <a:rPr lang="en-GB" sz="1200" dirty="0">
                <a:solidFill>
                  <a:schemeClr val="tx1">
                    <a:lumMod val="75000"/>
                    <a:lumOff val="25000"/>
                  </a:schemeClr>
                </a:solidFill>
              </a:rPr>
              <a:t>Continue to promote our EDI Divisional Staff Forum and advocate role and increase participation so that we have representation across all staff groups, bands and protected characteristics</a:t>
            </a:r>
          </a:p>
          <a:p>
            <a:pPr marL="228600" indent="-228600">
              <a:buFont typeface="+mj-lt"/>
              <a:buAutoNum type="arabicPeriod"/>
            </a:pPr>
            <a:endParaRPr lang="en-GB" sz="1200" dirty="0">
              <a:solidFill>
                <a:schemeClr val="tx1">
                  <a:lumMod val="75000"/>
                  <a:lumOff val="25000"/>
                </a:schemeClr>
              </a:solidFill>
            </a:endParaRPr>
          </a:p>
          <a:p>
            <a:pPr marL="228600" indent="-228600">
              <a:buFont typeface="+mj-lt"/>
              <a:buAutoNum type="arabicPeriod"/>
            </a:pPr>
            <a:r>
              <a:rPr lang="en-GB" sz="1200" dirty="0">
                <a:solidFill>
                  <a:schemeClr val="tx1">
                    <a:lumMod val="75000"/>
                    <a:lumOff val="25000"/>
                  </a:schemeClr>
                </a:solidFill>
              </a:rPr>
              <a:t>Continue to raise the EDI profile and strongly encourage all staff to complete Cultural Awareness eLearning, highlighting unconscious bias and self awareness </a:t>
            </a:r>
          </a:p>
          <a:p>
            <a:endParaRPr lang="en-GB" sz="1200" dirty="0">
              <a:solidFill>
                <a:schemeClr val="tx1">
                  <a:lumMod val="75000"/>
                  <a:lumOff val="25000"/>
                </a:schemeClr>
              </a:solidFill>
            </a:endParaRPr>
          </a:p>
        </p:txBody>
      </p:sp>
      <p:sp>
        <p:nvSpPr>
          <p:cNvPr id="11" name="TextBox 10">
            <a:extLst>
              <a:ext uri="{FF2B5EF4-FFF2-40B4-BE49-F238E27FC236}">
                <a16:creationId xmlns:a16="http://schemas.microsoft.com/office/drawing/2014/main" id="{B4316F37-70F7-4E01-B123-9B58EEAB4006}"/>
              </a:ext>
            </a:extLst>
          </p:cNvPr>
          <p:cNvSpPr txBox="1"/>
          <p:nvPr/>
        </p:nvSpPr>
        <p:spPr>
          <a:xfrm>
            <a:off x="6693602" y="1268760"/>
            <a:ext cx="3060000" cy="3354765"/>
          </a:xfrm>
          <a:prstGeom prst="rect">
            <a:avLst/>
          </a:prstGeom>
          <a:noFill/>
        </p:spPr>
        <p:txBody>
          <a:bodyPr wrap="square" rtlCol="0">
            <a:spAutoFit/>
          </a:bodyPr>
          <a:lstStyle/>
          <a:p>
            <a:r>
              <a:rPr lang="en-GB" sz="1600" b="1" dirty="0">
                <a:solidFill>
                  <a:srgbClr val="00A9CE"/>
                </a:solidFill>
              </a:rPr>
              <a:t>Our EDI action plan going forward </a:t>
            </a:r>
          </a:p>
          <a:p>
            <a:endParaRPr lang="en-GB" sz="1600" b="1" dirty="0">
              <a:solidFill>
                <a:srgbClr val="00A9CE"/>
              </a:solidFill>
            </a:endParaRPr>
          </a:p>
          <a:p>
            <a:r>
              <a:rPr lang="en-GB" sz="1200" b="1" dirty="0">
                <a:solidFill>
                  <a:srgbClr val="00A9CE"/>
                </a:solidFill>
              </a:rPr>
              <a:t>Three ways we will embed EDI into everything we do as a leadership team</a:t>
            </a:r>
          </a:p>
          <a:p>
            <a:endParaRPr lang="en-GB" sz="1200" dirty="0">
              <a:solidFill>
                <a:schemeClr val="tx1">
                  <a:lumMod val="75000"/>
                  <a:lumOff val="25000"/>
                </a:schemeClr>
              </a:solidFill>
            </a:endParaRPr>
          </a:p>
          <a:p>
            <a:pPr marL="228600" indent="-228600">
              <a:buFont typeface="+mj-lt"/>
              <a:buAutoNum type="arabicPeriod"/>
            </a:pPr>
            <a:r>
              <a:rPr lang="en-GB" sz="1200" dirty="0">
                <a:solidFill>
                  <a:schemeClr val="tx1">
                    <a:lumMod val="75000"/>
                    <a:lumOff val="25000"/>
                  </a:schemeClr>
                </a:solidFill>
              </a:rPr>
              <a:t>Board members to have specific EDI objective within their appraisal</a:t>
            </a:r>
          </a:p>
          <a:p>
            <a:pPr marL="228600" indent="-228600">
              <a:buFont typeface="+mj-lt"/>
              <a:buAutoNum type="arabicPeriod"/>
            </a:pPr>
            <a:endParaRPr lang="en-GB" sz="1200" dirty="0">
              <a:solidFill>
                <a:schemeClr val="tx1">
                  <a:lumMod val="75000"/>
                  <a:lumOff val="25000"/>
                </a:schemeClr>
              </a:solidFill>
            </a:endParaRPr>
          </a:p>
          <a:p>
            <a:pPr marL="228600" indent="-228600">
              <a:buFont typeface="+mj-lt"/>
              <a:buAutoNum type="arabicPeriod"/>
            </a:pPr>
            <a:r>
              <a:rPr lang="en-GB" sz="1200" dirty="0">
                <a:solidFill>
                  <a:schemeClr val="tx1">
                    <a:lumMod val="75000"/>
                    <a:lumOff val="25000"/>
                  </a:schemeClr>
                </a:solidFill>
              </a:rPr>
              <a:t>Develop EDI Leads and Advocates  knowledge by providing appropriate Education opportunities </a:t>
            </a:r>
          </a:p>
          <a:p>
            <a:pPr marL="228600" indent="-228600">
              <a:buFont typeface="+mj-lt"/>
              <a:buAutoNum type="arabicPeriod"/>
            </a:pPr>
            <a:endParaRPr lang="en-GB" sz="1200" dirty="0">
              <a:solidFill>
                <a:schemeClr val="tx1">
                  <a:lumMod val="75000"/>
                  <a:lumOff val="25000"/>
                </a:schemeClr>
              </a:solidFill>
            </a:endParaRPr>
          </a:p>
          <a:p>
            <a:pPr marL="228600" indent="-228600">
              <a:buFont typeface="+mj-lt"/>
              <a:buAutoNum type="arabicPeriod"/>
            </a:pPr>
            <a:r>
              <a:rPr lang="en-GB" sz="1200" dirty="0">
                <a:solidFill>
                  <a:schemeClr val="tx1">
                    <a:lumMod val="75000"/>
                    <a:lumOff val="25000"/>
                  </a:schemeClr>
                </a:solidFill>
              </a:rPr>
              <a:t>Continuous improvement around EDI based upon feedback provided by staff at Staff Forums and EDI Advocates, e.g. consider BAME observers at all interviews (following Medical model)</a:t>
            </a:r>
          </a:p>
        </p:txBody>
      </p:sp>
    </p:spTree>
    <p:custDataLst>
      <p:tags r:id="rId1"/>
    </p:custDataLst>
    <p:extLst>
      <p:ext uri="{BB962C8B-B14F-4D97-AF65-F5344CB8AC3E}">
        <p14:creationId xmlns:p14="http://schemas.microsoft.com/office/powerpoint/2010/main" val="4192378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4246" y="548680"/>
            <a:ext cx="2243755" cy="461665"/>
          </a:xfrm>
          <a:prstGeom prst="rect">
            <a:avLst/>
          </a:prstGeom>
        </p:spPr>
        <p:txBody>
          <a:bodyPr wrap="none">
            <a:spAutoFit/>
          </a:bodyPr>
          <a:lstStyle/>
          <a:p>
            <a:pPr lvl="0" algn="ctr"/>
            <a:r>
              <a:rPr lang="en-GB" sz="2400" b="1" dirty="0">
                <a:solidFill>
                  <a:srgbClr val="00A9CE"/>
                </a:solidFill>
              </a:rPr>
              <a:t>Surgery Division</a:t>
            </a:r>
          </a:p>
        </p:txBody>
      </p:sp>
      <p:sp>
        <p:nvSpPr>
          <p:cNvPr id="15" name="TextBox 14"/>
          <p:cNvSpPr txBox="1"/>
          <p:nvPr/>
        </p:nvSpPr>
        <p:spPr>
          <a:xfrm>
            <a:off x="3535409" y="1119440"/>
            <a:ext cx="3060000" cy="965971"/>
          </a:xfrm>
          <a:prstGeom prst="rect">
            <a:avLst/>
          </a:prstGeom>
          <a:noFill/>
        </p:spPr>
        <p:txBody>
          <a:bodyPr wrap="square" rtlCol="0">
            <a:spAutoFit/>
          </a:bodyPr>
          <a:lstStyle/>
          <a:p>
            <a:r>
              <a:rPr lang="en-GB" sz="1600" b="1" dirty="0">
                <a:solidFill>
                  <a:srgbClr val="00A9CE"/>
                </a:solidFill>
              </a:rPr>
              <a:t>Current EDI priorities</a:t>
            </a:r>
          </a:p>
          <a:p>
            <a:endParaRPr lang="en-GB" sz="1400" b="1" dirty="0">
              <a:solidFill>
                <a:srgbClr val="00A9CE"/>
              </a:solidFill>
            </a:endParaRPr>
          </a:p>
          <a:p>
            <a:r>
              <a:rPr lang="en-GB" sz="1300" b="1" dirty="0">
                <a:solidFill>
                  <a:srgbClr val="00A9CE"/>
                </a:solidFill>
              </a:rPr>
              <a:t>Three EDI priority areas we are currently working on for the next six months</a:t>
            </a:r>
          </a:p>
          <a:p>
            <a:endParaRPr lang="en-GB" sz="1400" b="1" dirty="0">
              <a:solidFill>
                <a:schemeClr val="tx1">
                  <a:lumMod val="75000"/>
                  <a:lumOff val="25000"/>
                </a:schemeClr>
              </a:solidFill>
            </a:endParaRPr>
          </a:p>
          <a:p>
            <a:endParaRPr lang="en-GB" sz="1200" dirty="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ECA5469C-08DA-4774-9D4D-73FB2CE48787}" type="slidenum">
              <a:rPr lang="en-GB" smtClean="0"/>
              <a:t>23</a:t>
            </a:fld>
            <a:endParaRPr lang="en-GB"/>
          </a:p>
        </p:txBody>
      </p:sp>
      <p:sp>
        <p:nvSpPr>
          <p:cNvPr id="9" name="TextBox 8"/>
          <p:cNvSpPr txBox="1"/>
          <p:nvPr/>
        </p:nvSpPr>
        <p:spPr>
          <a:xfrm>
            <a:off x="3431814" y="2204864"/>
            <a:ext cx="2772308" cy="461665"/>
          </a:xfrm>
          <a:prstGeom prst="rect">
            <a:avLst/>
          </a:prstGeom>
          <a:noFill/>
        </p:spPr>
        <p:txBody>
          <a:bodyPr wrap="square" rtlCol="0">
            <a:spAutoFit/>
          </a:bodyPr>
          <a:lstStyle/>
          <a:p>
            <a:pPr marL="228600" indent="-228600">
              <a:buFont typeface="+mj-lt"/>
              <a:buAutoNum type="arabicPeriod"/>
            </a:pPr>
            <a:endParaRPr lang="en-GB" sz="1200" dirty="0"/>
          </a:p>
          <a:p>
            <a:pPr marL="228600" indent="-228600">
              <a:buFont typeface="+mj-lt"/>
              <a:buAutoNum type="arabicPeriod"/>
            </a:pPr>
            <a:endParaRPr lang="en-GB" sz="1200" dirty="0"/>
          </a:p>
        </p:txBody>
      </p:sp>
      <p:sp>
        <p:nvSpPr>
          <p:cNvPr id="13" name="TextBox 12">
            <a:extLst>
              <a:ext uri="{FF2B5EF4-FFF2-40B4-BE49-F238E27FC236}">
                <a16:creationId xmlns:a16="http://schemas.microsoft.com/office/drawing/2014/main" id="{F51F2046-243A-420E-91BC-00CE559DD661}"/>
              </a:ext>
            </a:extLst>
          </p:cNvPr>
          <p:cNvSpPr txBox="1"/>
          <p:nvPr/>
        </p:nvSpPr>
        <p:spPr>
          <a:xfrm>
            <a:off x="152400" y="1123409"/>
            <a:ext cx="3060000" cy="4478149"/>
          </a:xfrm>
          <a:prstGeom prst="rect">
            <a:avLst/>
          </a:prstGeom>
          <a:noFill/>
        </p:spPr>
        <p:txBody>
          <a:bodyPr wrap="square" rtlCol="0">
            <a:spAutoFit/>
          </a:bodyPr>
          <a:lstStyle/>
          <a:p>
            <a:r>
              <a:rPr lang="en-GB" sz="1600" b="1" dirty="0">
                <a:solidFill>
                  <a:srgbClr val="00A9CE"/>
                </a:solidFill>
              </a:rPr>
              <a:t>Progress in the last six months</a:t>
            </a:r>
          </a:p>
          <a:p>
            <a:endParaRPr lang="en-GB" sz="1400" b="1" dirty="0">
              <a:solidFill>
                <a:srgbClr val="00A9CE"/>
              </a:solidFill>
            </a:endParaRPr>
          </a:p>
          <a:p>
            <a:r>
              <a:rPr lang="en-GB" sz="1300" b="1" dirty="0">
                <a:solidFill>
                  <a:srgbClr val="00A9CE"/>
                </a:solidFill>
              </a:rPr>
              <a:t>Three things we feel proud to have done  or made progress on EDI since September 2021</a:t>
            </a:r>
          </a:p>
          <a:p>
            <a:endParaRPr lang="en-GB" sz="1200" dirty="0">
              <a:solidFill>
                <a:schemeClr val="tx1">
                  <a:lumMod val="85000"/>
                  <a:lumOff val="15000"/>
                </a:schemeClr>
              </a:solidFill>
            </a:endParaRPr>
          </a:p>
          <a:p>
            <a:pPr marL="228600" indent="-228600">
              <a:buFont typeface="+mj-lt"/>
              <a:buAutoNum type="arabicPeriod"/>
            </a:pPr>
            <a:r>
              <a:rPr lang="en-GB" sz="1200" dirty="0"/>
              <a:t>Divisional Strategic EDI Lead selected to represent the division and support implementation of the planned objectives</a:t>
            </a:r>
          </a:p>
          <a:p>
            <a:pPr marL="228600" indent="-228600">
              <a:buFont typeface="+mj-lt"/>
              <a:buAutoNum type="arabicPeriod"/>
            </a:pPr>
            <a:endParaRPr lang="en-GB" sz="1200" dirty="0"/>
          </a:p>
          <a:p>
            <a:pPr marL="228600" indent="-228600">
              <a:buFont typeface="+mj-lt"/>
              <a:buAutoNum type="arabicPeriod"/>
            </a:pPr>
            <a:r>
              <a:rPr lang="en-GB" sz="1200" dirty="0"/>
              <a:t>Active Bystander Training delivered to Division leadership: online, interactive training to promote the benefit of bystander intervention training, and the techniques to use, to actively prevent cultural acceptance of incivility and poor behaviour directed at others</a:t>
            </a:r>
          </a:p>
          <a:p>
            <a:pPr marL="228600" indent="-228600">
              <a:buFont typeface="+mj-lt"/>
              <a:buAutoNum type="arabicPeriod"/>
            </a:pPr>
            <a:endParaRPr lang="en-GB" sz="1200" dirty="0"/>
          </a:p>
          <a:p>
            <a:pPr marL="228600" indent="-228600">
              <a:buFont typeface="+mj-lt"/>
              <a:buAutoNum type="arabicPeriod"/>
            </a:pPr>
            <a:r>
              <a:rPr lang="en-GB" sz="1200" dirty="0"/>
              <a:t>Open forum with department managers around diverse representation on interview panels and coaching junior staff. Approach supported by the Divisional Workforce Committee</a:t>
            </a:r>
          </a:p>
        </p:txBody>
      </p:sp>
      <p:sp>
        <p:nvSpPr>
          <p:cNvPr id="14" name="TextBox 13">
            <a:extLst>
              <a:ext uri="{FF2B5EF4-FFF2-40B4-BE49-F238E27FC236}">
                <a16:creationId xmlns:a16="http://schemas.microsoft.com/office/drawing/2014/main" id="{1460E7B8-FACB-4120-B021-CB3C8B1EBAFC}"/>
              </a:ext>
            </a:extLst>
          </p:cNvPr>
          <p:cNvSpPr txBox="1"/>
          <p:nvPr/>
        </p:nvSpPr>
        <p:spPr>
          <a:xfrm>
            <a:off x="3533213" y="2435696"/>
            <a:ext cx="2772308" cy="2862322"/>
          </a:xfrm>
          <a:prstGeom prst="rect">
            <a:avLst/>
          </a:prstGeom>
          <a:noFill/>
        </p:spPr>
        <p:txBody>
          <a:bodyPr wrap="square" rtlCol="0">
            <a:spAutoFit/>
          </a:bodyPr>
          <a:lstStyle/>
          <a:p>
            <a:pPr marL="228600" indent="-228600">
              <a:buFont typeface="+mj-lt"/>
              <a:buAutoNum type="arabicPeriod"/>
            </a:pPr>
            <a:r>
              <a:rPr lang="en-GB" sz="1200" dirty="0"/>
              <a:t>Introduce an EDI advocate team made up of a multi professional group of staff, with individual link roles to represent specific protected characteristics</a:t>
            </a:r>
          </a:p>
          <a:p>
            <a:endParaRPr lang="en-GB" sz="1200" dirty="0"/>
          </a:p>
          <a:p>
            <a:pPr marL="228600" indent="-228600">
              <a:buAutoNum type="arabicPeriod" startAt="2"/>
            </a:pPr>
            <a:r>
              <a:rPr lang="en-GB" sz="1200" dirty="0"/>
              <a:t>Set out and communicate refreshed Divisional EDI Objectives and KPI’s which reflect multisource feedback including Staff Survey </a:t>
            </a:r>
          </a:p>
          <a:p>
            <a:pPr marL="228600" indent="-228600">
              <a:buAutoNum type="arabicPeriod" startAt="2"/>
            </a:pPr>
            <a:endParaRPr lang="en-GB" sz="1200" dirty="0"/>
          </a:p>
          <a:p>
            <a:pPr marL="228600" indent="-228600">
              <a:buAutoNum type="arabicPeriod" startAt="2"/>
            </a:pPr>
            <a:r>
              <a:rPr lang="en-GB" sz="1200" dirty="0"/>
              <a:t>Develop divisional EDI dataset to bring to and debate at monthly Divisional Workforce Committee</a:t>
            </a:r>
          </a:p>
          <a:p>
            <a:pPr marL="228600" indent="-228600">
              <a:buFont typeface="+mj-lt"/>
              <a:buAutoNum type="arabicPeriod"/>
            </a:pPr>
            <a:endParaRPr lang="en-GB" sz="1200" dirty="0"/>
          </a:p>
        </p:txBody>
      </p:sp>
      <p:sp>
        <p:nvSpPr>
          <p:cNvPr id="16" name="TextBox 15">
            <a:extLst>
              <a:ext uri="{FF2B5EF4-FFF2-40B4-BE49-F238E27FC236}">
                <a16:creationId xmlns:a16="http://schemas.microsoft.com/office/drawing/2014/main" id="{D25B4771-7167-412A-872B-79C47AF6EBC7}"/>
              </a:ext>
            </a:extLst>
          </p:cNvPr>
          <p:cNvSpPr txBox="1"/>
          <p:nvPr/>
        </p:nvSpPr>
        <p:spPr>
          <a:xfrm>
            <a:off x="6659828" y="1123409"/>
            <a:ext cx="3060000" cy="4693593"/>
          </a:xfrm>
          <a:prstGeom prst="rect">
            <a:avLst/>
          </a:prstGeom>
          <a:noFill/>
        </p:spPr>
        <p:txBody>
          <a:bodyPr wrap="square" rtlCol="0">
            <a:spAutoFit/>
          </a:bodyPr>
          <a:lstStyle/>
          <a:p>
            <a:r>
              <a:rPr lang="en-GB" sz="1600" b="1" dirty="0">
                <a:solidFill>
                  <a:srgbClr val="00A9CE"/>
                </a:solidFill>
              </a:rPr>
              <a:t>Our EDI action plan going forward </a:t>
            </a:r>
          </a:p>
          <a:p>
            <a:endParaRPr lang="en-GB" sz="1400" b="1" dirty="0">
              <a:solidFill>
                <a:srgbClr val="00A9CE"/>
              </a:solidFill>
            </a:endParaRPr>
          </a:p>
          <a:p>
            <a:r>
              <a:rPr lang="en-GB" sz="1300" b="1" dirty="0">
                <a:solidFill>
                  <a:srgbClr val="00A9CE"/>
                </a:solidFill>
              </a:rPr>
              <a:t>Three ways we will embed EDI into everything we do as a leadership team</a:t>
            </a:r>
          </a:p>
          <a:p>
            <a:endParaRPr lang="en-GB" sz="1300" b="1" dirty="0">
              <a:solidFill>
                <a:srgbClr val="00A9CE"/>
              </a:solidFill>
            </a:endParaRPr>
          </a:p>
          <a:p>
            <a:endParaRPr lang="en-GB" sz="1400" b="1" dirty="0">
              <a:solidFill>
                <a:schemeClr val="tx1">
                  <a:lumMod val="75000"/>
                  <a:lumOff val="25000"/>
                </a:schemeClr>
              </a:solidFill>
            </a:endParaRPr>
          </a:p>
          <a:p>
            <a:pPr marL="228600" indent="-228600">
              <a:buFont typeface="+mj-lt"/>
              <a:buAutoNum type="arabicPeriod"/>
            </a:pPr>
            <a:r>
              <a:rPr lang="en-GB" sz="1200" dirty="0"/>
              <a:t>Monthly review of the Division People plan, into which EDI improvements are embedded, by the Workforce Committee (a sub-committee of the Divisional Board)</a:t>
            </a:r>
          </a:p>
          <a:p>
            <a:pPr marL="228600" indent="-228600">
              <a:buFont typeface="+mj-lt"/>
              <a:buAutoNum type="arabicPeriod"/>
            </a:pPr>
            <a:endParaRPr lang="en-GB" sz="1200" dirty="0"/>
          </a:p>
          <a:p>
            <a:pPr marL="228600" indent="-228600">
              <a:buFont typeface="+mj-lt"/>
              <a:buAutoNum type="arabicPeriod"/>
            </a:pPr>
            <a:r>
              <a:rPr lang="en-GB" sz="1200" dirty="0">
                <a:solidFill>
                  <a:schemeClr val="tx1">
                    <a:lumMod val="75000"/>
                    <a:lumOff val="25000"/>
                  </a:schemeClr>
                </a:solidFill>
              </a:rPr>
              <a:t>Maintain the visibility and importance of EDI through the standing agenda item on the monthly Divisional Workforce Committee, and strengthen this with a monthly update from the new Divisional Strategic EDI Lead </a:t>
            </a:r>
          </a:p>
          <a:p>
            <a:pPr marL="228600" indent="-228600">
              <a:buFont typeface="+mj-lt"/>
              <a:buAutoNum type="arabicPeriod"/>
            </a:pPr>
            <a:endParaRPr lang="en-GB" sz="1200" dirty="0">
              <a:solidFill>
                <a:schemeClr val="tx1">
                  <a:lumMod val="75000"/>
                  <a:lumOff val="25000"/>
                </a:schemeClr>
              </a:solidFill>
            </a:endParaRPr>
          </a:p>
          <a:p>
            <a:pPr marL="228600" indent="-228600">
              <a:buFont typeface="+mj-lt"/>
              <a:buAutoNum type="arabicPeriod"/>
            </a:pPr>
            <a:r>
              <a:rPr lang="en-GB" sz="1200" dirty="0"/>
              <a:t>Continue to strive for a working environment where fairness and consistency underpin management practices, and where Colleagues are treated with dignity and respect.</a:t>
            </a:r>
          </a:p>
          <a:p>
            <a:pPr marL="228600" indent="-228600">
              <a:buFont typeface="+mj-lt"/>
              <a:buAutoNum type="arabicPeriod"/>
            </a:pPr>
            <a:endParaRPr lang="en-GB" sz="12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2381539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5382" y="548680"/>
            <a:ext cx="3021468" cy="461665"/>
          </a:xfrm>
          <a:prstGeom prst="rect">
            <a:avLst/>
          </a:prstGeom>
        </p:spPr>
        <p:txBody>
          <a:bodyPr wrap="none">
            <a:spAutoFit/>
          </a:bodyPr>
          <a:lstStyle/>
          <a:p>
            <a:pPr lvl="0" algn="ctr"/>
            <a:r>
              <a:rPr lang="en-GB" sz="2400" b="1" dirty="0">
                <a:solidFill>
                  <a:srgbClr val="00A9CE"/>
                </a:solidFill>
              </a:rPr>
              <a:t>Trust Services Division</a:t>
            </a:r>
          </a:p>
        </p:txBody>
      </p:sp>
      <p:sp>
        <p:nvSpPr>
          <p:cNvPr id="4" name="Slide Number Placeholder 3"/>
          <p:cNvSpPr>
            <a:spLocks noGrp="1"/>
          </p:cNvSpPr>
          <p:nvPr>
            <p:ph type="sldNum" sz="quarter" idx="12"/>
          </p:nvPr>
        </p:nvSpPr>
        <p:spPr/>
        <p:txBody>
          <a:bodyPr/>
          <a:lstStyle/>
          <a:p>
            <a:fld id="{ECA5469C-08DA-4774-9D4D-73FB2CE48787}" type="slidenum">
              <a:rPr lang="en-GB" smtClean="0"/>
              <a:t>24</a:t>
            </a:fld>
            <a:endParaRPr lang="en-GB"/>
          </a:p>
        </p:txBody>
      </p:sp>
      <p:sp>
        <p:nvSpPr>
          <p:cNvPr id="9" name="TextBox 8">
            <a:extLst>
              <a:ext uri="{FF2B5EF4-FFF2-40B4-BE49-F238E27FC236}">
                <a16:creationId xmlns:a16="http://schemas.microsoft.com/office/drawing/2014/main" id="{CC0AE9E3-41C0-43BC-9286-9DB5ADF3E5E3}"/>
              </a:ext>
            </a:extLst>
          </p:cNvPr>
          <p:cNvSpPr txBox="1"/>
          <p:nvPr/>
        </p:nvSpPr>
        <p:spPr>
          <a:xfrm>
            <a:off x="249257" y="1135612"/>
            <a:ext cx="3060000" cy="3093154"/>
          </a:xfrm>
          <a:prstGeom prst="rect">
            <a:avLst/>
          </a:prstGeom>
          <a:noFill/>
        </p:spPr>
        <p:txBody>
          <a:bodyPr wrap="square" lIns="91440" tIns="45720" rIns="91440" bIns="45720" rtlCol="0" anchor="t">
            <a:spAutoFit/>
          </a:bodyPr>
          <a:lstStyle/>
          <a:p>
            <a:r>
              <a:rPr lang="en-GB" sz="1600" b="1" dirty="0">
                <a:solidFill>
                  <a:srgbClr val="00A9CE"/>
                </a:solidFill>
              </a:rPr>
              <a:t>Progress in the last six months</a:t>
            </a:r>
          </a:p>
          <a:p>
            <a:endParaRPr lang="en-GB" sz="1400" b="1" dirty="0">
              <a:solidFill>
                <a:srgbClr val="00A9CE"/>
              </a:solidFill>
            </a:endParaRPr>
          </a:p>
          <a:p>
            <a:r>
              <a:rPr lang="en-GB" sz="1300" b="1" dirty="0">
                <a:solidFill>
                  <a:srgbClr val="00A9CE"/>
                </a:solidFill>
              </a:rPr>
              <a:t>Three things we feel proud to have done  or made progress on EDI since October 2021</a:t>
            </a:r>
            <a:endParaRPr lang="en-GB" sz="1300" b="1" dirty="0">
              <a:solidFill>
                <a:srgbClr val="00A9CE"/>
              </a:solidFill>
              <a:cs typeface="Calibri"/>
            </a:endParaRPr>
          </a:p>
          <a:p>
            <a:endParaRPr lang="en-GB" sz="1400" b="1" dirty="0">
              <a:solidFill>
                <a:schemeClr val="tx1">
                  <a:lumMod val="75000"/>
                  <a:lumOff val="25000"/>
                </a:schemeClr>
              </a:solidFill>
            </a:endParaRPr>
          </a:p>
          <a:p>
            <a:pPr marL="228600" indent="-228600">
              <a:buFont typeface="+mj-lt"/>
              <a:buAutoNum type="arabicPeriod"/>
            </a:pPr>
            <a:r>
              <a:rPr lang="en-GB" sz="1200" dirty="0">
                <a:solidFill>
                  <a:schemeClr val="tx1">
                    <a:lumMod val="85000"/>
                    <a:lumOff val="15000"/>
                  </a:schemeClr>
                </a:solidFill>
              </a:rPr>
              <a:t>The Divisional EDI group has only met on one occasion due to service pressures</a:t>
            </a:r>
            <a:endParaRPr lang="en-GB" sz="1200" dirty="0">
              <a:solidFill>
                <a:schemeClr val="tx1">
                  <a:lumMod val="85000"/>
                  <a:lumOff val="15000"/>
                </a:schemeClr>
              </a:solidFill>
              <a:cs typeface="Calibri"/>
            </a:endParaRPr>
          </a:p>
          <a:p>
            <a:pPr marL="228600" indent="-228600">
              <a:buAutoNum type="arabicPeriod"/>
            </a:pPr>
            <a:endParaRPr lang="en-GB" sz="1200" dirty="0">
              <a:solidFill>
                <a:schemeClr val="tx1">
                  <a:lumMod val="85000"/>
                  <a:lumOff val="15000"/>
                </a:schemeClr>
              </a:solidFill>
            </a:endParaRPr>
          </a:p>
          <a:p>
            <a:pPr marL="228600" indent="-228600">
              <a:buAutoNum type="arabicPeriod"/>
            </a:pPr>
            <a:r>
              <a:rPr lang="en-GB" sz="1200" dirty="0">
                <a:solidFill>
                  <a:schemeClr val="tx1">
                    <a:lumMod val="85000"/>
                    <a:lumOff val="15000"/>
                  </a:schemeClr>
                </a:solidFill>
              </a:rPr>
              <a:t>We have now recruited 18 EDI Advocates within the Division </a:t>
            </a:r>
            <a:endParaRPr lang="en-GB" sz="1200" dirty="0">
              <a:solidFill>
                <a:schemeClr val="tx1">
                  <a:lumMod val="85000"/>
                  <a:lumOff val="15000"/>
                </a:schemeClr>
              </a:solidFill>
              <a:cs typeface="Calibri"/>
            </a:endParaRPr>
          </a:p>
          <a:p>
            <a:pPr marL="228600" lvl="0" indent="-228600">
              <a:buFontTx/>
              <a:buAutoNum type="arabicPeriod"/>
            </a:pPr>
            <a:endParaRPr lang="en-GB" sz="1200" dirty="0">
              <a:solidFill>
                <a:schemeClr val="tx1">
                  <a:lumMod val="85000"/>
                  <a:lumOff val="15000"/>
                </a:schemeClr>
              </a:solidFill>
              <a:cs typeface="Calibri"/>
            </a:endParaRPr>
          </a:p>
          <a:p>
            <a:pPr marL="228600" indent="-228600">
              <a:buFontTx/>
              <a:buAutoNum type="arabicPeriod"/>
            </a:pPr>
            <a:endParaRPr lang="en-GB" sz="1200" dirty="0">
              <a:solidFill>
                <a:schemeClr val="tx1">
                  <a:lumMod val="85000"/>
                  <a:lumOff val="15000"/>
                </a:schemeClr>
              </a:solidFill>
              <a:cs typeface="Calibri"/>
            </a:endParaRPr>
          </a:p>
          <a:p>
            <a:pPr marL="228600" indent="-228600">
              <a:buFontTx/>
              <a:buAutoNum type="arabicPeriod"/>
            </a:pPr>
            <a:endParaRPr lang="en-GB" sz="1400" b="1" dirty="0">
              <a:solidFill>
                <a:schemeClr val="tx1">
                  <a:lumMod val="85000"/>
                  <a:lumOff val="15000"/>
                </a:schemeClr>
              </a:solidFill>
              <a:cs typeface="Calibri"/>
            </a:endParaRPr>
          </a:p>
          <a:p>
            <a:pPr marL="228600" indent="-228600">
              <a:buFontTx/>
              <a:buAutoNum type="arabicPeriod"/>
            </a:pPr>
            <a:endParaRPr lang="en-GB" sz="1400" b="1" dirty="0">
              <a:solidFill>
                <a:schemeClr val="tx1">
                  <a:lumMod val="85000"/>
                  <a:lumOff val="15000"/>
                </a:schemeClr>
              </a:solidFill>
              <a:cs typeface="Calibri"/>
            </a:endParaRPr>
          </a:p>
        </p:txBody>
      </p:sp>
      <p:sp>
        <p:nvSpPr>
          <p:cNvPr id="10" name="TextBox 9">
            <a:extLst>
              <a:ext uri="{FF2B5EF4-FFF2-40B4-BE49-F238E27FC236}">
                <a16:creationId xmlns:a16="http://schemas.microsoft.com/office/drawing/2014/main" id="{23026680-A656-4F83-B7D7-3B96ECEB79AC}"/>
              </a:ext>
            </a:extLst>
          </p:cNvPr>
          <p:cNvSpPr txBox="1"/>
          <p:nvPr/>
        </p:nvSpPr>
        <p:spPr>
          <a:xfrm>
            <a:off x="3407890" y="1135612"/>
            <a:ext cx="3060000" cy="3754874"/>
          </a:xfrm>
          <a:prstGeom prst="rect">
            <a:avLst/>
          </a:prstGeom>
          <a:noFill/>
        </p:spPr>
        <p:txBody>
          <a:bodyPr wrap="square" lIns="91440" tIns="45720" rIns="91440" bIns="45720" rtlCol="0" anchor="t">
            <a:spAutoFit/>
          </a:bodyPr>
          <a:lstStyle/>
          <a:p>
            <a:r>
              <a:rPr lang="en-GB" sz="1600" b="1" dirty="0">
                <a:solidFill>
                  <a:srgbClr val="00A9CE"/>
                </a:solidFill>
              </a:rPr>
              <a:t>Current EDI priorities</a:t>
            </a:r>
          </a:p>
          <a:p>
            <a:endParaRPr lang="en-GB" sz="1400" b="1" dirty="0">
              <a:solidFill>
                <a:srgbClr val="00A9CE"/>
              </a:solidFill>
            </a:endParaRPr>
          </a:p>
          <a:p>
            <a:r>
              <a:rPr lang="en-GB" sz="1300" b="1" dirty="0">
                <a:solidFill>
                  <a:srgbClr val="00A9CE"/>
                </a:solidFill>
              </a:rPr>
              <a:t>Three EDI priority areas we are currently working on for the next six month</a:t>
            </a:r>
          </a:p>
          <a:p>
            <a:endParaRPr lang="en-GB" sz="1400" b="1" dirty="0">
              <a:solidFill>
                <a:schemeClr val="tx1">
                  <a:lumMod val="75000"/>
                  <a:lumOff val="25000"/>
                </a:schemeClr>
              </a:solidFill>
            </a:endParaRPr>
          </a:p>
          <a:p>
            <a:pPr marL="228600" indent="-228600">
              <a:buFont typeface="+mj-lt"/>
              <a:buAutoNum type="arabicPeriod"/>
            </a:pPr>
            <a:r>
              <a:rPr lang="en-GB" sz="1200" dirty="0">
                <a:solidFill>
                  <a:schemeClr val="tx1">
                    <a:lumMod val="75000"/>
                    <a:lumOff val="25000"/>
                  </a:schemeClr>
                </a:solidFill>
                <a:cs typeface="Calibri"/>
              </a:rPr>
              <a:t>Establish structure and reporting lines for the EDI groups within the Division to ensure clear communications </a:t>
            </a:r>
          </a:p>
          <a:p>
            <a:pPr marL="228600" indent="-228600">
              <a:buAutoNum type="arabicPeriod"/>
            </a:pPr>
            <a:endParaRPr lang="en-GB" sz="1200" dirty="0">
              <a:solidFill>
                <a:schemeClr val="tx1">
                  <a:lumMod val="75000"/>
                  <a:lumOff val="25000"/>
                </a:schemeClr>
              </a:solidFill>
              <a:cs typeface="Calibri"/>
            </a:endParaRPr>
          </a:p>
          <a:p>
            <a:pPr marL="228600" indent="-228600">
              <a:buFont typeface="+mj-lt"/>
              <a:buAutoNum type="arabicPeriod"/>
            </a:pPr>
            <a:r>
              <a:rPr lang="en-GB" sz="1200" dirty="0">
                <a:solidFill>
                  <a:schemeClr val="tx1">
                    <a:lumMod val="75000"/>
                    <a:lumOff val="25000"/>
                  </a:schemeClr>
                </a:solidFill>
              </a:rPr>
              <a:t>Analysis of Trust Services employment data to understand more about the landscape and identify tailored actions.</a:t>
            </a:r>
            <a:endParaRPr lang="en-GB" sz="1200" dirty="0">
              <a:solidFill>
                <a:schemeClr val="tx1">
                  <a:lumMod val="75000"/>
                  <a:lumOff val="25000"/>
                </a:schemeClr>
              </a:solidFill>
              <a:cs typeface="Calibri"/>
            </a:endParaRPr>
          </a:p>
          <a:p>
            <a:pPr marL="228600" indent="-228600">
              <a:buAutoNum type="arabicPeriod"/>
            </a:pPr>
            <a:endParaRPr lang="en-GB" sz="1200" dirty="0">
              <a:solidFill>
                <a:schemeClr val="tx1">
                  <a:lumMod val="75000"/>
                  <a:lumOff val="25000"/>
                </a:schemeClr>
              </a:solidFill>
              <a:cs typeface="Calibri"/>
            </a:endParaRPr>
          </a:p>
          <a:p>
            <a:pPr marL="228600" indent="-228600">
              <a:buAutoNum type="arabicPeriod"/>
            </a:pPr>
            <a:r>
              <a:rPr lang="en-GB" sz="1200" dirty="0">
                <a:solidFill>
                  <a:schemeClr val="tx1">
                    <a:lumMod val="75000"/>
                    <a:lumOff val="25000"/>
                  </a:schemeClr>
                </a:solidFill>
                <a:cs typeface="Calibri"/>
              </a:rPr>
              <a:t>Collate potential EDI-related objectives across different grades and areas </a:t>
            </a:r>
          </a:p>
          <a:p>
            <a:pPr marL="228600" indent="-228600">
              <a:buAutoNum type="arabicPeriod"/>
            </a:pPr>
            <a:endParaRPr lang="en-GB" sz="1200" dirty="0">
              <a:solidFill>
                <a:schemeClr val="tx1">
                  <a:lumMod val="75000"/>
                  <a:lumOff val="25000"/>
                </a:schemeClr>
              </a:solidFill>
              <a:cs typeface="Calibri"/>
            </a:endParaRPr>
          </a:p>
          <a:p>
            <a:pPr marL="228600" indent="-228600">
              <a:buAutoNum type="arabicPeriod"/>
            </a:pPr>
            <a:r>
              <a:rPr lang="en-GB" sz="1200" dirty="0">
                <a:solidFill>
                  <a:schemeClr val="tx1">
                    <a:lumMod val="75000"/>
                    <a:lumOff val="25000"/>
                  </a:schemeClr>
                </a:solidFill>
                <a:ea typeface="+mn-lt"/>
                <a:cs typeface="+mn-lt"/>
              </a:rPr>
              <a:t>Feed into the new Divisional Culture and People Plan and update our objectives accordingly</a:t>
            </a:r>
            <a:endParaRPr lang="en-GB" sz="1200" dirty="0" err="1">
              <a:solidFill>
                <a:schemeClr val="tx1">
                  <a:lumMod val="75000"/>
                  <a:lumOff val="25000"/>
                </a:schemeClr>
              </a:solidFill>
              <a:cs typeface="Calibri"/>
            </a:endParaRPr>
          </a:p>
        </p:txBody>
      </p:sp>
      <p:sp>
        <p:nvSpPr>
          <p:cNvPr id="11" name="TextBox 10">
            <a:extLst>
              <a:ext uri="{FF2B5EF4-FFF2-40B4-BE49-F238E27FC236}">
                <a16:creationId xmlns:a16="http://schemas.microsoft.com/office/drawing/2014/main" id="{3A1FBB25-D1EB-4C19-976A-12EC47512546}"/>
              </a:ext>
            </a:extLst>
          </p:cNvPr>
          <p:cNvSpPr txBox="1"/>
          <p:nvPr/>
        </p:nvSpPr>
        <p:spPr>
          <a:xfrm>
            <a:off x="6659828" y="1123409"/>
            <a:ext cx="3060000" cy="3016210"/>
          </a:xfrm>
          <a:prstGeom prst="rect">
            <a:avLst/>
          </a:prstGeom>
          <a:noFill/>
        </p:spPr>
        <p:txBody>
          <a:bodyPr wrap="square" lIns="91440" tIns="45720" rIns="91440" bIns="45720" rtlCol="0" anchor="t">
            <a:spAutoFit/>
          </a:bodyPr>
          <a:lstStyle/>
          <a:p>
            <a:r>
              <a:rPr lang="en-GB" sz="1600" b="1" dirty="0">
                <a:solidFill>
                  <a:srgbClr val="00A9CE"/>
                </a:solidFill>
              </a:rPr>
              <a:t>Our EDI action plan going forward </a:t>
            </a:r>
          </a:p>
          <a:p>
            <a:endParaRPr lang="en-GB" sz="1400" b="1" dirty="0">
              <a:solidFill>
                <a:srgbClr val="00A9CE"/>
              </a:solidFill>
            </a:endParaRPr>
          </a:p>
          <a:p>
            <a:r>
              <a:rPr lang="en-GB" sz="1300" b="1" dirty="0">
                <a:solidFill>
                  <a:srgbClr val="00A9CE"/>
                </a:solidFill>
              </a:rPr>
              <a:t>Three ways we will embed EDI into everything we do as a leadership team</a:t>
            </a:r>
          </a:p>
          <a:p>
            <a:endParaRPr lang="en-GB" sz="1400" b="1" dirty="0">
              <a:solidFill>
                <a:schemeClr val="tx1">
                  <a:lumMod val="75000"/>
                  <a:lumOff val="25000"/>
                </a:schemeClr>
              </a:solidFill>
            </a:endParaRPr>
          </a:p>
          <a:p>
            <a:pPr marL="228600" indent="-228600">
              <a:buFont typeface="+mj-lt"/>
              <a:buAutoNum type="arabicPeriod"/>
            </a:pPr>
            <a:r>
              <a:rPr lang="en-GB" sz="1200" dirty="0">
                <a:solidFill>
                  <a:schemeClr val="tx1">
                    <a:lumMod val="75000"/>
                    <a:lumOff val="25000"/>
                  </a:schemeClr>
                </a:solidFill>
              </a:rPr>
              <a:t>Unconscious bias training for recruitment</a:t>
            </a:r>
            <a:endParaRPr lang="en-GB" sz="1200" dirty="0">
              <a:solidFill>
                <a:schemeClr val="tx1">
                  <a:lumMod val="75000"/>
                  <a:lumOff val="25000"/>
                </a:schemeClr>
              </a:solidFill>
              <a:cs typeface="Calibri"/>
            </a:endParaRPr>
          </a:p>
          <a:p>
            <a:pPr marL="228600" indent="-228600">
              <a:buFont typeface="+mj-lt"/>
              <a:buAutoNum type="arabicPeriod"/>
            </a:pPr>
            <a:endParaRPr lang="en-GB" sz="1200" dirty="0">
              <a:solidFill>
                <a:schemeClr val="tx1">
                  <a:lumMod val="75000"/>
                  <a:lumOff val="25000"/>
                </a:schemeClr>
              </a:solidFill>
            </a:endParaRPr>
          </a:p>
          <a:p>
            <a:pPr marL="228600" indent="-228600">
              <a:buFont typeface="+mj-lt"/>
              <a:buAutoNum type="arabicPeriod"/>
            </a:pPr>
            <a:r>
              <a:rPr lang="en-GB" sz="1200" dirty="0">
                <a:solidFill>
                  <a:schemeClr val="tx1">
                    <a:lumMod val="75000"/>
                    <a:lumOff val="25000"/>
                  </a:schemeClr>
                </a:solidFill>
                <a:cs typeface="Calibri"/>
              </a:rPr>
              <a:t>EDI related objectives in all plans</a:t>
            </a:r>
          </a:p>
          <a:p>
            <a:pPr marL="228600" indent="-228600">
              <a:buAutoNum type="arabicPeriod"/>
            </a:pPr>
            <a:endParaRPr lang="en-GB" sz="1200" dirty="0">
              <a:solidFill>
                <a:schemeClr val="tx1">
                  <a:lumMod val="75000"/>
                  <a:lumOff val="25000"/>
                </a:schemeClr>
              </a:solidFill>
              <a:cs typeface="Calibri"/>
            </a:endParaRPr>
          </a:p>
          <a:p>
            <a:pPr marL="228600" indent="-228600">
              <a:buAutoNum type="arabicPeriod"/>
            </a:pPr>
            <a:endParaRPr lang="en-GB" sz="1200" dirty="0">
              <a:solidFill>
                <a:schemeClr val="tx1">
                  <a:lumMod val="75000"/>
                  <a:lumOff val="25000"/>
                </a:schemeClr>
              </a:solidFill>
              <a:cs typeface="Calibri"/>
            </a:endParaRPr>
          </a:p>
          <a:p>
            <a:pPr marL="228600" indent="-228600">
              <a:buAutoNum type="arabicPeriod"/>
            </a:pPr>
            <a:endParaRPr lang="en-GB" sz="1200" dirty="0">
              <a:solidFill>
                <a:srgbClr val="404040"/>
              </a:solidFill>
              <a:cs typeface="Calibri"/>
            </a:endParaRPr>
          </a:p>
          <a:p>
            <a:endParaRPr lang="en-GB" sz="1200" dirty="0">
              <a:solidFill>
                <a:srgbClr val="000000"/>
              </a:solidFill>
              <a:cs typeface="Calibri"/>
            </a:endParaRPr>
          </a:p>
          <a:p>
            <a:pPr marL="228600" indent="-228600">
              <a:buFont typeface="+mj-lt"/>
              <a:buAutoNum type="arabicPeriod"/>
            </a:pPr>
            <a:endParaRPr lang="en-GB" sz="1200" dirty="0">
              <a:solidFill>
                <a:schemeClr val="tx1">
                  <a:lumMod val="75000"/>
                  <a:lumOff val="25000"/>
                </a:schemeClr>
              </a:solidFill>
            </a:endParaRPr>
          </a:p>
          <a:p>
            <a:pPr marL="228600" indent="-228600">
              <a:buFont typeface="+mj-lt"/>
              <a:buAutoNum type="arabicPeriod"/>
            </a:pPr>
            <a:endParaRPr lang="en-GB" sz="1200" dirty="0">
              <a:solidFill>
                <a:schemeClr val="tx1">
                  <a:lumMod val="75000"/>
                  <a:lumOff val="25000"/>
                </a:schemeClr>
              </a:solidFill>
              <a:cs typeface="Calibri"/>
            </a:endParaRPr>
          </a:p>
          <a:p>
            <a:pPr marL="228600" indent="-228600">
              <a:buFont typeface="+mj-lt"/>
              <a:buAutoNum type="arabicPeriod"/>
            </a:pPr>
            <a:endParaRPr lang="en-GB" sz="1200" dirty="0">
              <a:solidFill>
                <a:schemeClr val="tx1">
                  <a:lumMod val="75000"/>
                  <a:lumOff val="25000"/>
                </a:schemeClr>
              </a:solidFill>
              <a:cs typeface="Calibri"/>
            </a:endParaRPr>
          </a:p>
        </p:txBody>
      </p:sp>
    </p:spTree>
    <p:custDataLst>
      <p:tags r:id="rId1"/>
    </p:custDataLst>
    <p:extLst>
      <p:ext uri="{BB962C8B-B14F-4D97-AF65-F5344CB8AC3E}">
        <p14:creationId xmlns:p14="http://schemas.microsoft.com/office/powerpoint/2010/main" val="1895555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552" y="548680"/>
            <a:ext cx="2251129" cy="461665"/>
          </a:xfrm>
          <a:prstGeom prst="rect">
            <a:avLst/>
          </a:prstGeom>
        </p:spPr>
        <p:txBody>
          <a:bodyPr wrap="none">
            <a:spAutoFit/>
          </a:bodyPr>
          <a:lstStyle/>
          <a:p>
            <a:pPr lvl="0" algn="ctr"/>
            <a:r>
              <a:rPr lang="en-GB" sz="2400" b="1" dirty="0">
                <a:solidFill>
                  <a:srgbClr val="00A9CE"/>
                </a:solidFill>
              </a:rPr>
              <a:t>Weston Division</a:t>
            </a:r>
          </a:p>
        </p:txBody>
      </p:sp>
      <p:grpSp>
        <p:nvGrpSpPr>
          <p:cNvPr id="3" name="Group 2"/>
          <p:cNvGrpSpPr/>
          <p:nvPr/>
        </p:nvGrpSpPr>
        <p:grpSpPr>
          <a:xfrm>
            <a:off x="152400" y="1123409"/>
            <a:ext cx="9567428" cy="1585049"/>
            <a:chOff x="152400" y="1497467"/>
            <a:chExt cx="9567428" cy="1585049"/>
          </a:xfrm>
        </p:grpSpPr>
        <p:sp>
          <p:nvSpPr>
            <p:cNvPr id="8" name="TextBox 7"/>
            <p:cNvSpPr txBox="1"/>
            <p:nvPr/>
          </p:nvSpPr>
          <p:spPr>
            <a:xfrm>
              <a:off x="152400" y="1497467"/>
              <a:ext cx="3060000" cy="1585049"/>
            </a:xfrm>
            <a:prstGeom prst="rect">
              <a:avLst/>
            </a:prstGeom>
            <a:noFill/>
          </p:spPr>
          <p:txBody>
            <a:bodyPr wrap="square" rtlCol="0">
              <a:spAutoFit/>
            </a:bodyPr>
            <a:lstStyle/>
            <a:p>
              <a:r>
                <a:rPr lang="en-GB" sz="1600" b="1" dirty="0">
                  <a:solidFill>
                    <a:srgbClr val="00A9CE"/>
                  </a:solidFill>
                </a:rPr>
                <a:t>Progress in the last six months</a:t>
              </a:r>
            </a:p>
            <a:p>
              <a:endParaRPr lang="en-GB" sz="1400" b="1" dirty="0">
                <a:solidFill>
                  <a:srgbClr val="00A9CE"/>
                </a:solidFill>
              </a:endParaRPr>
            </a:p>
            <a:p>
              <a:r>
                <a:rPr lang="en-GB" sz="1300" b="1" dirty="0">
                  <a:solidFill>
                    <a:srgbClr val="00A9CE"/>
                  </a:solidFill>
                </a:rPr>
                <a:t>Three things we feel proud to have done  or made progress on EDI since September  2021</a:t>
              </a:r>
            </a:p>
            <a:p>
              <a:endParaRPr lang="en-GB" sz="1400" b="1" dirty="0">
                <a:solidFill>
                  <a:schemeClr val="tx1">
                    <a:lumMod val="75000"/>
                    <a:lumOff val="25000"/>
                  </a:schemeClr>
                </a:solidFill>
              </a:endParaRPr>
            </a:p>
            <a:p>
              <a:pPr lvl="0"/>
              <a:endParaRPr lang="en-GB" sz="1400" b="1" dirty="0">
                <a:solidFill>
                  <a:schemeClr val="tx1">
                    <a:lumMod val="85000"/>
                    <a:lumOff val="15000"/>
                  </a:schemeClr>
                </a:solidFill>
              </a:endParaRPr>
            </a:p>
          </p:txBody>
        </p:sp>
        <p:sp>
          <p:nvSpPr>
            <p:cNvPr id="15" name="TextBox 14"/>
            <p:cNvSpPr txBox="1"/>
            <p:nvPr/>
          </p:nvSpPr>
          <p:spPr>
            <a:xfrm>
              <a:off x="3406114" y="1497467"/>
              <a:ext cx="3060000" cy="1354217"/>
            </a:xfrm>
            <a:prstGeom prst="rect">
              <a:avLst/>
            </a:prstGeom>
            <a:noFill/>
          </p:spPr>
          <p:txBody>
            <a:bodyPr wrap="square" rtlCol="0">
              <a:spAutoFit/>
            </a:bodyPr>
            <a:lstStyle/>
            <a:p>
              <a:r>
                <a:rPr lang="en-GB" sz="1600" b="1" dirty="0">
                  <a:solidFill>
                    <a:srgbClr val="00A9CE"/>
                  </a:solidFill>
                </a:rPr>
                <a:t>Current EDI priorities</a:t>
              </a:r>
            </a:p>
            <a:p>
              <a:endParaRPr lang="en-GB" sz="1400" b="1" dirty="0">
                <a:solidFill>
                  <a:srgbClr val="00A9CE"/>
                </a:solidFill>
              </a:endParaRPr>
            </a:p>
            <a:p>
              <a:r>
                <a:rPr lang="en-GB" sz="1300" b="1" dirty="0">
                  <a:solidFill>
                    <a:srgbClr val="00A9CE"/>
                  </a:solidFill>
                </a:rPr>
                <a:t>Three EDI priority areas we are currently working on for the next six month</a:t>
              </a:r>
            </a:p>
            <a:p>
              <a:endParaRPr lang="en-GB" sz="1400" b="1" dirty="0">
                <a:solidFill>
                  <a:schemeClr val="tx1">
                    <a:lumMod val="75000"/>
                    <a:lumOff val="25000"/>
                  </a:schemeClr>
                </a:solidFill>
              </a:endParaRPr>
            </a:p>
            <a:p>
              <a:endParaRPr lang="en-GB" sz="1200" dirty="0">
                <a:solidFill>
                  <a:schemeClr val="tx1">
                    <a:lumMod val="75000"/>
                    <a:lumOff val="25000"/>
                  </a:schemeClr>
                </a:solidFill>
              </a:endParaRPr>
            </a:p>
          </p:txBody>
        </p:sp>
        <p:sp>
          <p:nvSpPr>
            <p:cNvPr id="16" name="TextBox 15"/>
            <p:cNvSpPr txBox="1"/>
            <p:nvPr/>
          </p:nvSpPr>
          <p:spPr>
            <a:xfrm>
              <a:off x="6659828" y="1497467"/>
              <a:ext cx="3060000" cy="1169551"/>
            </a:xfrm>
            <a:prstGeom prst="rect">
              <a:avLst/>
            </a:prstGeom>
            <a:noFill/>
          </p:spPr>
          <p:txBody>
            <a:bodyPr wrap="square" rtlCol="0">
              <a:spAutoFit/>
            </a:bodyPr>
            <a:lstStyle/>
            <a:p>
              <a:r>
                <a:rPr lang="en-GB" sz="1600" b="1" dirty="0">
                  <a:solidFill>
                    <a:srgbClr val="00A9CE"/>
                  </a:solidFill>
                </a:rPr>
                <a:t>Our EDI action plan going forward </a:t>
              </a:r>
            </a:p>
            <a:p>
              <a:endParaRPr lang="en-GB" sz="1400" b="1" dirty="0">
                <a:solidFill>
                  <a:srgbClr val="00A9CE"/>
                </a:solidFill>
              </a:endParaRPr>
            </a:p>
            <a:p>
              <a:r>
                <a:rPr lang="en-GB" sz="1300" b="1" dirty="0">
                  <a:solidFill>
                    <a:srgbClr val="00A9CE"/>
                  </a:solidFill>
                </a:rPr>
                <a:t>Three ways we will embed EDI into everything we do as a leadership team</a:t>
              </a:r>
            </a:p>
            <a:p>
              <a:endParaRPr lang="en-GB" sz="1400" b="1" dirty="0">
                <a:solidFill>
                  <a:schemeClr val="tx1">
                    <a:lumMod val="75000"/>
                    <a:lumOff val="25000"/>
                  </a:schemeClr>
                </a:solidFill>
              </a:endParaRPr>
            </a:p>
          </p:txBody>
        </p:sp>
      </p:grpSp>
      <p:sp>
        <p:nvSpPr>
          <p:cNvPr id="4" name="Slide Number Placeholder 3"/>
          <p:cNvSpPr>
            <a:spLocks noGrp="1"/>
          </p:cNvSpPr>
          <p:nvPr>
            <p:ph type="sldNum" sz="quarter" idx="12"/>
          </p:nvPr>
        </p:nvSpPr>
        <p:spPr/>
        <p:txBody>
          <a:bodyPr/>
          <a:lstStyle/>
          <a:p>
            <a:fld id="{ECA5469C-08DA-4774-9D4D-73FB2CE48787}" type="slidenum">
              <a:rPr lang="en-GB" smtClean="0"/>
              <a:t>25</a:t>
            </a:fld>
            <a:endParaRPr lang="en-GB"/>
          </a:p>
        </p:txBody>
      </p:sp>
      <p:sp>
        <p:nvSpPr>
          <p:cNvPr id="9" name="TextBox 8">
            <a:extLst>
              <a:ext uri="{FF2B5EF4-FFF2-40B4-BE49-F238E27FC236}">
                <a16:creationId xmlns:a16="http://schemas.microsoft.com/office/drawing/2014/main" id="{F79394FA-DBD4-4D7C-BF02-60CAA9B762FE}"/>
              </a:ext>
            </a:extLst>
          </p:cNvPr>
          <p:cNvSpPr txBox="1"/>
          <p:nvPr/>
        </p:nvSpPr>
        <p:spPr>
          <a:xfrm>
            <a:off x="253318" y="2266515"/>
            <a:ext cx="2975924" cy="2677656"/>
          </a:xfrm>
          <a:prstGeom prst="rect">
            <a:avLst/>
          </a:prstGeom>
          <a:noFill/>
        </p:spPr>
        <p:txBody>
          <a:bodyPr wrap="square" lIns="91440" tIns="45720" rIns="91440" bIns="45720" rtlCol="0" anchor="t">
            <a:spAutoFit/>
          </a:bodyPr>
          <a:lstStyle/>
          <a:p>
            <a:pPr marL="228600" indent="-228600">
              <a:buFont typeface="+mj-lt"/>
              <a:buAutoNum type="arabicPeriod"/>
            </a:pPr>
            <a:r>
              <a:rPr lang="en-GB" sz="1200" dirty="0"/>
              <a:t>The construction and launch of a Weston staff forum, linking Senior Leaders with staff on a regular basis</a:t>
            </a:r>
          </a:p>
          <a:p>
            <a:pPr marL="228600" indent="-228600">
              <a:buAutoNum type="arabicPeriod"/>
            </a:pPr>
            <a:endParaRPr lang="en-GB" sz="1200" dirty="0">
              <a:ea typeface="Calibri"/>
              <a:cs typeface="Calibri"/>
            </a:endParaRPr>
          </a:p>
          <a:p>
            <a:pPr marL="228600" indent="-228600">
              <a:buAutoNum type="arabicPeriod"/>
            </a:pPr>
            <a:r>
              <a:rPr lang="en-GB" sz="1200" dirty="0">
                <a:ea typeface="Calibri"/>
                <a:cs typeface="Calibri"/>
              </a:rPr>
              <a:t>Improved communications, introduced an HR bulletin. Connecting people with ED&amp;I champions</a:t>
            </a:r>
          </a:p>
          <a:p>
            <a:pPr marL="228600" indent="-228600">
              <a:buFont typeface="+mj-lt"/>
              <a:buAutoNum type="arabicPeriod"/>
            </a:pPr>
            <a:endParaRPr lang="en-GB" sz="1200" dirty="0"/>
          </a:p>
          <a:p>
            <a:pPr marL="228600" indent="-228600">
              <a:buFont typeface="+mj-lt"/>
              <a:buAutoNum type="arabicPeriod"/>
            </a:pPr>
            <a:r>
              <a:rPr lang="en-GB" sz="1200" dirty="0"/>
              <a:t>Introduced People committee into the Weston management structure</a:t>
            </a:r>
            <a:endParaRPr lang="en-GB" sz="1200" dirty="0">
              <a:ea typeface="Calibri"/>
              <a:cs typeface="Calibri"/>
            </a:endParaRPr>
          </a:p>
          <a:p>
            <a:pPr marL="228600" indent="-228600">
              <a:buAutoNum type="arabicPeriod"/>
            </a:pPr>
            <a:endParaRPr lang="en-GB" sz="1200" dirty="0">
              <a:ea typeface="Calibri"/>
              <a:cs typeface="Calibri"/>
            </a:endParaRPr>
          </a:p>
          <a:p>
            <a:pPr marL="228600" indent="-228600">
              <a:buAutoNum type="arabicPeriod"/>
            </a:pPr>
            <a:r>
              <a:rPr lang="en-GB" sz="1200" dirty="0">
                <a:ea typeface="Calibri"/>
                <a:cs typeface="Calibri"/>
              </a:rPr>
              <a:t>Ensuring Senior Leaders attend FTSU meetings and address concerns as they are raised. </a:t>
            </a:r>
          </a:p>
        </p:txBody>
      </p:sp>
      <p:sp>
        <p:nvSpPr>
          <p:cNvPr id="11" name="TextBox 10">
            <a:extLst>
              <a:ext uri="{FF2B5EF4-FFF2-40B4-BE49-F238E27FC236}">
                <a16:creationId xmlns:a16="http://schemas.microsoft.com/office/drawing/2014/main" id="{6CABAEA7-D0E9-4875-A276-73EF8AD36D3B}"/>
              </a:ext>
            </a:extLst>
          </p:cNvPr>
          <p:cNvSpPr txBox="1"/>
          <p:nvPr/>
        </p:nvSpPr>
        <p:spPr>
          <a:xfrm>
            <a:off x="3504528" y="2177947"/>
            <a:ext cx="2772308" cy="4339650"/>
          </a:xfrm>
          <a:prstGeom prst="rect">
            <a:avLst/>
          </a:prstGeom>
          <a:noFill/>
        </p:spPr>
        <p:txBody>
          <a:bodyPr wrap="square" lIns="91440" tIns="45720" rIns="91440" bIns="45720" rtlCol="0" anchor="t">
            <a:spAutoFit/>
          </a:bodyPr>
          <a:lstStyle/>
          <a:p>
            <a:pPr marL="228600" indent="-228600">
              <a:buFont typeface="+mj-lt"/>
              <a:buAutoNum type="arabicPeriod"/>
            </a:pPr>
            <a:r>
              <a:rPr lang="en-GB" sz="1200" dirty="0">
                <a:ea typeface="Calibri"/>
                <a:cs typeface="Calibri"/>
              </a:rPr>
              <a:t>Continuing to engage with the ED&amp;I champions to ensure that they are aware of the actions that are happening.</a:t>
            </a:r>
          </a:p>
          <a:p>
            <a:pPr marL="228600" indent="-228600">
              <a:buFont typeface="+mj-lt"/>
              <a:buAutoNum type="arabicPeriod"/>
            </a:pPr>
            <a:endParaRPr lang="en-GB" sz="1200" dirty="0"/>
          </a:p>
          <a:p>
            <a:pPr marL="228600" indent="-228600">
              <a:buAutoNum type="arabicPeriod"/>
            </a:pPr>
            <a:r>
              <a:rPr lang="en-GB" sz="1200" dirty="0">
                <a:ea typeface="Calibri"/>
                <a:cs typeface="Calibri"/>
              </a:rPr>
              <a:t>Roll out of the Recruitment Guidance for Managers to ensure that all recruitment practices are fair and equitable.  To make</a:t>
            </a:r>
            <a:r>
              <a:rPr lang="en-GB" sz="1200" dirty="0">
                <a:ea typeface="+mn-lt"/>
                <a:cs typeface="+mn-lt"/>
              </a:rPr>
              <a:t> sure recruiting managers have all the information and tools available to recruit the right person, into the right role, at the right time, in a fair and inclusive way. </a:t>
            </a:r>
          </a:p>
          <a:p>
            <a:pPr marL="228600" indent="-228600">
              <a:buFont typeface="+mj-lt"/>
              <a:buAutoNum type="arabicPeriod"/>
            </a:pPr>
            <a:endParaRPr lang="en-GB" sz="1200" dirty="0"/>
          </a:p>
          <a:p>
            <a:pPr marL="228600" indent="-228600">
              <a:buFont typeface="+mj-lt"/>
              <a:buAutoNum type="arabicPeriod"/>
            </a:pPr>
            <a:r>
              <a:rPr lang="en-GB" sz="1200" dirty="0"/>
              <a:t>Establishing a divisional Education committee from April 22 to ensure equality to anyone wishing to undertake studies as well as encouraging under represented groups to look into the courses the Trust provides/have procured in order to support their own development and progression.</a:t>
            </a:r>
          </a:p>
        </p:txBody>
      </p:sp>
      <p:sp>
        <p:nvSpPr>
          <p:cNvPr id="12" name="TextBox 11">
            <a:extLst>
              <a:ext uri="{FF2B5EF4-FFF2-40B4-BE49-F238E27FC236}">
                <a16:creationId xmlns:a16="http://schemas.microsoft.com/office/drawing/2014/main" id="{01270CBF-F61C-4101-9FD1-89688E1B336E}"/>
              </a:ext>
            </a:extLst>
          </p:cNvPr>
          <p:cNvSpPr txBox="1"/>
          <p:nvPr/>
        </p:nvSpPr>
        <p:spPr>
          <a:xfrm>
            <a:off x="6741400" y="2177947"/>
            <a:ext cx="2808312" cy="2492990"/>
          </a:xfrm>
          <a:prstGeom prst="rect">
            <a:avLst/>
          </a:prstGeom>
          <a:noFill/>
        </p:spPr>
        <p:txBody>
          <a:bodyPr wrap="square" lIns="91440" tIns="45720" rIns="91440" bIns="45720" rtlCol="0" anchor="t">
            <a:spAutoFit/>
          </a:bodyPr>
          <a:lstStyle/>
          <a:p>
            <a:pPr marL="228600" indent="-228600">
              <a:buFont typeface="+mj-lt"/>
              <a:buAutoNum type="arabicPeriod"/>
            </a:pPr>
            <a:r>
              <a:rPr lang="en-GB" sz="1200" dirty="0">
                <a:ea typeface="Calibri"/>
                <a:cs typeface="Calibri"/>
              </a:rPr>
              <a:t>Increase partnership working with our Union colleagues to review new practices together and received feedback on any initiatives. </a:t>
            </a:r>
          </a:p>
          <a:p>
            <a:pPr marL="228600" indent="-228600">
              <a:buFont typeface="+mj-lt"/>
              <a:buAutoNum type="arabicPeriod"/>
            </a:pPr>
            <a:endParaRPr lang="en-GB" sz="1200" dirty="0"/>
          </a:p>
          <a:p>
            <a:pPr marL="228600" indent="-228600">
              <a:buFont typeface="+mj-lt"/>
              <a:buAutoNum type="arabicPeriod"/>
            </a:pPr>
            <a:r>
              <a:rPr lang="en-GB" sz="1200" dirty="0"/>
              <a:t>Work with our ED&amp;I champions and FTSU champions to ensure feedback is listened to and acted on. </a:t>
            </a:r>
            <a:endParaRPr lang="en-GB" sz="1200" dirty="0">
              <a:ea typeface="Calibri"/>
              <a:cs typeface="Calibri"/>
            </a:endParaRPr>
          </a:p>
          <a:p>
            <a:pPr marL="228600" indent="-228600">
              <a:buFont typeface="+mj-lt"/>
              <a:buAutoNum type="arabicPeriod"/>
            </a:pPr>
            <a:endParaRPr lang="en-GB" sz="1200" dirty="0"/>
          </a:p>
          <a:p>
            <a:pPr marL="228600" indent="-228600">
              <a:buFont typeface="+mj-lt"/>
              <a:buAutoNum type="arabicPeriod"/>
            </a:pPr>
            <a:r>
              <a:rPr lang="en-GB" sz="1200" dirty="0"/>
              <a:t>Ensure the senior leadership team meet weekly to review practices and challenge one another on all key business decisions </a:t>
            </a:r>
            <a:endParaRPr lang="en-GB" sz="1200" dirty="0">
              <a:ea typeface="Calibri"/>
              <a:cs typeface="Calibri"/>
            </a:endParaRPr>
          </a:p>
        </p:txBody>
      </p:sp>
    </p:spTree>
    <p:custDataLst>
      <p:tags r:id="rId1"/>
    </p:custDataLst>
    <p:extLst>
      <p:ext uri="{BB962C8B-B14F-4D97-AF65-F5344CB8AC3E}">
        <p14:creationId xmlns:p14="http://schemas.microsoft.com/office/powerpoint/2010/main" val="1571324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1867" y="548680"/>
            <a:ext cx="4348498" cy="461665"/>
          </a:xfrm>
          <a:prstGeom prst="rect">
            <a:avLst/>
          </a:prstGeom>
        </p:spPr>
        <p:txBody>
          <a:bodyPr wrap="none">
            <a:spAutoFit/>
          </a:bodyPr>
          <a:lstStyle/>
          <a:p>
            <a:pPr lvl="0" algn="ctr"/>
            <a:r>
              <a:rPr lang="en-GB" sz="2400" b="1" dirty="0">
                <a:solidFill>
                  <a:srgbClr val="00A9CE"/>
                </a:solidFill>
              </a:rPr>
              <a:t>Women’s and Children's Division</a:t>
            </a:r>
          </a:p>
        </p:txBody>
      </p:sp>
      <p:grpSp>
        <p:nvGrpSpPr>
          <p:cNvPr id="3" name="Group 2"/>
          <p:cNvGrpSpPr/>
          <p:nvPr/>
        </p:nvGrpSpPr>
        <p:grpSpPr>
          <a:xfrm>
            <a:off x="152400" y="1123409"/>
            <a:ext cx="9567428" cy="4373444"/>
            <a:chOff x="152400" y="1497467"/>
            <a:chExt cx="9567428" cy="4373444"/>
          </a:xfrm>
        </p:grpSpPr>
        <p:sp>
          <p:nvSpPr>
            <p:cNvPr id="8" name="TextBox 7"/>
            <p:cNvSpPr txBox="1"/>
            <p:nvPr/>
          </p:nvSpPr>
          <p:spPr>
            <a:xfrm>
              <a:off x="152400" y="1500484"/>
              <a:ext cx="3060000" cy="4370427"/>
            </a:xfrm>
            <a:prstGeom prst="rect">
              <a:avLst/>
            </a:prstGeom>
            <a:noFill/>
          </p:spPr>
          <p:txBody>
            <a:bodyPr wrap="square" rtlCol="0">
              <a:spAutoFit/>
            </a:bodyPr>
            <a:lstStyle/>
            <a:p>
              <a:r>
                <a:rPr lang="en-GB" sz="1600" b="1" dirty="0">
                  <a:solidFill>
                    <a:srgbClr val="00A9CE"/>
                  </a:solidFill>
                </a:rPr>
                <a:t>Progress in the last six months</a:t>
              </a:r>
            </a:p>
            <a:p>
              <a:endParaRPr lang="en-GB" sz="1400" b="1" dirty="0">
                <a:solidFill>
                  <a:srgbClr val="00A9CE"/>
                </a:solidFill>
              </a:endParaRPr>
            </a:p>
            <a:p>
              <a:r>
                <a:rPr lang="en-GB" sz="1300" b="1" dirty="0">
                  <a:solidFill>
                    <a:srgbClr val="00A9CE"/>
                  </a:solidFill>
                </a:rPr>
                <a:t>Three things we feel proud to have done  or made progress on EDI since September  2021</a:t>
              </a:r>
            </a:p>
            <a:p>
              <a:endParaRPr lang="en-GB" sz="1400" b="1" dirty="0">
                <a:solidFill>
                  <a:schemeClr val="tx1">
                    <a:lumMod val="75000"/>
                    <a:lumOff val="25000"/>
                  </a:schemeClr>
                </a:solidFill>
              </a:endParaRPr>
            </a:p>
            <a:p>
              <a:pPr marL="228600" indent="-228600">
                <a:spcAft>
                  <a:spcPts val="600"/>
                </a:spcAft>
                <a:buFont typeface="+mj-lt"/>
                <a:buAutoNum type="arabicPeriod"/>
              </a:pPr>
              <a:r>
                <a:rPr lang="en-GB" sz="1200" dirty="0">
                  <a:solidFill>
                    <a:schemeClr val="tx1">
                      <a:lumMod val="85000"/>
                      <a:lumOff val="15000"/>
                    </a:schemeClr>
                  </a:solidFill>
                </a:rPr>
                <a:t>Continuity of carer teams achieved Continuity of care for 70.8% of BAME women the community midwives booked and continuity of care for 68.15% of patients living in the most deprived areas</a:t>
              </a:r>
            </a:p>
            <a:p>
              <a:pPr marL="228600" indent="-228600">
                <a:spcAft>
                  <a:spcPts val="600"/>
                </a:spcAft>
                <a:buFont typeface="+mj-lt"/>
                <a:buAutoNum type="arabicPeriod"/>
              </a:pPr>
              <a:r>
                <a:rPr lang="en-GB" sz="1200" dirty="0">
                  <a:effectLst/>
                  <a:latin typeface="Calibri" panose="020F0502020204030204" pitchFamily="34" charset="0"/>
                  <a:ea typeface="Times New Roman" panose="02020603050405020304" pitchFamily="18" charset="0"/>
                  <a:cs typeface="Calibri" panose="020F0502020204030204" pitchFamily="34" charset="0"/>
                </a:rPr>
                <a:t>Maternity service has held listening events following staff survey and have produced an action plan</a:t>
              </a:r>
            </a:p>
            <a:p>
              <a:pPr marL="228600" indent="-228600">
                <a:spcAft>
                  <a:spcPts val="600"/>
                </a:spcAft>
                <a:buFont typeface="+mj-lt"/>
                <a:buAutoNum type="arabicPeriod"/>
              </a:pPr>
              <a:r>
                <a:rPr lang="en-GB" sz="1200" dirty="0">
                  <a:latin typeface="Calibri" panose="020F0502020204030204" pitchFamily="34" charset="0"/>
                  <a:cs typeface="Calibri" panose="020F0502020204030204" pitchFamily="34" charset="0"/>
                </a:rPr>
                <a:t>Health inequalities has been a huge focus of discussion in paediatrics through the current system working (children, families and maternity steering group) and the national Children Hospital Alliance (CHA) work </a:t>
              </a:r>
            </a:p>
            <a:p>
              <a:pPr marL="228600" indent="-228600">
                <a:spcAft>
                  <a:spcPts val="600"/>
                </a:spcAft>
                <a:buFont typeface="+mj-lt"/>
                <a:buAutoNum type="arabicPeriod"/>
              </a:pPr>
              <a:endParaRPr lang="en-GB" sz="1200" dirty="0">
                <a:solidFill>
                  <a:schemeClr val="tx1">
                    <a:lumMod val="85000"/>
                    <a:lumOff val="15000"/>
                  </a:schemeClr>
                </a:solidFill>
              </a:endParaRPr>
            </a:p>
          </p:txBody>
        </p:sp>
        <p:sp>
          <p:nvSpPr>
            <p:cNvPr id="15" name="TextBox 14"/>
            <p:cNvSpPr txBox="1"/>
            <p:nvPr/>
          </p:nvSpPr>
          <p:spPr>
            <a:xfrm>
              <a:off x="3406114" y="1497467"/>
              <a:ext cx="3060000" cy="1354217"/>
            </a:xfrm>
            <a:prstGeom prst="rect">
              <a:avLst/>
            </a:prstGeom>
            <a:noFill/>
          </p:spPr>
          <p:txBody>
            <a:bodyPr wrap="square" rtlCol="0">
              <a:spAutoFit/>
            </a:bodyPr>
            <a:lstStyle/>
            <a:p>
              <a:r>
                <a:rPr lang="en-GB" sz="1600" b="1" dirty="0">
                  <a:solidFill>
                    <a:srgbClr val="00A9CE"/>
                  </a:solidFill>
                </a:rPr>
                <a:t>Current EDI priorities</a:t>
              </a:r>
            </a:p>
            <a:p>
              <a:endParaRPr lang="en-GB" sz="1400" b="1" dirty="0">
                <a:solidFill>
                  <a:srgbClr val="00A9CE"/>
                </a:solidFill>
              </a:endParaRPr>
            </a:p>
            <a:p>
              <a:r>
                <a:rPr lang="en-GB" sz="1300" b="1" dirty="0">
                  <a:solidFill>
                    <a:srgbClr val="00A9CE"/>
                  </a:solidFill>
                </a:rPr>
                <a:t>Three EDI priority areas we are currently working on for the next six month</a:t>
              </a:r>
            </a:p>
            <a:p>
              <a:endParaRPr lang="en-GB" sz="1400" b="1" dirty="0">
                <a:solidFill>
                  <a:schemeClr val="tx1">
                    <a:lumMod val="75000"/>
                    <a:lumOff val="25000"/>
                  </a:schemeClr>
                </a:solidFill>
              </a:endParaRPr>
            </a:p>
            <a:p>
              <a:endParaRPr lang="en-GB" sz="1200" dirty="0">
                <a:solidFill>
                  <a:schemeClr val="tx1">
                    <a:lumMod val="75000"/>
                    <a:lumOff val="25000"/>
                  </a:schemeClr>
                </a:solidFill>
              </a:endParaRPr>
            </a:p>
          </p:txBody>
        </p:sp>
        <p:sp>
          <p:nvSpPr>
            <p:cNvPr id="16" name="TextBox 15"/>
            <p:cNvSpPr txBox="1"/>
            <p:nvPr/>
          </p:nvSpPr>
          <p:spPr>
            <a:xfrm>
              <a:off x="6659828" y="1497467"/>
              <a:ext cx="3060000" cy="1354217"/>
            </a:xfrm>
            <a:prstGeom prst="rect">
              <a:avLst/>
            </a:prstGeom>
            <a:noFill/>
          </p:spPr>
          <p:txBody>
            <a:bodyPr wrap="square" rtlCol="0">
              <a:spAutoFit/>
            </a:bodyPr>
            <a:lstStyle/>
            <a:p>
              <a:r>
                <a:rPr lang="en-GB" sz="1600" b="1" dirty="0">
                  <a:solidFill>
                    <a:srgbClr val="00A9CE"/>
                  </a:solidFill>
                </a:rPr>
                <a:t>Our EDI action plan going forward </a:t>
              </a:r>
            </a:p>
            <a:p>
              <a:endParaRPr lang="en-GB" sz="1400" b="1" dirty="0">
                <a:solidFill>
                  <a:srgbClr val="00A9CE"/>
                </a:solidFill>
              </a:endParaRPr>
            </a:p>
            <a:p>
              <a:r>
                <a:rPr lang="en-GB" sz="1300" b="1" dirty="0">
                  <a:solidFill>
                    <a:srgbClr val="00A9CE"/>
                  </a:solidFill>
                </a:rPr>
                <a:t>Three ways we will embed EDI into everything we do as a leadership team</a:t>
              </a:r>
            </a:p>
            <a:p>
              <a:pPr marL="342900" indent="-342900">
                <a:buFont typeface="+mj-lt"/>
                <a:buAutoNum type="arabicPeriod"/>
              </a:pPr>
              <a:endParaRPr lang="en-GB" sz="1400" b="1" dirty="0">
                <a:solidFill>
                  <a:schemeClr val="tx1">
                    <a:lumMod val="75000"/>
                    <a:lumOff val="25000"/>
                  </a:schemeClr>
                </a:solidFill>
              </a:endParaRPr>
            </a:p>
            <a:p>
              <a:endParaRPr lang="en-GB" sz="1200" dirty="0">
                <a:solidFill>
                  <a:schemeClr val="tx1">
                    <a:lumMod val="75000"/>
                    <a:lumOff val="25000"/>
                  </a:schemeClr>
                </a:solidFill>
              </a:endParaRPr>
            </a:p>
          </p:txBody>
        </p:sp>
      </p:grpSp>
      <p:sp>
        <p:nvSpPr>
          <p:cNvPr id="4" name="Slide Number Placeholder 3"/>
          <p:cNvSpPr>
            <a:spLocks noGrp="1"/>
          </p:cNvSpPr>
          <p:nvPr>
            <p:ph type="sldNum" sz="quarter" idx="12"/>
          </p:nvPr>
        </p:nvSpPr>
        <p:spPr/>
        <p:txBody>
          <a:bodyPr/>
          <a:lstStyle/>
          <a:p>
            <a:fld id="{ECA5469C-08DA-4774-9D4D-73FB2CE48787}" type="slidenum">
              <a:rPr lang="en-GB" smtClean="0"/>
              <a:t>26</a:t>
            </a:fld>
            <a:endParaRPr lang="en-GB"/>
          </a:p>
        </p:txBody>
      </p:sp>
      <p:sp>
        <p:nvSpPr>
          <p:cNvPr id="9" name="TextBox 8">
            <a:extLst>
              <a:ext uri="{FF2B5EF4-FFF2-40B4-BE49-F238E27FC236}">
                <a16:creationId xmlns:a16="http://schemas.microsoft.com/office/drawing/2014/main" id="{FC6AAEBC-3CB2-4C2C-AD6D-65871F053ADD}"/>
              </a:ext>
            </a:extLst>
          </p:cNvPr>
          <p:cNvSpPr txBox="1"/>
          <p:nvPr/>
        </p:nvSpPr>
        <p:spPr>
          <a:xfrm>
            <a:off x="3216224" y="2384884"/>
            <a:ext cx="3267653" cy="3724096"/>
          </a:xfrm>
          <a:prstGeom prst="rect">
            <a:avLst/>
          </a:prstGeom>
          <a:noFill/>
        </p:spPr>
        <p:txBody>
          <a:bodyPr wrap="square">
            <a:spAutoFit/>
          </a:bodyPr>
          <a:lstStyle/>
          <a:p>
            <a:pPr marL="228600" indent="-228600">
              <a:spcAft>
                <a:spcPts val="600"/>
              </a:spcAft>
              <a:buFont typeface="+mj-lt"/>
              <a:buAutoNum type="arabicPeriod"/>
            </a:pPr>
            <a:r>
              <a:rPr lang="en-GB" sz="1200" dirty="0">
                <a:effectLst/>
                <a:latin typeface="Calibri" panose="020F0502020204030204" pitchFamily="34" charset="0"/>
                <a:ea typeface="Times New Roman" panose="02020603050405020304" pitchFamily="18" charset="0"/>
                <a:cs typeface="Calibri" panose="020F0502020204030204" pitchFamily="34" charset="0"/>
              </a:rPr>
              <a:t>The Maternity services has also obtained NHS England funding for staff well being and retention and the funding is being used for staff study days, wellbeing activities and to improve staff facilities</a:t>
            </a: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a:p>
            <a:pPr marL="228600" indent="-228600">
              <a:spcAft>
                <a:spcPts val="600"/>
              </a:spcAft>
              <a:buFont typeface="+mj-lt"/>
              <a:buAutoNum type="arabicPeriod"/>
            </a:pPr>
            <a:r>
              <a:rPr lang="en-GB" sz="1200" dirty="0">
                <a:effectLst/>
                <a:latin typeface="Calibri" panose="020F0502020204030204" pitchFamily="34" charset="0"/>
                <a:ea typeface="Times New Roman" panose="02020603050405020304" pitchFamily="18" charset="0"/>
                <a:cs typeface="Calibri" panose="020F0502020204030204" pitchFamily="34" charset="0"/>
              </a:rPr>
              <a:t>The Maternity services has employed a PEF (Practice Education Facilitator) for inclusion and diversity who will start in post in May 2022 </a:t>
            </a:r>
          </a:p>
          <a:p>
            <a:pPr marL="228600" indent="-228600">
              <a:spcAft>
                <a:spcPts val="600"/>
              </a:spcAft>
              <a:buFont typeface="+mj-lt"/>
              <a:buAutoNum type="arabicPeriod"/>
            </a:pPr>
            <a:r>
              <a:rPr lang="en-GB" sz="1200" dirty="0">
                <a:latin typeface="Calibri" panose="020F0502020204030204" pitchFamily="34" charset="0"/>
                <a:cs typeface="Calibri" panose="020F0502020204030204" pitchFamily="34" charset="0"/>
              </a:rPr>
              <a:t>The CHA has funded a workstream on tackling inequalities and we are participating in a pilot around supporting groups who are less likely to attend outpatients appointments to overcome barriers to attendance. </a:t>
            </a:r>
          </a:p>
          <a:p>
            <a:pPr marL="228600" indent="-228600">
              <a:spcAft>
                <a:spcPts val="600"/>
              </a:spcAft>
              <a:buFont typeface="+mj-lt"/>
              <a:buAutoNum type="arabicPeriod"/>
            </a:pPr>
            <a:r>
              <a:rPr lang="en-GB" sz="1200" dirty="0">
                <a:latin typeface="Calibri" panose="020F0502020204030204" pitchFamily="34" charset="0"/>
                <a:cs typeface="Calibri" panose="020F0502020204030204" pitchFamily="34" charset="0"/>
              </a:rPr>
              <a:t>The BNSSG steering group is currently working up its programme to address health inequalities across diverse groups</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indent="-228600">
              <a:spcAft>
                <a:spcPts val="600"/>
              </a:spcAft>
              <a:buFont typeface="+mj-lt"/>
              <a:buAutoNum type="arabicPeriod"/>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F481F1C-61C8-496A-A82B-474CCFAF5CCC}"/>
              </a:ext>
            </a:extLst>
          </p:cNvPr>
          <p:cNvSpPr txBox="1"/>
          <p:nvPr/>
        </p:nvSpPr>
        <p:spPr>
          <a:xfrm>
            <a:off x="6556001" y="2387758"/>
            <a:ext cx="3267653" cy="3416320"/>
          </a:xfrm>
          <a:prstGeom prst="rect">
            <a:avLst/>
          </a:prstGeom>
          <a:noFill/>
        </p:spPr>
        <p:txBody>
          <a:bodyPr wrap="square">
            <a:spAutoFit/>
          </a:bodyPr>
          <a:lstStyle/>
          <a:p>
            <a:pPr marL="228600" indent="-228600">
              <a:buFont typeface="+mj-lt"/>
              <a:buAutoNum type="arabicPeriod"/>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Maternity services is also part of the UHBW baseline review of EDI for patients and communities</a:t>
            </a:r>
          </a:p>
          <a:p>
            <a:pPr marL="228600" indent="-228600">
              <a:buFont typeface="+mj-lt"/>
              <a:buAutoNum type="arabicPeriod"/>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Maternity Services will implement the listening event action plan, which</a:t>
            </a:r>
            <a:r>
              <a:rPr lang="en-GB" sz="1200" dirty="0">
                <a:effectLst/>
                <a:latin typeface="Calibri" panose="020F0502020204030204" pitchFamily="34" charset="0"/>
                <a:ea typeface="Times New Roman" panose="02020603050405020304" pitchFamily="18" charset="0"/>
                <a:cs typeface="Calibri" panose="020F0502020204030204" pitchFamily="34" charset="0"/>
              </a:rPr>
              <a:t> involves a pilot for self-rostering and wellbeing activity</a:t>
            </a:r>
            <a:r>
              <a:rPr lang="en-GB" sz="1200" dirty="0">
                <a:solidFill>
                  <a:schemeClr val="tx1">
                    <a:lumMod val="85000"/>
                    <a:lumOff val="15000"/>
                  </a:schemeClr>
                </a:solidFill>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indent="-228600">
              <a:buFont typeface="+mj-lt"/>
              <a:buAutoNum type="arabicPeriod"/>
            </a:pPr>
            <a:r>
              <a:rPr lang="en-GB" sz="1200" dirty="0">
                <a:effectLst/>
                <a:latin typeface="+mj-lt"/>
                <a:ea typeface="Times New Roman" panose="02020603050405020304" pitchFamily="18" charset="0"/>
                <a:cs typeface="Calibri" panose="020F0502020204030204" pitchFamily="34" charset="0"/>
              </a:rPr>
              <a:t>Maternity services are part of a </a:t>
            </a:r>
            <a:r>
              <a:rPr lang="en-US" sz="1200" dirty="0">
                <a:effectLst/>
                <a:latin typeface="+mj-lt"/>
                <a:ea typeface="Times New Roman" panose="02020603050405020304" pitchFamily="18" charset="0"/>
                <a:cs typeface="Times New Roman" panose="02020603050405020304" pitchFamily="18" charset="0"/>
              </a:rPr>
              <a:t>Cultural Competency and Diversity Fluency Pilot with the West of England AHSN and after attending a </a:t>
            </a:r>
            <a:r>
              <a:rPr lang="en-GB" sz="1200" dirty="0">
                <a:effectLst/>
                <a:latin typeface="+mj-lt"/>
                <a:ea typeface="Times New Roman" panose="02020603050405020304" pitchFamily="18" charset="0"/>
                <a:cs typeface="Times New Roman" panose="02020603050405020304" pitchFamily="18" charset="0"/>
              </a:rPr>
              <a:t>Reducing Racial Disparities in Maternity care: Cultural Safety Training facilitated by Sheridan Thomas RM and Georgia Allan RM the practice development midwife now delivers a session on the Multidisciplinary obstetric annual update and held a cultural safety awareness month when the team sent out bite size updates and training to the midwives</a:t>
            </a:r>
          </a:p>
        </p:txBody>
      </p:sp>
    </p:spTree>
    <p:custDataLst>
      <p:tags r:id="rId1"/>
    </p:custDataLst>
    <p:extLst>
      <p:ext uri="{BB962C8B-B14F-4D97-AF65-F5344CB8AC3E}">
        <p14:creationId xmlns:p14="http://schemas.microsoft.com/office/powerpoint/2010/main" val="3450145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CA5469C-08DA-4774-9D4D-73FB2CE48787}" type="slidenum">
              <a:rPr lang="en-GB" smtClean="0"/>
              <a:t>27</a:t>
            </a:fld>
            <a:endParaRPr lang="en-GB" dirty="0"/>
          </a:p>
        </p:txBody>
      </p:sp>
      <p:graphicFrame>
        <p:nvGraphicFramePr>
          <p:cNvPr id="8" name="Table 7"/>
          <p:cNvGraphicFramePr>
            <a:graphicFrameLocks noGrp="1"/>
          </p:cNvGraphicFramePr>
          <p:nvPr/>
        </p:nvGraphicFramePr>
        <p:xfrm>
          <a:off x="-19050" y="548680"/>
          <a:ext cx="9925050" cy="6347422"/>
        </p:xfrm>
        <a:graphic>
          <a:graphicData uri="http://schemas.openxmlformats.org/drawingml/2006/table">
            <a:tbl>
              <a:tblPr firstRow="1" bandRow="1">
                <a:tableStyleId>{5C22544A-7EE6-4342-B048-85BDC9FD1C3A}</a:tableStyleId>
              </a:tblPr>
              <a:tblGrid>
                <a:gridCol w="2991830">
                  <a:extLst>
                    <a:ext uri="{9D8B030D-6E8A-4147-A177-3AD203B41FA5}">
                      <a16:colId xmlns:a16="http://schemas.microsoft.com/office/drawing/2014/main" val="20000"/>
                    </a:ext>
                  </a:extLst>
                </a:gridCol>
                <a:gridCol w="6933220">
                  <a:extLst>
                    <a:ext uri="{9D8B030D-6E8A-4147-A177-3AD203B41FA5}">
                      <a16:colId xmlns:a16="http://schemas.microsoft.com/office/drawing/2014/main" val="20001"/>
                    </a:ext>
                  </a:extLst>
                </a:gridCol>
              </a:tblGrid>
              <a:tr h="6347422">
                <a:tc>
                  <a:txBody>
                    <a:bodyPr/>
                    <a:lstStyle/>
                    <a:p>
                      <a:endParaRPr lang="en-GB" sz="2000" dirty="0"/>
                    </a:p>
                  </a:txBody>
                  <a:tcPr marL="91441" marR="9144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75000"/>
                      </a:schemeClr>
                    </a:solidFill>
                  </a:tcPr>
                </a:tc>
                <a:tc>
                  <a:txBody>
                    <a:bodyPr/>
                    <a:lstStyle/>
                    <a:p>
                      <a:endParaRPr lang="en-GB" sz="2000" dirty="0"/>
                    </a:p>
                  </a:txBody>
                  <a:tcPr marL="91441" marR="91441">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A499"/>
                    </a:solidFill>
                  </a:tcPr>
                </a:tc>
                <a:extLst>
                  <a:ext uri="{0D108BD9-81ED-4DB2-BD59-A6C34878D82A}">
                    <a16:rowId xmlns:a16="http://schemas.microsoft.com/office/drawing/2014/main" val="10000"/>
                  </a:ext>
                </a:extLst>
              </a:tr>
            </a:tbl>
          </a:graphicData>
        </a:graphic>
      </p:graphicFrame>
      <p:sp>
        <p:nvSpPr>
          <p:cNvPr id="9" name="TextBox 8"/>
          <p:cNvSpPr txBox="1"/>
          <p:nvPr/>
        </p:nvSpPr>
        <p:spPr>
          <a:xfrm>
            <a:off x="3296816" y="2667974"/>
            <a:ext cx="6408712" cy="2339102"/>
          </a:xfrm>
          <a:prstGeom prst="rect">
            <a:avLst/>
          </a:prstGeom>
          <a:noFill/>
        </p:spPr>
        <p:txBody>
          <a:bodyPr wrap="square" rtlCol="0">
            <a:spAutoFit/>
          </a:bodyPr>
          <a:lstStyle/>
          <a:p>
            <a:pPr lvl="0" algn="ctr"/>
            <a:r>
              <a:rPr lang="en-GB" sz="2800" b="1" dirty="0">
                <a:solidFill>
                  <a:prstClr val="white"/>
                </a:solidFill>
              </a:rPr>
              <a:t>Staff Survey Results 2021:</a:t>
            </a:r>
          </a:p>
          <a:p>
            <a:pPr lvl="0" algn="ctr"/>
            <a:r>
              <a:rPr lang="en-GB" sz="2800" b="1" dirty="0">
                <a:solidFill>
                  <a:prstClr val="white"/>
                </a:solidFill>
              </a:rPr>
              <a:t>What Does The Data Tell Us About The Experience Of Our Staff From Ethnic Minority Groups?</a:t>
            </a:r>
            <a:endParaRPr lang="en-GB" dirty="0">
              <a:solidFill>
                <a:schemeClr val="bg1"/>
              </a:solidFill>
            </a:endParaRPr>
          </a:p>
          <a:p>
            <a:endParaRPr lang="en-GB" dirty="0">
              <a:solidFill>
                <a:schemeClr val="bg1"/>
              </a:solidFill>
            </a:endParaRPr>
          </a:p>
          <a:p>
            <a:endParaRPr lang="en-GB" sz="1600" dirty="0">
              <a:solidFill>
                <a:schemeClr val="bg1"/>
              </a:solidFill>
            </a:endParaRPr>
          </a:p>
        </p:txBody>
      </p:sp>
      <p:sp>
        <p:nvSpPr>
          <p:cNvPr id="7" name="TextBox 6"/>
          <p:cNvSpPr txBox="1"/>
          <p:nvPr/>
        </p:nvSpPr>
        <p:spPr>
          <a:xfrm>
            <a:off x="76865" y="836704"/>
            <a:ext cx="2859910" cy="6617196"/>
          </a:xfrm>
          <a:prstGeom prst="rect">
            <a:avLst/>
          </a:prstGeom>
          <a:noFill/>
        </p:spPr>
        <p:txBody>
          <a:bodyPr wrap="square" rtlCol="0">
            <a:spAutoFit/>
          </a:bodyPr>
          <a:lstStyle/>
          <a:p>
            <a:r>
              <a:rPr lang="en-GB" sz="1600" b="1" dirty="0">
                <a:solidFill>
                  <a:schemeClr val="bg1"/>
                </a:solidFill>
              </a:rPr>
              <a:t>“The very serious function of racism is distraction. It keeps you from doing your work. It keeps you explaining, over and over again, your reason for being”</a:t>
            </a:r>
          </a:p>
          <a:p>
            <a:pPr algn="r"/>
            <a:r>
              <a:rPr lang="en-GB" sz="1400" dirty="0">
                <a:solidFill>
                  <a:schemeClr val="bg1"/>
                </a:solidFill>
              </a:rPr>
              <a:t>Toni Morrison</a:t>
            </a:r>
            <a:endParaRPr lang="en-GB" sz="1400" b="1" dirty="0">
              <a:solidFill>
                <a:schemeClr val="bg1"/>
              </a:solidFill>
            </a:endParaRPr>
          </a:p>
          <a:p>
            <a:pPr lvl="0"/>
            <a:endParaRPr lang="en-GB" sz="1600" b="1" dirty="0">
              <a:solidFill>
                <a:prstClr val="white"/>
              </a:solidFill>
            </a:endParaRPr>
          </a:p>
          <a:p>
            <a:pPr lvl="0"/>
            <a:r>
              <a:rPr lang="en-GB" sz="1600" b="1" dirty="0">
                <a:solidFill>
                  <a:prstClr val="white"/>
                </a:solidFill>
              </a:rPr>
              <a:t>“If you are neutral in situations of injustice, you have chosen the side of the oppressor”</a:t>
            </a:r>
            <a:endParaRPr lang="en-GB" sz="1400" dirty="0">
              <a:solidFill>
                <a:schemeClr val="bg1"/>
              </a:solidFill>
            </a:endParaRPr>
          </a:p>
          <a:p>
            <a:pPr lvl="0" algn="r"/>
            <a:endParaRPr lang="en-GB" sz="1400" dirty="0">
              <a:solidFill>
                <a:schemeClr val="bg1"/>
              </a:solidFill>
            </a:endParaRPr>
          </a:p>
          <a:p>
            <a:pPr lvl="0" algn="r"/>
            <a:r>
              <a:rPr lang="en-GB" sz="1400" dirty="0">
                <a:solidFill>
                  <a:schemeClr val="bg1"/>
                </a:solidFill>
              </a:rPr>
              <a:t>Desmond Tutu</a:t>
            </a:r>
            <a:endParaRPr lang="en-GB" sz="1400" b="1" dirty="0">
              <a:solidFill>
                <a:schemeClr val="bg1"/>
              </a:solidFill>
            </a:endParaRPr>
          </a:p>
          <a:p>
            <a:endParaRPr lang="en-GB" sz="1400" b="1" dirty="0">
              <a:solidFill>
                <a:schemeClr val="bg1"/>
              </a:solidFill>
            </a:endParaRPr>
          </a:p>
          <a:p>
            <a:pPr lvl="0"/>
            <a:r>
              <a:rPr lang="en-GB" sz="1600" b="1" dirty="0">
                <a:solidFill>
                  <a:prstClr val="white"/>
                </a:solidFill>
              </a:rPr>
              <a:t>“I wish they would only take me as I am”</a:t>
            </a:r>
          </a:p>
          <a:p>
            <a:pPr lvl="0" algn="r"/>
            <a:r>
              <a:rPr lang="en-GB" sz="1400" dirty="0">
                <a:solidFill>
                  <a:prstClr val="white"/>
                </a:solidFill>
              </a:rPr>
              <a:t>Vincent Van Gogh</a:t>
            </a:r>
          </a:p>
          <a:p>
            <a:pPr lvl="0" algn="r"/>
            <a:endParaRPr lang="en-GB" sz="1400" b="1" dirty="0">
              <a:solidFill>
                <a:prstClr val="white"/>
              </a:solidFill>
            </a:endParaRPr>
          </a:p>
          <a:p>
            <a:pPr lvl="0"/>
            <a:r>
              <a:rPr lang="en-GB" sz="1600" b="1" dirty="0">
                <a:solidFill>
                  <a:prstClr val="white"/>
                </a:solidFill>
              </a:rPr>
              <a:t>There is no such thing as race. None. There is just a human race – scientifically, anthropologically”</a:t>
            </a:r>
          </a:p>
          <a:p>
            <a:pPr lvl="0"/>
            <a:endParaRPr lang="en-GB" sz="1600" b="1" dirty="0">
              <a:solidFill>
                <a:prstClr val="white"/>
              </a:solidFill>
            </a:endParaRPr>
          </a:p>
          <a:p>
            <a:pPr lvl="0" algn="r"/>
            <a:r>
              <a:rPr lang="en-GB" sz="1400" dirty="0">
                <a:solidFill>
                  <a:prstClr val="white"/>
                </a:solidFill>
              </a:rPr>
              <a:t>Toni Morrison</a:t>
            </a:r>
          </a:p>
          <a:p>
            <a:pPr lvl="0" algn="r"/>
            <a:endParaRPr lang="en-GB" sz="1400" b="1" dirty="0">
              <a:solidFill>
                <a:prstClr val="white"/>
              </a:solidFill>
            </a:endParaRPr>
          </a:p>
          <a:p>
            <a:pPr lvl="0" algn="r"/>
            <a:endParaRPr lang="en-GB" sz="1400" b="1" dirty="0">
              <a:solidFill>
                <a:prstClr val="white"/>
              </a:solidFill>
            </a:endParaRPr>
          </a:p>
          <a:p>
            <a:pPr lvl="0" algn="r"/>
            <a:endParaRPr lang="en-GB" sz="1400" b="1" dirty="0">
              <a:solidFill>
                <a:prstClr val="white"/>
              </a:solidFill>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0749" y="883927"/>
            <a:ext cx="1654779" cy="780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B9FD1FC3-4CB8-4AE7-8F14-B329437BBA20}"/>
              </a:ext>
            </a:extLst>
          </p:cNvPr>
          <p:cNvSpPr txBox="1"/>
          <p:nvPr/>
        </p:nvSpPr>
        <p:spPr>
          <a:xfrm>
            <a:off x="3201298" y="5324435"/>
            <a:ext cx="6408712" cy="984885"/>
          </a:xfrm>
          <a:prstGeom prst="rect">
            <a:avLst/>
          </a:prstGeom>
          <a:noFill/>
        </p:spPr>
        <p:txBody>
          <a:bodyPr wrap="square" rtlCol="0">
            <a:spAutoFit/>
          </a:bodyPr>
          <a:lstStyle/>
          <a:p>
            <a:endParaRPr lang="en-GB" dirty="0">
              <a:solidFill>
                <a:schemeClr val="bg1"/>
              </a:solidFill>
            </a:endParaRPr>
          </a:p>
          <a:p>
            <a:endParaRPr lang="en-GB" sz="1600" dirty="0">
              <a:solidFill>
                <a:schemeClr val="bg1"/>
              </a:solidFill>
            </a:endParaRPr>
          </a:p>
          <a:p>
            <a:pPr algn="ctr"/>
            <a:r>
              <a:rPr lang="en-GB" sz="2400" dirty="0">
                <a:solidFill>
                  <a:schemeClr val="bg1"/>
                </a:solidFill>
                <a:latin typeface="Bradley Hand ITC" panose="03070402050302030203" pitchFamily="66" charset="0"/>
              </a:rPr>
              <a:t>Committed to inclusion in everything we do</a:t>
            </a:r>
          </a:p>
        </p:txBody>
      </p:sp>
    </p:spTree>
    <p:custDataLst>
      <p:tags r:id="rId1"/>
    </p:custDataLst>
    <p:extLst>
      <p:ext uri="{BB962C8B-B14F-4D97-AF65-F5344CB8AC3E}">
        <p14:creationId xmlns:p14="http://schemas.microsoft.com/office/powerpoint/2010/main" val="1014707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757" y="632301"/>
            <a:ext cx="9507306" cy="461665"/>
          </a:xfrm>
          <a:prstGeom prst="rect">
            <a:avLst/>
          </a:prstGeom>
        </p:spPr>
        <p:txBody>
          <a:bodyPr wrap="square">
            <a:spAutoFit/>
          </a:bodyPr>
          <a:lstStyle/>
          <a:p>
            <a:pPr lvl="0" algn="ctr"/>
            <a:r>
              <a:rPr lang="en-GB" sz="2400" b="1" dirty="0">
                <a:solidFill>
                  <a:srgbClr val="768692"/>
                </a:solidFill>
                <a:cs typeface="Arial" panose="020B0604020202020204" pitchFamily="34" charset="0"/>
              </a:rPr>
              <a:t>WRES</a:t>
            </a:r>
          </a:p>
        </p:txBody>
      </p:sp>
      <p:sp>
        <p:nvSpPr>
          <p:cNvPr id="5" name="Slide Number Placeholder 4"/>
          <p:cNvSpPr>
            <a:spLocks noGrp="1"/>
          </p:cNvSpPr>
          <p:nvPr>
            <p:ph type="sldNum" sz="quarter" idx="12"/>
          </p:nvPr>
        </p:nvSpPr>
        <p:spPr/>
        <p:txBody>
          <a:bodyPr/>
          <a:lstStyle/>
          <a:p>
            <a:fld id="{ECA5469C-08DA-4774-9D4D-73FB2CE48787}" type="slidenum">
              <a:rPr lang="en-GB" smtClean="0"/>
              <a:t>28</a:t>
            </a:fld>
            <a:endParaRPr lang="en-GB"/>
          </a:p>
        </p:txBody>
      </p:sp>
      <p:sp>
        <p:nvSpPr>
          <p:cNvPr id="3" name="TextBox 2">
            <a:extLst>
              <a:ext uri="{FF2B5EF4-FFF2-40B4-BE49-F238E27FC236}">
                <a16:creationId xmlns:a16="http://schemas.microsoft.com/office/drawing/2014/main" id="{C5807F4B-8C88-4FF2-82CD-07F2EF82879A}"/>
              </a:ext>
            </a:extLst>
          </p:cNvPr>
          <p:cNvSpPr txBox="1"/>
          <p:nvPr/>
        </p:nvSpPr>
        <p:spPr>
          <a:xfrm>
            <a:off x="5458383" y="1582340"/>
            <a:ext cx="4103129" cy="3970318"/>
          </a:xfrm>
          <a:prstGeom prst="rect">
            <a:avLst/>
          </a:prstGeom>
          <a:noFill/>
        </p:spPr>
        <p:txBody>
          <a:bodyPr wrap="square" rtlCol="0">
            <a:spAutoFit/>
          </a:bodyPr>
          <a:lstStyle/>
          <a:p>
            <a:r>
              <a:rPr lang="en-GB" dirty="0"/>
              <a:t>The annual WRES data for 2021 was reported in the previous Bi-annual Report.</a:t>
            </a:r>
          </a:p>
          <a:p>
            <a:endParaRPr lang="en-GB" dirty="0"/>
          </a:p>
          <a:p>
            <a:r>
              <a:rPr lang="en-GB" dirty="0"/>
              <a:t>The WRES data for 2022 will be reported in the next Bi-Annual Report covering April-September 2022</a:t>
            </a:r>
          </a:p>
          <a:p>
            <a:endParaRPr lang="en-GB" dirty="0"/>
          </a:p>
          <a:p>
            <a:r>
              <a:rPr lang="en-GB" dirty="0"/>
              <a:t>This section represents the changes in the staff survey data </a:t>
            </a:r>
          </a:p>
          <a:p>
            <a:endParaRPr lang="en-GB" dirty="0"/>
          </a:p>
          <a:p>
            <a:r>
              <a:rPr lang="en-GB" dirty="0"/>
              <a:t>Development of a WRES plan, linking in with the People’s Promise, Race Disparity Ratios and Model Employer</a:t>
            </a:r>
          </a:p>
        </p:txBody>
      </p:sp>
      <p:pic>
        <p:nvPicPr>
          <p:cNvPr id="1026" name="Picture 2" descr="See the source image">
            <a:extLst>
              <a:ext uri="{FF2B5EF4-FFF2-40B4-BE49-F238E27FC236}">
                <a16:creationId xmlns:a16="http://schemas.microsoft.com/office/drawing/2014/main" id="{F4190AA0-50C1-4BE5-BA7A-275AEB08F9B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254" t="17000" r="44457" b="32002"/>
          <a:stretch/>
        </p:blipFill>
        <p:spPr bwMode="auto">
          <a:xfrm>
            <a:off x="344488" y="1808820"/>
            <a:ext cx="4608512" cy="324036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90616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314736" y="4711207"/>
            <a:ext cx="3857459" cy="1200329"/>
            <a:chOff x="260890" y="4835824"/>
            <a:chExt cx="3560731" cy="1200329"/>
          </a:xfrm>
        </p:grpSpPr>
        <p:pic>
          <p:nvPicPr>
            <p:cNvPr id="5125" name="Picture 5" descr="C:\Users\BahraHar.UBHT_NT\Pictures\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4682" y="4952972"/>
              <a:ext cx="866939" cy="1080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0890" y="4835824"/>
              <a:ext cx="3058278" cy="1200329"/>
            </a:xfrm>
            <a:prstGeom prst="rect">
              <a:avLst/>
            </a:prstGeom>
            <a:noFill/>
          </p:spPr>
          <p:txBody>
            <a:bodyPr wrap="square" rtlCol="0">
              <a:spAutoFit/>
            </a:bodyPr>
            <a:lstStyle/>
            <a:p>
              <a:r>
                <a:rPr lang="en-GB" sz="1600" b="1" dirty="0">
                  <a:solidFill>
                    <a:srgbClr val="768692"/>
                  </a:solidFill>
                </a:rPr>
                <a:t>White applicants are</a:t>
              </a:r>
            </a:p>
            <a:p>
              <a:r>
                <a:rPr lang="en-GB" sz="2400" b="1" dirty="0">
                  <a:solidFill>
                    <a:schemeClr val="accent1">
                      <a:lumMod val="75000"/>
                    </a:schemeClr>
                  </a:solidFill>
                </a:rPr>
                <a:t>1.64 times </a:t>
              </a:r>
              <a:r>
                <a:rPr lang="en-GB" sz="1600" b="1" dirty="0">
                  <a:solidFill>
                    <a:srgbClr val="768692"/>
                  </a:solidFill>
                </a:rPr>
                <a:t>more likely to be appointed from shortlisting than BAME applicants</a:t>
              </a:r>
            </a:p>
          </p:txBody>
        </p:sp>
      </p:grpSp>
      <p:pic>
        <p:nvPicPr>
          <p:cNvPr id="5124" name="Picture 4" descr="C:\Users\BahraHar.UBHT_NT\Pictures\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9910" y="4500797"/>
            <a:ext cx="1245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BahraHar.UBHT_NT\Pictures\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9314" y="1490092"/>
            <a:ext cx="1544400" cy="108000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354692" y="1546628"/>
            <a:ext cx="4029962" cy="1109503"/>
            <a:chOff x="251521" y="1592157"/>
            <a:chExt cx="3719964" cy="1109503"/>
          </a:xfrm>
        </p:grpSpPr>
        <p:sp>
          <p:nvSpPr>
            <p:cNvPr id="22" name="TextBox 21"/>
            <p:cNvSpPr txBox="1"/>
            <p:nvPr/>
          </p:nvSpPr>
          <p:spPr>
            <a:xfrm>
              <a:off x="251521" y="1747553"/>
              <a:ext cx="2640692" cy="954107"/>
            </a:xfrm>
            <a:prstGeom prst="rect">
              <a:avLst/>
            </a:prstGeom>
            <a:noFill/>
          </p:spPr>
          <p:txBody>
            <a:bodyPr wrap="square" rtlCol="0">
              <a:spAutoFit/>
            </a:bodyPr>
            <a:lstStyle/>
            <a:p>
              <a:r>
                <a:rPr lang="en-GB" sz="2400" b="1" dirty="0">
                  <a:solidFill>
                    <a:schemeClr val="accent6"/>
                  </a:solidFill>
                </a:rPr>
                <a:t>15.2% </a:t>
              </a:r>
              <a:r>
                <a:rPr lang="en-GB" sz="1600" b="1" dirty="0">
                  <a:solidFill>
                    <a:srgbClr val="768692"/>
                  </a:solidFill>
                </a:rPr>
                <a:t>of UHBW staff are from an Ethnic Minority background</a:t>
              </a:r>
            </a:p>
          </p:txBody>
        </p:sp>
        <p:pic>
          <p:nvPicPr>
            <p:cNvPr id="5122" name="Picture 2" descr="C:\Users\BahraHar.UBHT_NT\Pictures\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5603" y="1592157"/>
              <a:ext cx="1185882"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335646" y="2858649"/>
            <a:ext cx="4028559" cy="1446550"/>
            <a:chOff x="251520" y="3000893"/>
            <a:chExt cx="3718670" cy="1446550"/>
          </a:xfrm>
        </p:grpSpPr>
        <p:pic>
          <p:nvPicPr>
            <p:cNvPr id="5123" name="Picture 3" descr="C:\Users\BahraHar.UBHT_NT\Pictures\b.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6118" y="3221214"/>
              <a:ext cx="1164072" cy="108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20" y="3000893"/>
              <a:ext cx="2618299" cy="1446550"/>
            </a:xfrm>
            <a:prstGeom prst="rect">
              <a:avLst/>
            </a:prstGeom>
            <a:noFill/>
          </p:spPr>
          <p:txBody>
            <a:bodyPr wrap="square" rtlCol="0">
              <a:spAutoFit/>
            </a:bodyPr>
            <a:lstStyle/>
            <a:p>
              <a:r>
                <a:rPr lang="en-GB" sz="1600" b="1" dirty="0">
                  <a:solidFill>
                    <a:srgbClr val="768692"/>
                  </a:solidFill>
                </a:rPr>
                <a:t>BAME staff are</a:t>
              </a:r>
            </a:p>
            <a:p>
              <a:r>
                <a:rPr lang="en-GB" sz="2400" b="1" dirty="0">
                  <a:solidFill>
                    <a:srgbClr val="008000"/>
                  </a:solidFill>
                </a:rPr>
                <a:t>2.48 times</a:t>
              </a:r>
            </a:p>
            <a:p>
              <a:r>
                <a:rPr lang="en-GB" sz="1600" b="1" dirty="0">
                  <a:solidFill>
                    <a:srgbClr val="768692"/>
                  </a:solidFill>
                </a:rPr>
                <a:t>more likely to enter</a:t>
              </a:r>
            </a:p>
            <a:p>
              <a:r>
                <a:rPr lang="en-GB" sz="1600" b="1" dirty="0">
                  <a:solidFill>
                    <a:srgbClr val="768692"/>
                  </a:solidFill>
                </a:rPr>
                <a:t>a formal disciplinary process than white staff</a:t>
              </a:r>
            </a:p>
          </p:txBody>
        </p:sp>
      </p:grpSp>
      <p:sp>
        <p:nvSpPr>
          <p:cNvPr id="5" name="Slide Number Placeholder 4"/>
          <p:cNvSpPr>
            <a:spLocks noGrp="1"/>
          </p:cNvSpPr>
          <p:nvPr>
            <p:ph type="sldNum" sz="quarter" idx="12"/>
          </p:nvPr>
        </p:nvSpPr>
        <p:spPr/>
        <p:txBody>
          <a:bodyPr/>
          <a:lstStyle/>
          <a:p>
            <a:fld id="{ECA5469C-08DA-4774-9D4D-73FB2CE48787}" type="slidenum">
              <a:rPr lang="en-GB" smtClean="0"/>
              <a:t>29</a:t>
            </a:fld>
            <a:endParaRPr lang="en-GB"/>
          </a:p>
        </p:txBody>
      </p:sp>
      <p:sp>
        <p:nvSpPr>
          <p:cNvPr id="29" name="TextBox 28">
            <a:extLst>
              <a:ext uri="{FF2B5EF4-FFF2-40B4-BE49-F238E27FC236}">
                <a16:creationId xmlns:a16="http://schemas.microsoft.com/office/drawing/2014/main" id="{8FC24315-323C-4CEF-B196-607B55A7A278}"/>
              </a:ext>
            </a:extLst>
          </p:cNvPr>
          <p:cNvSpPr txBox="1"/>
          <p:nvPr/>
        </p:nvSpPr>
        <p:spPr>
          <a:xfrm>
            <a:off x="5188642" y="5075981"/>
            <a:ext cx="3357443" cy="1446550"/>
          </a:xfrm>
          <a:prstGeom prst="rect">
            <a:avLst/>
          </a:prstGeom>
          <a:noFill/>
        </p:spPr>
        <p:txBody>
          <a:bodyPr wrap="square" rtlCol="0">
            <a:spAutoFit/>
          </a:bodyPr>
          <a:lstStyle/>
          <a:p>
            <a:r>
              <a:rPr lang="en-GB" sz="2400" b="1" dirty="0">
                <a:solidFill>
                  <a:schemeClr val="accent4"/>
                </a:solidFill>
              </a:rPr>
              <a:t>24.2% </a:t>
            </a:r>
            <a:r>
              <a:rPr lang="en-GB" sz="1600" b="1" dirty="0">
                <a:solidFill>
                  <a:srgbClr val="768692"/>
                </a:solidFill>
              </a:rPr>
              <a:t>of Ethnic Minority staff reported experiencing harassment, bullying or abuse from </a:t>
            </a:r>
            <a:r>
              <a:rPr lang="en-GB" sz="2400" b="1" dirty="0">
                <a:solidFill>
                  <a:srgbClr val="7030A0"/>
                </a:solidFill>
              </a:rPr>
              <a:t>staff </a:t>
            </a:r>
            <a:r>
              <a:rPr lang="en-GB" sz="1600" b="1" dirty="0">
                <a:solidFill>
                  <a:srgbClr val="768692"/>
                </a:solidFill>
              </a:rPr>
              <a:t>compared to </a:t>
            </a:r>
            <a:r>
              <a:rPr lang="en-GB" sz="2400" b="1" dirty="0">
                <a:solidFill>
                  <a:srgbClr val="7030A0"/>
                </a:solidFill>
              </a:rPr>
              <a:t>20.3% </a:t>
            </a:r>
            <a:r>
              <a:rPr lang="en-GB" sz="1600" b="1" dirty="0">
                <a:solidFill>
                  <a:srgbClr val="768692"/>
                </a:solidFill>
              </a:rPr>
              <a:t>of</a:t>
            </a:r>
            <a:r>
              <a:rPr lang="en-GB" sz="2400" b="1" dirty="0">
                <a:solidFill>
                  <a:srgbClr val="7030A0"/>
                </a:solidFill>
              </a:rPr>
              <a:t> </a:t>
            </a:r>
            <a:r>
              <a:rPr lang="en-GB" sz="1600" b="1" dirty="0">
                <a:solidFill>
                  <a:srgbClr val="768692"/>
                </a:solidFill>
              </a:rPr>
              <a:t>white staff </a:t>
            </a:r>
          </a:p>
        </p:txBody>
      </p:sp>
      <p:sp>
        <p:nvSpPr>
          <p:cNvPr id="30" name="TextBox 29">
            <a:extLst>
              <a:ext uri="{FF2B5EF4-FFF2-40B4-BE49-F238E27FC236}">
                <a16:creationId xmlns:a16="http://schemas.microsoft.com/office/drawing/2014/main" id="{678266BB-CB11-4680-85DF-AA0DF96BCB4B}"/>
              </a:ext>
            </a:extLst>
          </p:cNvPr>
          <p:cNvSpPr txBox="1"/>
          <p:nvPr/>
        </p:nvSpPr>
        <p:spPr>
          <a:xfrm>
            <a:off x="5220743" y="1421167"/>
            <a:ext cx="3313134" cy="1815882"/>
          </a:xfrm>
          <a:prstGeom prst="rect">
            <a:avLst/>
          </a:prstGeom>
          <a:noFill/>
        </p:spPr>
        <p:txBody>
          <a:bodyPr wrap="square" rtlCol="0">
            <a:spAutoFit/>
          </a:bodyPr>
          <a:lstStyle/>
          <a:p>
            <a:r>
              <a:rPr lang="en-GB" sz="2400" b="1" dirty="0">
                <a:solidFill>
                  <a:srgbClr val="00B0F0"/>
                </a:solidFill>
              </a:rPr>
              <a:t>44.9% </a:t>
            </a:r>
            <a:r>
              <a:rPr lang="en-GB" sz="1600" b="1" dirty="0">
                <a:solidFill>
                  <a:srgbClr val="768692"/>
                </a:solidFill>
              </a:rPr>
              <a:t>of Ethnic Minority staff believe the organisation provides equal opportunity for career progression/promotion compared to </a:t>
            </a:r>
            <a:r>
              <a:rPr lang="en-GB" sz="2400" b="1" dirty="0">
                <a:solidFill>
                  <a:srgbClr val="00B0F0"/>
                </a:solidFill>
              </a:rPr>
              <a:t>57.3%</a:t>
            </a:r>
            <a:r>
              <a:rPr lang="en-GB" sz="2400" b="1" dirty="0">
                <a:solidFill>
                  <a:srgbClr val="7030A0"/>
                </a:solidFill>
              </a:rPr>
              <a:t> </a:t>
            </a:r>
            <a:r>
              <a:rPr lang="en-GB" sz="1600" b="1" dirty="0">
                <a:solidFill>
                  <a:srgbClr val="768692"/>
                </a:solidFill>
              </a:rPr>
              <a:t>of white staff: </a:t>
            </a:r>
            <a:r>
              <a:rPr lang="en-GB" sz="2400" b="1" dirty="0">
                <a:solidFill>
                  <a:srgbClr val="00B0F0"/>
                </a:solidFill>
              </a:rPr>
              <a:t>12.4%</a:t>
            </a:r>
            <a:r>
              <a:rPr lang="en-GB" sz="1600" b="1" dirty="0">
                <a:solidFill>
                  <a:srgbClr val="768692"/>
                </a:solidFill>
              </a:rPr>
              <a:t> difference</a:t>
            </a:r>
          </a:p>
        </p:txBody>
      </p:sp>
      <p:sp>
        <p:nvSpPr>
          <p:cNvPr id="31" name="TextBox 30">
            <a:extLst>
              <a:ext uri="{FF2B5EF4-FFF2-40B4-BE49-F238E27FC236}">
                <a16:creationId xmlns:a16="http://schemas.microsoft.com/office/drawing/2014/main" id="{BFBE8480-1ED7-46D4-84E6-4419500BDC65}"/>
              </a:ext>
            </a:extLst>
          </p:cNvPr>
          <p:cNvSpPr txBox="1"/>
          <p:nvPr/>
        </p:nvSpPr>
        <p:spPr>
          <a:xfrm>
            <a:off x="5220743" y="3240124"/>
            <a:ext cx="3532060" cy="1815882"/>
          </a:xfrm>
          <a:prstGeom prst="rect">
            <a:avLst/>
          </a:prstGeom>
          <a:noFill/>
        </p:spPr>
        <p:txBody>
          <a:bodyPr wrap="square" rtlCol="0">
            <a:spAutoFit/>
          </a:bodyPr>
          <a:lstStyle/>
          <a:p>
            <a:r>
              <a:rPr lang="en-GB" sz="2400" b="1" dirty="0">
                <a:solidFill>
                  <a:schemeClr val="accent4"/>
                </a:solidFill>
              </a:rPr>
              <a:t>14.3% </a:t>
            </a:r>
            <a:r>
              <a:rPr lang="en-GB" sz="1600" b="1" dirty="0">
                <a:solidFill>
                  <a:srgbClr val="768692"/>
                </a:solidFill>
              </a:rPr>
              <a:t>of Ethnic Minority staff reported experiencing discrimination from a </a:t>
            </a:r>
            <a:r>
              <a:rPr lang="en-GB" sz="2400" b="1" dirty="0">
                <a:solidFill>
                  <a:srgbClr val="7030A0"/>
                </a:solidFill>
              </a:rPr>
              <a:t>manager/team leader </a:t>
            </a:r>
            <a:r>
              <a:rPr lang="en-GB" sz="1600" b="1" dirty="0">
                <a:solidFill>
                  <a:srgbClr val="768692"/>
                </a:solidFill>
              </a:rPr>
              <a:t>compared to </a:t>
            </a:r>
            <a:r>
              <a:rPr lang="en-GB" sz="2400" b="1" dirty="0">
                <a:solidFill>
                  <a:srgbClr val="7030A0"/>
                </a:solidFill>
              </a:rPr>
              <a:t>5.9%</a:t>
            </a:r>
            <a:r>
              <a:rPr lang="en-GB" sz="1600" b="1" dirty="0">
                <a:solidFill>
                  <a:srgbClr val="768692"/>
                </a:solidFill>
              </a:rPr>
              <a:t> of white staff: </a:t>
            </a:r>
            <a:r>
              <a:rPr lang="en-GB" sz="2400" b="1" dirty="0">
                <a:solidFill>
                  <a:srgbClr val="7030A0"/>
                </a:solidFill>
              </a:rPr>
              <a:t>2.4 times </a:t>
            </a:r>
            <a:r>
              <a:rPr lang="en-GB" sz="1600" b="1" dirty="0">
                <a:solidFill>
                  <a:srgbClr val="768692"/>
                </a:solidFill>
              </a:rPr>
              <a:t>more</a:t>
            </a:r>
          </a:p>
        </p:txBody>
      </p:sp>
      <p:sp>
        <p:nvSpPr>
          <p:cNvPr id="34" name="Rectangle 33">
            <a:extLst>
              <a:ext uri="{FF2B5EF4-FFF2-40B4-BE49-F238E27FC236}">
                <a16:creationId xmlns:a16="http://schemas.microsoft.com/office/drawing/2014/main" id="{F695B155-0BB3-4A7E-9187-6DE9BF970A5F}"/>
              </a:ext>
            </a:extLst>
          </p:cNvPr>
          <p:cNvSpPr/>
          <p:nvPr/>
        </p:nvSpPr>
        <p:spPr>
          <a:xfrm>
            <a:off x="560512" y="606367"/>
            <a:ext cx="9507306" cy="461665"/>
          </a:xfrm>
          <a:prstGeom prst="rect">
            <a:avLst/>
          </a:prstGeom>
        </p:spPr>
        <p:txBody>
          <a:bodyPr wrap="square">
            <a:spAutoFit/>
          </a:bodyPr>
          <a:lstStyle/>
          <a:p>
            <a:pPr lvl="0" algn="ctr"/>
            <a:r>
              <a:rPr lang="en-GB" sz="2400" b="1" dirty="0">
                <a:solidFill>
                  <a:srgbClr val="768692"/>
                </a:solidFill>
                <a:cs typeface="Arial" panose="020B0604020202020204" pitchFamily="34" charset="0"/>
              </a:rPr>
              <a:t>Spotlight on the experience of Ethnic Minority staff at UHBW</a:t>
            </a:r>
          </a:p>
        </p:txBody>
      </p:sp>
      <p:sp>
        <p:nvSpPr>
          <p:cNvPr id="20" name="Rectangle 19">
            <a:extLst>
              <a:ext uri="{FF2B5EF4-FFF2-40B4-BE49-F238E27FC236}">
                <a16:creationId xmlns:a16="http://schemas.microsoft.com/office/drawing/2014/main" id="{EAEF87E7-86A3-42A3-B8EB-1B6FA969EC42}"/>
              </a:ext>
            </a:extLst>
          </p:cNvPr>
          <p:cNvSpPr/>
          <p:nvPr/>
        </p:nvSpPr>
        <p:spPr>
          <a:xfrm>
            <a:off x="76865" y="1069893"/>
            <a:ext cx="3543584" cy="400110"/>
          </a:xfrm>
          <a:prstGeom prst="rect">
            <a:avLst/>
          </a:prstGeom>
        </p:spPr>
        <p:txBody>
          <a:bodyPr wrap="square">
            <a:spAutoFit/>
          </a:bodyPr>
          <a:lstStyle/>
          <a:p>
            <a:pPr lvl="0" algn="ctr"/>
            <a:r>
              <a:rPr lang="en-GB" sz="2000" b="1" dirty="0">
                <a:solidFill>
                  <a:srgbClr val="AE2573"/>
                </a:solidFill>
                <a:cs typeface="Arial" panose="020B0604020202020204" pitchFamily="34" charset="0"/>
              </a:rPr>
              <a:t>Existing WRES 2021 Data </a:t>
            </a:r>
          </a:p>
        </p:txBody>
      </p:sp>
      <p:sp>
        <p:nvSpPr>
          <p:cNvPr id="23" name="Rectangle 22">
            <a:extLst>
              <a:ext uri="{FF2B5EF4-FFF2-40B4-BE49-F238E27FC236}">
                <a16:creationId xmlns:a16="http://schemas.microsoft.com/office/drawing/2014/main" id="{ADC66C85-420F-4942-9262-C61DA49E2CB9}"/>
              </a:ext>
            </a:extLst>
          </p:cNvPr>
          <p:cNvSpPr/>
          <p:nvPr/>
        </p:nvSpPr>
        <p:spPr>
          <a:xfrm>
            <a:off x="5028136" y="1089982"/>
            <a:ext cx="4053378" cy="400110"/>
          </a:xfrm>
          <a:prstGeom prst="rect">
            <a:avLst/>
          </a:prstGeom>
        </p:spPr>
        <p:txBody>
          <a:bodyPr wrap="square">
            <a:spAutoFit/>
          </a:bodyPr>
          <a:lstStyle/>
          <a:p>
            <a:pPr lvl="0" algn="ctr"/>
            <a:r>
              <a:rPr lang="en-GB" sz="2000" b="1" dirty="0">
                <a:solidFill>
                  <a:srgbClr val="AE2573"/>
                </a:solidFill>
                <a:cs typeface="Arial" panose="020B0604020202020204" pitchFamily="34" charset="0"/>
              </a:rPr>
              <a:t>New Staff Survey results 2021</a:t>
            </a:r>
          </a:p>
        </p:txBody>
      </p:sp>
    </p:spTree>
    <p:custDataLst>
      <p:tags r:id="rId1"/>
    </p:custDataLst>
    <p:extLst>
      <p:ext uri="{BB962C8B-B14F-4D97-AF65-F5344CB8AC3E}">
        <p14:creationId xmlns:p14="http://schemas.microsoft.com/office/powerpoint/2010/main" val="307445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36477" y="1124744"/>
            <a:ext cx="4687649" cy="5148572"/>
          </a:xfrm>
        </p:spPr>
        <p:txBody>
          <a:bodyPr>
            <a:noAutofit/>
          </a:bodyPr>
          <a:lstStyle/>
          <a:p>
            <a:pPr marL="0" indent="0">
              <a:lnSpc>
                <a:spcPct val="120000"/>
              </a:lnSpc>
              <a:buNone/>
            </a:pPr>
            <a:r>
              <a:rPr lang="en-GB" sz="1600" b="1" dirty="0">
                <a:solidFill>
                  <a:srgbClr val="005EB8"/>
                </a:solidFill>
              </a:rPr>
              <a:t>Our Vision</a:t>
            </a:r>
          </a:p>
          <a:p>
            <a:pPr marL="0" indent="0">
              <a:buNone/>
            </a:pPr>
            <a:r>
              <a:rPr lang="en-GB" sz="1200" dirty="0"/>
              <a:t>Our vision is to be ‘</a:t>
            </a:r>
            <a:r>
              <a:rPr lang="en-GB" sz="1200" b="1" dirty="0"/>
              <a:t>committed to inclusion in everything we do</a:t>
            </a:r>
            <a:r>
              <a:rPr lang="en-GB" sz="1200" dirty="0"/>
              <a:t>’. We aim to do that through a programme of change initiatives that realises the following benefits:</a:t>
            </a:r>
            <a:br>
              <a:rPr lang="en-GB" sz="1200" dirty="0"/>
            </a:br>
            <a:endParaRPr lang="en-GB" sz="1200" dirty="0"/>
          </a:p>
          <a:p>
            <a:r>
              <a:rPr lang="en-GB" sz="1200" dirty="0"/>
              <a:t>A culture of inclusion and engagement at University Hospitals Bristol and Weston for all staff</a:t>
            </a:r>
          </a:p>
          <a:p>
            <a:r>
              <a:rPr lang="en-GB" sz="1200" dirty="0"/>
              <a:t>Valuing and empowering staff to ensure better outcomes for individuals, the organisation and patients</a:t>
            </a:r>
          </a:p>
          <a:p>
            <a:r>
              <a:rPr lang="en-GB" sz="1200" dirty="0"/>
              <a:t>Ensuring talent is maximised in the organisation</a:t>
            </a:r>
          </a:p>
          <a:p>
            <a:r>
              <a:rPr lang="en-GB" sz="1200" dirty="0"/>
              <a:t>Our Leadership teams represent the community we serve</a:t>
            </a:r>
          </a:p>
          <a:p>
            <a:r>
              <a:rPr lang="en-GB" sz="1200" dirty="0"/>
              <a:t>An inclusive approach to development, education and promotion</a:t>
            </a:r>
          </a:p>
          <a:p>
            <a:r>
              <a:rPr lang="en-GB" sz="1200" dirty="0"/>
              <a:t>Greater innovation; as research shows that diverse teams are more likely to increase organisational effectiveness</a:t>
            </a:r>
          </a:p>
          <a:p>
            <a:pPr marL="0" lvl="0" indent="0">
              <a:lnSpc>
                <a:spcPct val="120000"/>
              </a:lnSpc>
              <a:buNone/>
            </a:pPr>
            <a:br>
              <a:rPr lang="en-GB" sz="1200" b="1" dirty="0">
                <a:solidFill>
                  <a:srgbClr val="005EB8"/>
                </a:solidFill>
              </a:rPr>
            </a:br>
            <a:r>
              <a:rPr lang="en-GB" sz="1600" b="1" dirty="0">
                <a:solidFill>
                  <a:srgbClr val="005EB8"/>
                </a:solidFill>
              </a:rPr>
              <a:t>Our Ambition</a:t>
            </a:r>
          </a:p>
          <a:p>
            <a:pPr marL="0" indent="0">
              <a:buNone/>
            </a:pPr>
            <a:r>
              <a:rPr lang="en-GB" sz="1200" dirty="0"/>
              <a:t>Our ambition is to become an inclusive employer of choice. We aim to achieve this through:</a:t>
            </a:r>
            <a:br>
              <a:rPr lang="en-GB" sz="1200" dirty="0"/>
            </a:br>
            <a:endParaRPr lang="en-GB" sz="1200" dirty="0"/>
          </a:p>
          <a:p>
            <a:r>
              <a:rPr lang="en-GB" sz="1200" dirty="0"/>
              <a:t>Leadership and cultural transformation</a:t>
            </a:r>
          </a:p>
          <a:p>
            <a:r>
              <a:rPr lang="en-GB" sz="1200" dirty="0"/>
              <a:t>Accountability and assurance</a:t>
            </a:r>
          </a:p>
          <a:p>
            <a:r>
              <a:rPr lang="en-GB" sz="1200" dirty="0"/>
              <a:t>Positive action and practical support</a:t>
            </a:r>
          </a:p>
          <a:p>
            <a:r>
              <a:rPr lang="en-GB" sz="1200" dirty="0"/>
              <a:t>Monitoring progress and benchmarking</a:t>
            </a:r>
          </a:p>
        </p:txBody>
      </p:sp>
      <p:sp>
        <p:nvSpPr>
          <p:cNvPr id="4" name="Content Placeholder 3"/>
          <p:cNvSpPr>
            <a:spLocks noGrp="1"/>
          </p:cNvSpPr>
          <p:nvPr>
            <p:ph sz="half" idx="2"/>
          </p:nvPr>
        </p:nvSpPr>
        <p:spPr>
          <a:xfrm>
            <a:off x="5133021" y="1124744"/>
            <a:ext cx="4523373" cy="5328592"/>
          </a:xfrm>
        </p:spPr>
        <p:txBody>
          <a:bodyPr>
            <a:noAutofit/>
          </a:bodyPr>
          <a:lstStyle/>
          <a:p>
            <a:pPr marL="0" lvl="0" indent="0">
              <a:lnSpc>
                <a:spcPct val="120000"/>
              </a:lnSpc>
              <a:buNone/>
            </a:pPr>
            <a:r>
              <a:rPr lang="en-GB" sz="1600" b="1" dirty="0">
                <a:solidFill>
                  <a:srgbClr val="005EB8"/>
                </a:solidFill>
              </a:rPr>
              <a:t>About this report</a:t>
            </a:r>
            <a:endParaRPr lang="en-GB" sz="1200" dirty="0"/>
          </a:p>
          <a:p>
            <a:pPr marL="0" indent="0">
              <a:buNone/>
            </a:pPr>
            <a:r>
              <a:rPr lang="en-GB" sz="1200" dirty="0"/>
              <a:t>This is University Hospital Bristol &amp; Weston (UHBW) NHS Foundation Trust’s third bi-annual Equality, Diversity and Inclusion (EDI) integrated performance report, covering the period of October 2021 to March 2022. </a:t>
            </a:r>
          </a:p>
          <a:p>
            <a:pPr marL="0" indent="0">
              <a:buNone/>
            </a:pPr>
            <a:endParaRPr lang="en-GB" sz="1200" dirty="0"/>
          </a:p>
          <a:p>
            <a:pPr marL="0" indent="0">
              <a:buNone/>
            </a:pPr>
            <a:r>
              <a:rPr lang="en-GB" sz="1200" dirty="0"/>
              <a:t>The report describes Quarter 3 and Quarter 4 corporate and divisional progress against the Trust’s EDI strategic action plan 2021/22 and sets out the plans for 2022/2023. </a:t>
            </a:r>
          </a:p>
          <a:p>
            <a:pPr marL="0" indent="0">
              <a:buNone/>
            </a:pPr>
            <a:r>
              <a:rPr lang="en-GB" sz="1200" dirty="0"/>
              <a:t>The 6 month period between October 2021 – March 2022 was exceptionally challenging for UHBW with extreme operational pressures, resulting in several sustained Internal Critical Incidents, in the context of the continuing global Coronavirus pandemic.</a:t>
            </a:r>
          </a:p>
          <a:p>
            <a:pPr marL="0" indent="0">
              <a:buNone/>
            </a:pPr>
            <a:r>
              <a:rPr lang="en-GB" sz="1200" dirty="0"/>
              <a:t>These challenges have regretfully hindered progress against our Workforce Diversity &amp; Inclusion Strategy 2020-2025 but progress has been made none the less and there are clear plans in development describing how we will deliver on our ambitious objectives in 2022/2023</a:t>
            </a:r>
          </a:p>
          <a:p>
            <a:pPr marL="0" indent="0">
              <a:buNone/>
            </a:pPr>
            <a:endParaRPr lang="en-GB" sz="1200" dirty="0"/>
          </a:p>
          <a:p>
            <a:pPr marL="0" indent="0">
              <a:buNone/>
            </a:pPr>
            <a:r>
              <a:rPr lang="en-GB" sz="1200" dirty="0"/>
              <a:t>All future plans will be developed to reflect the findings and regulatory responsibilities as laid out in the NHS People’s Promise, Model Employer,  Race Disparity target aspirations (to be determined), WRES and WDES date and the staff survey</a:t>
            </a:r>
            <a:br>
              <a:rPr lang="en-GB" sz="1200" dirty="0">
                <a:solidFill>
                  <a:schemeClr val="tx1"/>
                </a:solidFill>
              </a:rPr>
            </a:br>
            <a:endParaRPr lang="en-GB" sz="1200" dirty="0">
              <a:solidFill>
                <a:schemeClr val="tx1"/>
              </a:solidFill>
            </a:endParaRPr>
          </a:p>
        </p:txBody>
      </p:sp>
      <p:sp>
        <p:nvSpPr>
          <p:cNvPr id="5" name="Slide Number Placeholder 4"/>
          <p:cNvSpPr>
            <a:spLocks noGrp="1"/>
          </p:cNvSpPr>
          <p:nvPr>
            <p:ph type="sldNum" sz="quarter" idx="12"/>
          </p:nvPr>
        </p:nvSpPr>
        <p:spPr/>
        <p:txBody>
          <a:bodyPr/>
          <a:lstStyle/>
          <a:p>
            <a:fld id="{ECA5469C-08DA-4774-9D4D-73FB2CE48787}" type="slidenum">
              <a:rPr lang="en-GB" smtClean="0"/>
              <a:t>3</a:t>
            </a:fld>
            <a:endParaRPr lang="en-GB" dirty="0"/>
          </a:p>
        </p:txBody>
      </p:sp>
    </p:spTree>
    <p:custDataLst>
      <p:tags r:id="rId1"/>
    </p:custDataLst>
    <p:extLst>
      <p:ext uri="{BB962C8B-B14F-4D97-AF65-F5344CB8AC3E}">
        <p14:creationId xmlns:p14="http://schemas.microsoft.com/office/powerpoint/2010/main" val="2306071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44943037"/>
              </p:ext>
            </p:extLst>
          </p:nvPr>
        </p:nvGraphicFramePr>
        <p:xfrm>
          <a:off x="458165" y="1117551"/>
          <a:ext cx="8599291" cy="2391277"/>
        </p:xfrm>
        <a:graphic>
          <a:graphicData uri="http://schemas.openxmlformats.org/drawingml/2006/table">
            <a:tbl>
              <a:tblPr firstRow="1" firstCol="1" bandRow="1"/>
              <a:tblGrid>
                <a:gridCol w="2880343">
                  <a:extLst>
                    <a:ext uri="{9D8B030D-6E8A-4147-A177-3AD203B41FA5}">
                      <a16:colId xmlns:a16="http://schemas.microsoft.com/office/drawing/2014/main" val="20000"/>
                    </a:ext>
                  </a:extLst>
                </a:gridCol>
                <a:gridCol w="1500836">
                  <a:extLst>
                    <a:ext uri="{9D8B030D-6E8A-4147-A177-3AD203B41FA5}">
                      <a16:colId xmlns:a16="http://schemas.microsoft.com/office/drawing/2014/main" val="20001"/>
                    </a:ext>
                  </a:extLst>
                </a:gridCol>
                <a:gridCol w="1566089">
                  <a:extLst>
                    <a:ext uri="{9D8B030D-6E8A-4147-A177-3AD203B41FA5}">
                      <a16:colId xmlns:a16="http://schemas.microsoft.com/office/drawing/2014/main" val="20002"/>
                    </a:ext>
                  </a:extLst>
                </a:gridCol>
                <a:gridCol w="1435581">
                  <a:extLst>
                    <a:ext uri="{9D8B030D-6E8A-4147-A177-3AD203B41FA5}">
                      <a16:colId xmlns:a16="http://schemas.microsoft.com/office/drawing/2014/main" val="48481530"/>
                    </a:ext>
                  </a:extLst>
                </a:gridCol>
                <a:gridCol w="1216442">
                  <a:extLst>
                    <a:ext uri="{9D8B030D-6E8A-4147-A177-3AD203B41FA5}">
                      <a16:colId xmlns:a16="http://schemas.microsoft.com/office/drawing/2014/main" val="20003"/>
                    </a:ext>
                  </a:extLst>
                </a:gridCol>
              </a:tblGrid>
              <a:tr h="1599305">
                <a:tc>
                  <a:txBody>
                    <a:bodyPr/>
                    <a:lstStyle/>
                    <a:p>
                      <a:pPr>
                        <a:lnSpc>
                          <a:spcPct val="115000"/>
                        </a:lnSpc>
                        <a:spcAft>
                          <a:spcPts val="0"/>
                        </a:spcAft>
                      </a:pPr>
                      <a:r>
                        <a:rPr lang="en-GB" sz="1200" b="1" dirty="0">
                          <a:solidFill>
                            <a:schemeClr val="bg1"/>
                          </a:solidFill>
                          <a:effectLst/>
                          <a:latin typeface="Calibri"/>
                          <a:ea typeface="Calibri"/>
                          <a:cs typeface="Calibri"/>
                        </a:rPr>
                        <a:t>WRES indicator 5 (Staff Survey)</a:t>
                      </a:r>
                      <a:endParaRPr lang="en-GB" sz="1100" dirty="0">
                        <a:solidFill>
                          <a:schemeClr val="bg1"/>
                        </a:solidFill>
                        <a:effectLst/>
                        <a:latin typeface="Calibri"/>
                        <a:ea typeface="Calibri"/>
                        <a:cs typeface="Times New Roman"/>
                      </a:endParaRPr>
                    </a:p>
                    <a:p>
                      <a:pP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nSpc>
                          <a:spcPct val="115000"/>
                        </a:lnSpc>
                        <a:spcAft>
                          <a:spcPts val="0"/>
                        </a:spcAft>
                      </a:pPr>
                      <a:r>
                        <a:rPr lang="en-GB" sz="1200" b="1" dirty="0">
                          <a:solidFill>
                            <a:schemeClr val="bg1"/>
                          </a:solidFill>
                          <a:effectLst/>
                          <a:latin typeface="Calibri"/>
                          <a:ea typeface="Calibri"/>
                          <a:cs typeface="Calibri"/>
                        </a:rPr>
                        <a:t>% Staff experiencing harassment bullying or abuse from patients relatives or members of the public in last 12 months </a:t>
                      </a:r>
                    </a:p>
                    <a:p>
                      <a:pPr>
                        <a:lnSpc>
                          <a:spcPct val="115000"/>
                        </a:lnSpc>
                        <a:spcAft>
                          <a:spcPts val="0"/>
                        </a:spcAft>
                      </a:pP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b="1" dirty="0" err="1">
                          <a:solidFill>
                            <a:schemeClr val="bg1"/>
                          </a:solidFill>
                          <a:effectLst/>
                          <a:latin typeface="Calibri"/>
                          <a:ea typeface="Calibri"/>
                          <a:cs typeface="Calibri"/>
                        </a:rPr>
                        <a:t>UHB</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2019</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b="1" dirty="0">
                          <a:solidFill>
                            <a:schemeClr val="bg1"/>
                          </a:solidFill>
                          <a:effectLst/>
                          <a:latin typeface="Calibri"/>
                          <a:ea typeface="Calibri"/>
                          <a:cs typeface="Calibri"/>
                        </a:rPr>
                        <a:t>UHBW</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2020</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100" b="1" dirty="0">
                          <a:solidFill>
                            <a:schemeClr val="bg1"/>
                          </a:solidFill>
                          <a:effectLst/>
                          <a:latin typeface="+mn-lt"/>
                          <a:ea typeface="Calibri"/>
                          <a:cs typeface="Calibri"/>
                        </a:rPr>
                        <a:t>UHBW</a:t>
                      </a:r>
                      <a:endParaRPr lang="en-GB" sz="1050" dirty="0">
                        <a:solidFill>
                          <a:schemeClr val="bg1"/>
                        </a:solidFill>
                        <a:effectLst/>
                        <a:latin typeface="+mn-lt"/>
                        <a:ea typeface="Calibri"/>
                        <a:cs typeface="Times New Roman"/>
                      </a:endParaRPr>
                    </a:p>
                    <a:p>
                      <a:pPr algn="ctr">
                        <a:lnSpc>
                          <a:spcPct val="115000"/>
                        </a:lnSpc>
                        <a:spcAft>
                          <a:spcPts val="0"/>
                        </a:spcAft>
                      </a:pPr>
                      <a:r>
                        <a:rPr lang="en-GB" sz="1100" b="1" dirty="0">
                          <a:solidFill>
                            <a:schemeClr val="bg1"/>
                          </a:solidFill>
                          <a:effectLst/>
                          <a:latin typeface="+mn-lt"/>
                          <a:ea typeface="Calibri"/>
                          <a:cs typeface="Calibri"/>
                        </a:rPr>
                        <a:t> </a:t>
                      </a:r>
                      <a:endParaRPr lang="en-GB" sz="1050" dirty="0">
                        <a:solidFill>
                          <a:schemeClr val="bg1"/>
                        </a:solidFill>
                        <a:effectLst/>
                        <a:latin typeface="+mn-lt"/>
                        <a:ea typeface="Calibri"/>
                        <a:cs typeface="Times New Roman"/>
                      </a:endParaRPr>
                    </a:p>
                    <a:p>
                      <a:pPr algn="ctr">
                        <a:lnSpc>
                          <a:spcPct val="115000"/>
                        </a:lnSpc>
                        <a:spcAft>
                          <a:spcPts val="0"/>
                        </a:spcAft>
                      </a:pPr>
                      <a:r>
                        <a:rPr lang="en-GB" sz="1100" b="1" dirty="0">
                          <a:solidFill>
                            <a:schemeClr val="bg1"/>
                          </a:solidFill>
                          <a:effectLst/>
                          <a:latin typeface="+mn-lt"/>
                          <a:ea typeface="Calibri"/>
                          <a:cs typeface="Calibri"/>
                        </a:rPr>
                        <a:t> </a:t>
                      </a:r>
                      <a:endParaRPr lang="en-GB" sz="1050" dirty="0">
                        <a:solidFill>
                          <a:schemeClr val="bg1"/>
                        </a:solidFill>
                        <a:effectLst/>
                        <a:latin typeface="+mn-lt"/>
                        <a:ea typeface="Calibri"/>
                        <a:cs typeface="Times New Roman"/>
                      </a:endParaRPr>
                    </a:p>
                    <a:p>
                      <a:pPr algn="ctr">
                        <a:lnSpc>
                          <a:spcPct val="115000"/>
                        </a:lnSpc>
                        <a:spcAft>
                          <a:spcPts val="0"/>
                        </a:spcAft>
                      </a:pPr>
                      <a:r>
                        <a:rPr lang="en-GB" sz="1100" b="1" dirty="0">
                          <a:solidFill>
                            <a:schemeClr val="bg1"/>
                          </a:solidFill>
                          <a:effectLst/>
                          <a:latin typeface="+mn-lt"/>
                          <a:ea typeface="Calibri"/>
                          <a:cs typeface="Calibri"/>
                        </a:rPr>
                        <a:t>2021</a:t>
                      </a:r>
                      <a:endParaRPr lang="en-GB" sz="1050" dirty="0">
                        <a:solidFill>
                          <a:schemeClr val="bg1"/>
                        </a:solidFill>
                        <a:effectLst/>
                        <a:latin typeface="+mn-lt"/>
                        <a:ea typeface="Calibri"/>
                        <a:cs typeface="Times New Roman"/>
                      </a:endParaRPr>
                    </a:p>
                    <a:p>
                      <a:pPr algn="ctr">
                        <a:lnSpc>
                          <a:spcPct val="115000"/>
                        </a:lnSpc>
                        <a:spcAft>
                          <a:spcPts val="0"/>
                        </a:spcAft>
                      </a:pPr>
                      <a:r>
                        <a:rPr lang="en-GB" sz="1100" b="1" dirty="0">
                          <a:solidFill>
                            <a:schemeClr val="bg1"/>
                          </a:solidFill>
                          <a:effectLst/>
                          <a:latin typeface="+mn-lt"/>
                          <a:ea typeface="Calibri"/>
                          <a:cs typeface="Calibri"/>
                        </a:rPr>
                        <a:t>%</a:t>
                      </a:r>
                      <a:endParaRPr lang="en-GB" sz="1050" dirty="0">
                        <a:solidFill>
                          <a:schemeClr val="bg1"/>
                        </a:solidFill>
                        <a:effectLst/>
                        <a:latin typeface="+mn-lt"/>
                        <a:ea typeface="Calibri"/>
                        <a:cs typeface="Times New Roman"/>
                      </a:endParaRPr>
                    </a:p>
                    <a:p>
                      <a:pPr algn="ctr">
                        <a:lnSpc>
                          <a:spcPct val="115000"/>
                        </a:lnSpc>
                        <a:spcAft>
                          <a:spcPts val="0"/>
                        </a:spcAft>
                      </a:pP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mn-lt"/>
                          <a:ea typeface="Calibri"/>
                          <a:cs typeface="Calibri"/>
                        </a:rPr>
                        <a:t>+/- compared to</a:t>
                      </a:r>
                    </a:p>
                    <a:p>
                      <a:pPr algn="ctr">
                        <a:lnSpc>
                          <a:spcPct val="115000"/>
                        </a:lnSpc>
                        <a:spcAft>
                          <a:spcPts val="0"/>
                        </a:spcAft>
                      </a:pPr>
                      <a:r>
                        <a:rPr lang="en-GB" sz="1200" b="1" dirty="0">
                          <a:solidFill>
                            <a:schemeClr val="bg1"/>
                          </a:solidFill>
                          <a:effectLst/>
                          <a:latin typeface="+mn-lt"/>
                          <a:ea typeface="Calibri"/>
                          <a:cs typeface="Calibri"/>
                        </a:rPr>
                        <a:t>2020 data</a:t>
                      </a:r>
                      <a:endParaRPr lang="en-GB" sz="1100" dirty="0">
                        <a:solidFill>
                          <a:schemeClr val="bg1"/>
                        </a:solidFill>
                        <a:effectLst/>
                        <a:latin typeface="+mn-lt"/>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77701">
                <a:tc>
                  <a:txBody>
                    <a:bodyPr/>
                    <a:lstStyle/>
                    <a:p>
                      <a:pPr>
                        <a:lnSpc>
                          <a:spcPct val="115000"/>
                        </a:lnSpc>
                        <a:spcAft>
                          <a:spcPts val="0"/>
                        </a:spcAft>
                      </a:pPr>
                      <a:r>
                        <a:rPr lang="en-GB" sz="1200" dirty="0">
                          <a:solidFill>
                            <a:schemeClr val="bg1"/>
                          </a:solidFill>
                          <a:effectLst/>
                          <a:latin typeface="Calibri"/>
                          <a:ea typeface="Calibri"/>
                          <a:cs typeface="Calibri"/>
                        </a:rPr>
                        <a:t>BME: Trust</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a:solidFill>
                            <a:schemeClr val="bg1"/>
                          </a:solidFill>
                          <a:effectLst/>
                          <a:latin typeface="Calibri"/>
                          <a:ea typeface="Calibri"/>
                          <a:cs typeface="Calibri"/>
                        </a:rPr>
                        <a:t>26.7</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dirty="0">
                          <a:solidFill>
                            <a:schemeClr val="bg1"/>
                          </a:solidFill>
                          <a:effectLst/>
                          <a:latin typeface="Calibri"/>
                          <a:ea typeface="Calibri"/>
                          <a:cs typeface="Calibri"/>
                        </a:rPr>
                        <a:t>24.8</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100" dirty="0">
                          <a:solidFill>
                            <a:schemeClr val="bg1"/>
                          </a:solidFill>
                          <a:effectLst/>
                          <a:latin typeface="Calibri"/>
                          <a:ea typeface="Calibri"/>
                          <a:cs typeface="Times New Roman"/>
                        </a:rPr>
                        <a:t>25.2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dirty="0">
                          <a:solidFill>
                            <a:schemeClr val="bg1"/>
                          </a:solidFill>
                          <a:effectLst/>
                          <a:latin typeface="Calibri"/>
                          <a:ea typeface="Calibri"/>
                          <a:cs typeface="Calibri"/>
                        </a:rPr>
                        <a:t>0.4</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1"/>
                  </a:ext>
                </a:extLst>
              </a:tr>
              <a:tr h="177701">
                <a:tc>
                  <a:txBody>
                    <a:bodyPr/>
                    <a:lstStyle/>
                    <a:p>
                      <a:pPr>
                        <a:lnSpc>
                          <a:spcPct val="115000"/>
                        </a:lnSpc>
                        <a:spcAft>
                          <a:spcPts val="0"/>
                        </a:spcAft>
                      </a:pPr>
                      <a:r>
                        <a:rPr lang="en-GB" sz="1200" dirty="0">
                          <a:solidFill>
                            <a:schemeClr val="bg1">
                              <a:lumMod val="50000"/>
                            </a:schemeClr>
                          </a:solidFill>
                          <a:effectLst/>
                          <a:latin typeface="Calibri"/>
                          <a:ea typeface="Calibri"/>
                          <a:cs typeface="Calibri"/>
                        </a:rPr>
                        <a:t>BME: Average </a:t>
                      </a:r>
                      <a:endParaRPr lang="en-GB" sz="1100" dirty="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dirty="0">
                          <a:solidFill>
                            <a:schemeClr val="bg1">
                              <a:lumMod val="50000"/>
                            </a:schemeClr>
                          </a:solidFill>
                          <a:effectLst/>
                          <a:latin typeface="Calibri"/>
                          <a:ea typeface="Calibri"/>
                          <a:cs typeface="Calibri"/>
                        </a:rPr>
                        <a:t>29.9</a:t>
                      </a:r>
                      <a:endParaRPr lang="en-GB" sz="1100" dirty="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dirty="0">
                          <a:solidFill>
                            <a:schemeClr val="bg1">
                              <a:lumMod val="50000"/>
                            </a:schemeClr>
                          </a:solidFill>
                          <a:effectLst/>
                          <a:latin typeface="Calibri"/>
                          <a:ea typeface="Calibri"/>
                          <a:cs typeface="Calibri"/>
                        </a:rPr>
                        <a:t>28.0</a:t>
                      </a:r>
                      <a:endParaRPr lang="en-GB" sz="1100" dirty="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100" dirty="0">
                          <a:solidFill>
                            <a:schemeClr val="bg1">
                              <a:lumMod val="50000"/>
                            </a:schemeClr>
                          </a:solidFill>
                          <a:effectLst/>
                          <a:latin typeface="Calibri"/>
                          <a:ea typeface="Calibri"/>
                          <a:cs typeface="Times New Roman"/>
                        </a:rPr>
                        <a:t>28.8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dirty="0">
                          <a:solidFill>
                            <a:schemeClr val="bg1"/>
                          </a:solidFill>
                          <a:effectLst/>
                          <a:latin typeface="Calibri"/>
                          <a:ea typeface="Calibri"/>
                          <a:cs typeface="Calibri"/>
                        </a:rPr>
                        <a:t>0.8</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r h="177701">
                <a:tc>
                  <a:txBody>
                    <a:bodyPr/>
                    <a:lstStyle/>
                    <a:p>
                      <a:pPr>
                        <a:lnSpc>
                          <a:spcPct val="115000"/>
                        </a:lnSpc>
                        <a:spcAft>
                          <a:spcPts val="0"/>
                        </a:spcAft>
                      </a:pPr>
                      <a:r>
                        <a:rPr lang="en-GB" sz="1200" dirty="0">
                          <a:solidFill>
                            <a:schemeClr val="bg1"/>
                          </a:solidFill>
                          <a:effectLst/>
                          <a:latin typeface="Calibri"/>
                          <a:ea typeface="Calibri"/>
                          <a:cs typeface="Calibri"/>
                        </a:rPr>
                        <a:t>White: Trust</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dirty="0">
                          <a:solidFill>
                            <a:schemeClr val="bg1"/>
                          </a:solidFill>
                          <a:effectLst/>
                          <a:latin typeface="Calibri"/>
                          <a:ea typeface="Calibri"/>
                          <a:cs typeface="Calibri"/>
                        </a:rPr>
                        <a:t>24.5</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dirty="0">
                          <a:solidFill>
                            <a:schemeClr val="bg1"/>
                          </a:solidFill>
                          <a:effectLst/>
                          <a:latin typeface="Calibri"/>
                          <a:ea typeface="Calibri"/>
                          <a:cs typeface="Calibri"/>
                        </a:rPr>
                        <a:t>22.9</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100" dirty="0">
                          <a:solidFill>
                            <a:schemeClr val="bg1"/>
                          </a:solidFill>
                          <a:effectLst/>
                          <a:latin typeface="Calibri"/>
                          <a:ea typeface="Calibri"/>
                          <a:cs typeface="Times New Roman"/>
                        </a:rPr>
                        <a:t>24.5</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dirty="0">
                          <a:solidFill>
                            <a:schemeClr val="bg1"/>
                          </a:solidFill>
                          <a:effectLst/>
                          <a:latin typeface="Calibri"/>
                          <a:ea typeface="Calibri"/>
                          <a:cs typeface="Calibri"/>
                        </a:rPr>
                        <a:t>1.6</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3"/>
                  </a:ext>
                </a:extLst>
              </a:tr>
              <a:tr h="177701">
                <a:tc>
                  <a:txBody>
                    <a:bodyPr/>
                    <a:lstStyle/>
                    <a:p>
                      <a:pPr>
                        <a:lnSpc>
                          <a:spcPct val="115000"/>
                        </a:lnSpc>
                        <a:spcAft>
                          <a:spcPts val="0"/>
                        </a:spcAft>
                      </a:pPr>
                      <a:r>
                        <a:rPr lang="en-GB" sz="1200" dirty="0">
                          <a:solidFill>
                            <a:schemeClr val="bg1">
                              <a:lumMod val="50000"/>
                            </a:schemeClr>
                          </a:solidFill>
                          <a:effectLst/>
                          <a:latin typeface="Calibri"/>
                          <a:ea typeface="Calibri"/>
                          <a:cs typeface="Calibri"/>
                        </a:rPr>
                        <a:t>White: Average  </a:t>
                      </a:r>
                      <a:endParaRPr lang="en-GB" sz="1100" dirty="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dirty="0">
                          <a:solidFill>
                            <a:schemeClr val="bg1">
                              <a:lumMod val="50000"/>
                            </a:schemeClr>
                          </a:solidFill>
                          <a:effectLst/>
                          <a:latin typeface="Calibri"/>
                          <a:ea typeface="Calibri"/>
                          <a:cs typeface="Calibri"/>
                        </a:rPr>
                        <a:t>28.2</a:t>
                      </a:r>
                      <a:endParaRPr lang="en-GB" sz="1100" dirty="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dirty="0">
                          <a:solidFill>
                            <a:schemeClr val="bg1">
                              <a:lumMod val="50000"/>
                            </a:schemeClr>
                          </a:solidFill>
                          <a:effectLst/>
                          <a:latin typeface="Calibri"/>
                          <a:ea typeface="Calibri"/>
                          <a:cs typeface="Calibri"/>
                        </a:rPr>
                        <a:t>25.4</a:t>
                      </a:r>
                      <a:endParaRPr lang="en-GB" sz="1100" dirty="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100" dirty="0">
                          <a:solidFill>
                            <a:schemeClr val="bg1">
                              <a:lumMod val="50000"/>
                            </a:schemeClr>
                          </a:solidFill>
                          <a:effectLst/>
                          <a:latin typeface="Calibri"/>
                          <a:ea typeface="Calibri"/>
                          <a:cs typeface="Times New Roman"/>
                        </a:rPr>
                        <a:t>26.5</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dirty="0">
                          <a:solidFill>
                            <a:schemeClr val="bg1"/>
                          </a:solidFill>
                          <a:effectLst/>
                          <a:latin typeface="Calibri"/>
                          <a:ea typeface="Calibri"/>
                          <a:cs typeface="Calibri"/>
                        </a:rPr>
                        <a:t>1.1</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fld id="{ECA5469C-08DA-4774-9D4D-73FB2CE48787}" type="slidenum">
              <a:rPr lang="en-GB" smtClean="0"/>
              <a:t>30</a:t>
            </a:fld>
            <a:endParaRPr lang="en-GB"/>
          </a:p>
        </p:txBody>
      </p:sp>
      <p:sp>
        <p:nvSpPr>
          <p:cNvPr id="9" name="TextBox 8">
            <a:extLst>
              <a:ext uri="{FF2B5EF4-FFF2-40B4-BE49-F238E27FC236}">
                <a16:creationId xmlns:a16="http://schemas.microsoft.com/office/drawing/2014/main" id="{CC512577-A078-4C53-8914-CA5B58D1BDBB}"/>
              </a:ext>
            </a:extLst>
          </p:cNvPr>
          <p:cNvSpPr txBox="1"/>
          <p:nvPr/>
        </p:nvSpPr>
        <p:spPr>
          <a:xfrm>
            <a:off x="376235" y="6015971"/>
            <a:ext cx="5940660" cy="261610"/>
          </a:xfrm>
          <a:prstGeom prst="rect">
            <a:avLst/>
          </a:prstGeom>
          <a:noFill/>
        </p:spPr>
        <p:txBody>
          <a:bodyPr wrap="square" rtlCol="0">
            <a:spAutoFit/>
          </a:bodyPr>
          <a:lstStyle/>
          <a:p>
            <a:r>
              <a:rPr lang="en-GB" sz="1100" dirty="0">
                <a:solidFill>
                  <a:schemeClr val="bg1">
                    <a:lumMod val="50000"/>
                  </a:schemeClr>
                </a:solidFill>
              </a:rPr>
              <a:t>Average calculated as the median for the benchmark group</a:t>
            </a:r>
          </a:p>
        </p:txBody>
      </p:sp>
      <p:graphicFrame>
        <p:nvGraphicFramePr>
          <p:cNvPr id="6" name="Table 5">
            <a:extLst>
              <a:ext uri="{FF2B5EF4-FFF2-40B4-BE49-F238E27FC236}">
                <a16:creationId xmlns:a16="http://schemas.microsoft.com/office/drawing/2014/main" id="{DD6DEA6C-A07D-40AA-A06C-439457667AB6}"/>
              </a:ext>
            </a:extLst>
          </p:cNvPr>
          <p:cNvGraphicFramePr>
            <a:graphicFrameLocks noGrp="1"/>
          </p:cNvGraphicFramePr>
          <p:nvPr>
            <p:extLst>
              <p:ext uri="{D42A27DB-BD31-4B8C-83A1-F6EECF244321}">
                <p14:modId xmlns:p14="http://schemas.microsoft.com/office/powerpoint/2010/main" val="1956516198"/>
              </p:ext>
            </p:extLst>
          </p:nvPr>
        </p:nvGraphicFramePr>
        <p:xfrm>
          <a:off x="458165" y="3755406"/>
          <a:ext cx="8599291" cy="2251837"/>
        </p:xfrm>
        <a:graphic>
          <a:graphicData uri="http://schemas.openxmlformats.org/drawingml/2006/table">
            <a:tbl>
              <a:tblPr firstRow="1" firstCol="1" bandRow="1"/>
              <a:tblGrid>
                <a:gridCol w="2917811">
                  <a:extLst>
                    <a:ext uri="{9D8B030D-6E8A-4147-A177-3AD203B41FA5}">
                      <a16:colId xmlns:a16="http://schemas.microsoft.com/office/drawing/2014/main" val="20000"/>
                    </a:ext>
                  </a:extLst>
                </a:gridCol>
                <a:gridCol w="1526149">
                  <a:extLst>
                    <a:ext uri="{9D8B030D-6E8A-4147-A177-3AD203B41FA5}">
                      <a16:colId xmlns:a16="http://schemas.microsoft.com/office/drawing/2014/main" val="20001"/>
                    </a:ext>
                  </a:extLst>
                </a:gridCol>
                <a:gridCol w="1518486">
                  <a:extLst>
                    <a:ext uri="{9D8B030D-6E8A-4147-A177-3AD203B41FA5}">
                      <a16:colId xmlns:a16="http://schemas.microsoft.com/office/drawing/2014/main" val="20002"/>
                    </a:ext>
                  </a:extLst>
                </a:gridCol>
                <a:gridCol w="1483172">
                  <a:extLst>
                    <a:ext uri="{9D8B030D-6E8A-4147-A177-3AD203B41FA5}">
                      <a16:colId xmlns:a16="http://schemas.microsoft.com/office/drawing/2014/main" val="2164623871"/>
                    </a:ext>
                  </a:extLst>
                </a:gridCol>
                <a:gridCol w="1153673">
                  <a:extLst>
                    <a:ext uri="{9D8B030D-6E8A-4147-A177-3AD203B41FA5}">
                      <a16:colId xmlns:a16="http://schemas.microsoft.com/office/drawing/2014/main" val="20003"/>
                    </a:ext>
                  </a:extLst>
                </a:gridCol>
              </a:tblGrid>
              <a:tr h="0">
                <a:tc>
                  <a:txBody>
                    <a:bodyPr/>
                    <a:lstStyle/>
                    <a:p>
                      <a:pPr>
                        <a:lnSpc>
                          <a:spcPct val="115000"/>
                        </a:lnSpc>
                        <a:spcAft>
                          <a:spcPts val="0"/>
                        </a:spcAft>
                      </a:pPr>
                      <a:r>
                        <a:rPr lang="en-GB" sz="1200" b="1" dirty="0">
                          <a:solidFill>
                            <a:schemeClr val="bg1"/>
                          </a:solidFill>
                          <a:effectLst/>
                          <a:latin typeface="Calibri"/>
                          <a:ea typeface="Calibri"/>
                          <a:cs typeface="Calibri"/>
                        </a:rPr>
                        <a:t>WRES indicator 6 (Staff Survey 2021)</a:t>
                      </a:r>
                      <a:endParaRPr lang="en-GB" sz="1100" dirty="0">
                        <a:solidFill>
                          <a:schemeClr val="bg1"/>
                        </a:solidFill>
                        <a:effectLst/>
                        <a:latin typeface="Calibri"/>
                        <a:ea typeface="Calibri"/>
                        <a:cs typeface="Times New Roman"/>
                      </a:endParaRPr>
                    </a:p>
                    <a:p>
                      <a:pP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nSpc>
                          <a:spcPct val="115000"/>
                        </a:lnSpc>
                        <a:spcAft>
                          <a:spcPts val="0"/>
                        </a:spcAft>
                      </a:pPr>
                      <a:r>
                        <a:rPr lang="en-GB" sz="1200" b="1" dirty="0">
                          <a:solidFill>
                            <a:schemeClr val="bg1"/>
                          </a:solidFill>
                          <a:effectLst/>
                          <a:latin typeface="Calibri"/>
                          <a:ea typeface="Calibri"/>
                          <a:cs typeface="Calibri"/>
                        </a:rPr>
                        <a:t>% Staff experiencing harassment bullying or abuse from staff in the  last 12 months </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b="1" dirty="0">
                          <a:solidFill>
                            <a:schemeClr val="bg1"/>
                          </a:solidFill>
                          <a:effectLst/>
                          <a:latin typeface="Calibri"/>
                          <a:ea typeface="Calibri"/>
                          <a:cs typeface="Calibri"/>
                        </a:rPr>
                        <a:t>UHB</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2019</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b="1" dirty="0">
                          <a:solidFill>
                            <a:schemeClr val="bg1"/>
                          </a:solidFill>
                          <a:effectLst/>
                          <a:latin typeface="Calibri"/>
                          <a:ea typeface="Calibri"/>
                          <a:cs typeface="Calibri"/>
                        </a:rPr>
                        <a:t>UHBW</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2020</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15000"/>
                        </a:lnSpc>
                        <a:spcAft>
                          <a:spcPts val="0"/>
                        </a:spcAft>
                      </a:pPr>
                      <a:r>
                        <a:rPr lang="en-GB" sz="1200" b="1" kern="1200" dirty="0">
                          <a:solidFill>
                            <a:schemeClr val="bg1"/>
                          </a:solidFill>
                          <a:effectLst/>
                          <a:latin typeface="Calibri"/>
                          <a:ea typeface="Calibri"/>
                          <a:cs typeface="Calibri"/>
                        </a:rPr>
                        <a:t>UHBW</a:t>
                      </a:r>
                    </a:p>
                    <a:p>
                      <a:pPr marL="0" algn="ctr" defTabSz="914400" rtl="0" eaLnBrk="1" latinLnBrk="0" hangingPunct="1">
                        <a:lnSpc>
                          <a:spcPct val="115000"/>
                        </a:lnSpc>
                        <a:spcAft>
                          <a:spcPts val="0"/>
                        </a:spcAft>
                      </a:pPr>
                      <a:endParaRPr lang="en-GB" sz="1200" b="1" kern="1200" dirty="0">
                        <a:solidFill>
                          <a:schemeClr val="bg1"/>
                        </a:solidFill>
                        <a:effectLst/>
                        <a:latin typeface="Calibri"/>
                        <a:ea typeface="Calibri"/>
                        <a:cs typeface="Calibri"/>
                      </a:endParaRPr>
                    </a:p>
                    <a:p>
                      <a:pPr marL="0" algn="ctr" defTabSz="914400" rtl="0" eaLnBrk="1" latinLnBrk="0" hangingPunct="1">
                        <a:lnSpc>
                          <a:spcPct val="115000"/>
                        </a:lnSpc>
                        <a:spcAft>
                          <a:spcPts val="0"/>
                        </a:spcAft>
                      </a:pPr>
                      <a:endParaRPr lang="en-GB" sz="1200" b="1" kern="1200" dirty="0">
                        <a:solidFill>
                          <a:schemeClr val="bg1"/>
                        </a:solidFill>
                        <a:effectLst/>
                        <a:latin typeface="Calibri"/>
                        <a:ea typeface="Calibri"/>
                        <a:cs typeface="Calibri"/>
                      </a:endParaRPr>
                    </a:p>
                    <a:p>
                      <a:pPr marL="0" algn="ctr" defTabSz="914400" rtl="0" eaLnBrk="1" latinLnBrk="0" hangingPunct="1">
                        <a:lnSpc>
                          <a:spcPct val="115000"/>
                        </a:lnSpc>
                        <a:spcAft>
                          <a:spcPts val="0"/>
                        </a:spcAft>
                      </a:pPr>
                      <a:endParaRPr lang="en-GB" sz="1200" b="1" kern="1200" dirty="0">
                        <a:solidFill>
                          <a:schemeClr val="bg1"/>
                        </a:solidFill>
                        <a:effectLst/>
                        <a:latin typeface="Calibri"/>
                        <a:ea typeface="Calibri"/>
                        <a:cs typeface="Calibri"/>
                      </a:endParaRPr>
                    </a:p>
                    <a:p>
                      <a:pPr marL="0" algn="ctr" defTabSz="914400" rtl="0" eaLnBrk="1" latinLnBrk="0" hangingPunct="1">
                        <a:lnSpc>
                          <a:spcPct val="115000"/>
                        </a:lnSpc>
                        <a:spcAft>
                          <a:spcPts val="0"/>
                        </a:spcAft>
                      </a:pPr>
                      <a:r>
                        <a:rPr lang="en-GB" sz="1200" b="1" kern="1200" dirty="0">
                          <a:solidFill>
                            <a:schemeClr val="bg1"/>
                          </a:solidFill>
                          <a:effectLst/>
                          <a:latin typeface="Calibri"/>
                          <a:ea typeface="Calibri"/>
                          <a:cs typeface="Calibri"/>
                        </a:rPr>
                        <a:t>2021</a:t>
                      </a:r>
                    </a:p>
                    <a:p>
                      <a:pPr marL="0" algn="ctr" defTabSz="914400" rtl="0" eaLnBrk="1" latinLnBrk="0" hangingPunct="1">
                        <a:lnSpc>
                          <a:spcPct val="115000"/>
                        </a:lnSpc>
                        <a:spcAft>
                          <a:spcPts val="0"/>
                        </a:spcAft>
                      </a:pPr>
                      <a:r>
                        <a:rPr lang="en-GB" sz="1200" b="1" kern="1200" dirty="0">
                          <a:solidFill>
                            <a:schemeClr val="bg1"/>
                          </a:solidFill>
                          <a:effectLst/>
                          <a:latin typeface="Calibri"/>
                          <a:ea typeface="Calibri"/>
                          <a:cs typeface="Calibri"/>
                        </a:rPr>
                        <a: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compared to</a:t>
                      </a:r>
                    </a:p>
                    <a:p>
                      <a:pPr algn="ctr">
                        <a:lnSpc>
                          <a:spcPct val="115000"/>
                        </a:lnSpc>
                        <a:spcAft>
                          <a:spcPts val="0"/>
                        </a:spcAft>
                      </a:pPr>
                      <a:r>
                        <a:rPr lang="en-GB" sz="1200" b="1" dirty="0">
                          <a:solidFill>
                            <a:schemeClr val="bg1"/>
                          </a:solidFill>
                          <a:effectLst/>
                          <a:latin typeface="Calibri"/>
                          <a:ea typeface="Calibri"/>
                          <a:cs typeface="Calibri"/>
                        </a:rPr>
                        <a:t>2020 data</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0">
                <a:tc>
                  <a:txBody>
                    <a:bodyPr/>
                    <a:lstStyle/>
                    <a:p>
                      <a:pPr>
                        <a:lnSpc>
                          <a:spcPct val="115000"/>
                        </a:lnSpc>
                        <a:spcAft>
                          <a:spcPts val="0"/>
                        </a:spcAft>
                      </a:pPr>
                      <a:r>
                        <a:rPr lang="en-GB" sz="1200">
                          <a:solidFill>
                            <a:schemeClr val="bg1"/>
                          </a:solidFill>
                          <a:effectLst/>
                          <a:latin typeface="Calibri"/>
                          <a:ea typeface="Calibri"/>
                          <a:cs typeface="Calibri"/>
                        </a:rPr>
                        <a:t>BME: Trust</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a:solidFill>
                            <a:schemeClr val="bg1"/>
                          </a:solidFill>
                          <a:effectLst/>
                          <a:latin typeface="Calibri"/>
                          <a:ea typeface="Calibri"/>
                          <a:cs typeface="Calibri"/>
                        </a:rPr>
                        <a:t>25.2</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a:solidFill>
                            <a:schemeClr val="bg1"/>
                          </a:solidFill>
                          <a:effectLst/>
                          <a:latin typeface="Calibri"/>
                          <a:ea typeface="Calibri"/>
                          <a:cs typeface="Calibri"/>
                        </a:rPr>
                        <a:t>27.9</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100" dirty="0">
                          <a:solidFill>
                            <a:schemeClr val="bg1"/>
                          </a:solidFill>
                          <a:effectLst/>
                          <a:latin typeface="Calibri"/>
                          <a:ea typeface="Calibri"/>
                          <a:cs typeface="Times New Roman"/>
                        </a:rPr>
                        <a:t>24.2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dirty="0">
                          <a:solidFill>
                            <a:schemeClr val="bg1"/>
                          </a:solidFill>
                          <a:effectLst/>
                          <a:latin typeface="Calibri"/>
                          <a:ea typeface="Calibri"/>
                          <a:cs typeface="Calibri"/>
                        </a:rPr>
                        <a:t>3.7</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0">
                <a:tc>
                  <a:txBody>
                    <a:bodyPr/>
                    <a:lstStyle/>
                    <a:p>
                      <a:pPr>
                        <a:lnSpc>
                          <a:spcPct val="115000"/>
                        </a:lnSpc>
                        <a:spcAft>
                          <a:spcPts val="0"/>
                        </a:spcAft>
                      </a:pPr>
                      <a:r>
                        <a:rPr lang="en-GB" sz="1200" dirty="0">
                          <a:solidFill>
                            <a:schemeClr val="bg1">
                              <a:lumMod val="50000"/>
                            </a:schemeClr>
                          </a:solidFill>
                          <a:effectLst/>
                          <a:latin typeface="Calibri"/>
                          <a:ea typeface="Calibri"/>
                          <a:cs typeface="Calibri"/>
                        </a:rPr>
                        <a:t>BME: Average </a:t>
                      </a:r>
                      <a:endParaRPr lang="en-GB" sz="1100" dirty="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a:solidFill>
                            <a:schemeClr val="bg1">
                              <a:lumMod val="50000"/>
                            </a:schemeClr>
                          </a:solidFill>
                          <a:effectLst/>
                          <a:latin typeface="Calibri"/>
                          <a:ea typeface="Calibri"/>
                          <a:cs typeface="Calibri"/>
                        </a:rPr>
                        <a:t>28.8</a:t>
                      </a:r>
                      <a:endParaRPr lang="en-GB" sz="110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dirty="0">
                          <a:solidFill>
                            <a:schemeClr val="bg1">
                              <a:lumMod val="50000"/>
                            </a:schemeClr>
                          </a:solidFill>
                          <a:effectLst/>
                          <a:latin typeface="Calibri"/>
                          <a:ea typeface="Calibri"/>
                          <a:cs typeface="Calibri"/>
                        </a:rPr>
                        <a:t>29.1</a:t>
                      </a:r>
                      <a:endParaRPr lang="en-GB" sz="1100" dirty="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100" dirty="0">
                          <a:solidFill>
                            <a:schemeClr val="bg1">
                              <a:lumMod val="50000"/>
                            </a:schemeClr>
                          </a:solidFill>
                          <a:effectLst/>
                          <a:latin typeface="Calibri"/>
                          <a:ea typeface="Calibri"/>
                          <a:cs typeface="Times New Roman"/>
                        </a:rPr>
                        <a:t>28.5</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100" dirty="0">
                          <a:solidFill>
                            <a:schemeClr val="bg1"/>
                          </a:solidFill>
                          <a:effectLst/>
                          <a:latin typeface="Calibri"/>
                          <a:ea typeface="Calibri"/>
                          <a:cs typeface="Times New Roman"/>
                        </a:rPr>
                        <a:t>0.6</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0">
                <a:tc>
                  <a:txBody>
                    <a:bodyPr/>
                    <a:lstStyle/>
                    <a:p>
                      <a:pPr>
                        <a:lnSpc>
                          <a:spcPct val="115000"/>
                        </a:lnSpc>
                        <a:spcAft>
                          <a:spcPts val="0"/>
                        </a:spcAft>
                      </a:pPr>
                      <a:r>
                        <a:rPr lang="en-GB" sz="1200" dirty="0">
                          <a:solidFill>
                            <a:schemeClr val="bg1"/>
                          </a:solidFill>
                          <a:effectLst/>
                          <a:latin typeface="Calibri"/>
                          <a:ea typeface="Calibri"/>
                          <a:cs typeface="Calibri"/>
                        </a:rPr>
                        <a:t>White: Trust</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a:solidFill>
                            <a:schemeClr val="bg1"/>
                          </a:solidFill>
                          <a:effectLst/>
                          <a:latin typeface="Calibri"/>
                          <a:ea typeface="Calibri"/>
                          <a:cs typeface="Calibri"/>
                        </a:rPr>
                        <a:t>22.7</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a:solidFill>
                            <a:schemeClr val="bg1"/>
                          </a:solidFill>
                          <a:effectLst/>
                          <a:latin typeface="Calibri"/>
                          <a:ea typeface="Calibri"/>
                          <a:cs typeface="Calibri"/>
                        </a:rPr>
                        <a:t>21.7</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100" dirty="0">
                          <a:solidFill>
                            <a:schemeClr val="bg1"/>
                          </a:solidFill>
                          <a:effectLst/>
                          <a:latin typeface="Calibri"/>
                          <a:ea typeface="Calibri"/>
                          <a:cs typeface="Times New Roman"/>
                        </a:rPr>
                        <a:t>20.3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100" dirty="0">
                          <a:solidFill>
                            <a:schemeClr val="bg1"/>
                          </a:solidFill>
                          <a:effectLst/>
                          <a:latin typeface="Calibri"/>
                          <a:ea typeface="Calibri"/>
                          <a:cs typeface="Times New Roman"/>
                        </a:rPr>
                        <a:t>1.4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r h="0">
                <a:tc>
                  <a:txBody>
                    <a:bodyPr/>
                    <a:lstStyle/>
                    <a:p>
                      <a:pPr>
                        <a:lnSpc>
                          <a:spcPct val="115000"/>
                        </a:lnSpc>
                        <a:spcAft>
                          <a:spcPts val="0"/>
                        </a:spcAft>
                      </a:pPr>
                      <a:r>
                        <a:rPr lang="en-GB" sz="1200" dirty="0">
                          <a:solidFill>
                            <a:schemeClr val="bg1">
                              <a:lumMod val="50000"/>
                            </a:schemeClr>
                          </a:solidFill>
                          <a:effectLst/>
                          <a:latin typeface="Calibri"/>
                          <a:ea typeface="Calibri"/>
                          <a:cs typeface="Calibri"/>
                        </a:rPr>
                        <a:t>White: Average  </a:t>
                      </a:r>
                      <a:endParaRPr lang="en-GB" sz="1100" dirty="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a:solidFill>
                            <a:schemeClr val="bg1">
                              <a:lumMod val="50000"/>
                            </a:schemeClr>
                          </a:solidFill>
                          <a:effectLst/>
                          <a:latin typeface="Calibri"/>
                          <a:ea typeface="Calibri"/>
                          <a:cs typeface="Calibri"/>
                        </a:rPr>
                        <a:t>25.8</a:t>
                      </a:r>
                      <a:endParaRPr lang="en-GB" sz="110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dirty="0">
                          <a:solidFill>
                            <a:schemeClr val="bg1">
                              <a:lumMod val="50000"/>
                            </a:schemeClr>
                          </a:solidFill>
                          <a:effectLst/>
                          <a:latin typeface="Calibri"/>
                          <a:ea typeface="Calibri"/>
                          <a:cs typeface="Calibri"/>
                        </a:rPr>
                        <a:t>24.4</a:t>
                      </a:r>
                      <a:endParaRPr lang="en-GB" sz="1100" dirty="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100" dirty="0">
                          <a:solidFill>
                            <a:schemeClr val="bg1">
                              <a:lumMod val="50000"/>
                            </a:schemeClr>
                          </a:solidFill>
                          <a:effectLst/>
                          <a:latin typeface="Calibri"/>
                          <a:ea typeface="Calibri"/>
                          <a:cs typeface="Times New Roman"/>
                        </a:rPr>
                        <a:t>23.6</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100" dirty="0">
                          <a:solidFill>
                            <a:schemeClr val="bg1"/>
                          </a:solidFill>
                          <a:effectLst/>
                          <a:latin typeface="Calibri"/>
                          <a:ea typeface="Calibri"/>
                          <a:cs typeface="Times New Roman"/>
                        </a:rPr>
                        <a:t>0.8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A1066EEA-58A3-4112-A000-D358D1A31CCC}"/>
              </a:ext>
            </a:extLst>
          </p:cNvPr>
          <p:cNvSpPr txBox="1"/>
          <p:nvPr/>
        </p:nvSpPr>
        <p:spPr>
          <a:xfrm>
            <a:off x="376235" y="3501312"/>
            <a:ext cx="5940660" cy="261610"/>
          </a:xfrm>
          <a:prstGeom prst="rect">
            <a:avLst/>
          </a:prstGeom>
          <a:noFill/>
        </p:spPr>
        <p:txBody>
          <a:bodyPr wrap="square" rtlCol="0">
            <a:spAutoFit/>
          </a:bodyPr>
          <a:lstStyle/>
          <a:p>
            <a:r>
              <a:rPr lang="en-GB" sz="1100" dirty="0">
                <a:solidFill>
                  <a:schemeClr val="bg1">
                    <a:lumMod val="50000"/>
                  </a:schemeClr>
                </a:solidFill>
              </a:rPr>
              <a:t>Average calculated as the median for the benchmark group</a:t>
            </a:r>
          </a:p>
        </p:txBody>
      </p:sp>
      <p:sp>
        <p:nvSpPr>
          <p:cNvPr id="8" name="Rectangle 7">
            <a:extLst>
              <a:ext uri="{FF2B5EF4-FFF2-40B4-BE49-F238E27FC236}">
                <a16:creationId xmlns:a16="http://schemas.microsoft.com/office/drawing/2014/main" id="{2C058CC3-FB17-43C5-A63A-1453B0F05465}"/>
              </a:ext>
            </a:extLst>
          </p:cNvPr>
          <p:cNvSpPr/>
          <p:nvPr/>
        </p:nvSpPr>
        <p:spPr>
          <a:xfrm>
            <a:off x="993518" y="633886"/>
            <a:ext cx="7962244" cy="461665"/>
          </a:xfrm>
          <a:prstGeom prst="rect">
            <a:avLst/>
          </a:prstGeom>
        </p:spPr>
        <p:txBody>
          <a:bodyPr wrap="none">
            <a:spAutoFit/>
          </a:bodyPr>
          <a:lstStyle/>
          <a:p>
            <a:pPr lvl="0"/>
            <a:r>
              <a:rPr lang="en-GB" sz="2400" b="1" dirty="0">
                <a:solidFill>
                  <a:srgbClr val="00A499"/>
                </a:solidFill>
                <a:cs typeface="Arial" panose="020B0604020202020204" pitchFamily="34" charset="0"/>
              </a:rPr>
              <a:t>Findings from Staff Survey 2021 data for Key WRES indicators</a:t>
            </a:r>
          </a:p>
        </p:txBody>
      </p:sp>
    </p:spTree>
    <p:custDataLst>
      <p:tags r:id="rId1"/>
    </p:custDataLst>
    <p:extLst>
      <p:ext uri="{BB962C8B-B14F-4D97-AF65-F5344CB8AC3E}">
        <p14:creationId xmlns:p14="http://schemas.microsoft.com/office/powerpoint/2010/main" val="3323422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0626035"/>
              </p:ext>
            </p:extLst>
          </p:nvPr>
        </p:nvGraphicFramePr>
        <p:xfrm>
          <a:off x="737676" y="1050226"/>
          <a:ext cx="8221980" cy="2387568"/>
        </p:xfrm>
        <a:graphic>
          <a:graphicData uri="http://schemas.openxmlformats.org/drawingml/2006/table">
            <a:tbl>
              <a:tblPr firstRow="1" firstCol="1" bandRow="1"/>
              <a:tblGrid>
                <a:gridCol w="2706375">
                  <a:extLst>
                    <a:ext uri="{9D8B030D-6E8A-4147-A177-3AD203B41FA5}">
                      <a16:colId xmlns:a16="http://schemas.microsoft.com/office/drawing/2014/main" val="20000"/>
                    </a:ext>
                  </a:extLst>
                </a:gridCol>
                <a:gridCol w="1234260">
                  <a:extLst>
                    <a:ext uri="{9D8B030D-6E8A-4147-A177-3AD203B41FA5}">
                      <a16:colId xmlns:a16="http://schemas.microsoft.com/office/drawing/2014/main" val="20001"/>
                    </a:ext>
                  </a:extLst>
                </a:gridCol>
                <a:gridCol w="1349974">
                  <a:extLst>
                    <a:ext uri="{9D8B030D-6E8A-4147-A177-3AD203B41FA5}">
                      <a16:colId xmlns:a16="http://schemas.microsoft.com/office/drawing/2014/main" val="20002"/>
                    </a:ext>
                  </a:extLst>
                </a:gridCol>
                <a:gridCol w="1349974">
                  <a:extLst>
                    <a:ext uri="{9D8B030D-6E8A-4147-A177-3AD203B41FA5}">
                      <a16:colId xmlns:a16="http://schemas.microsoft.com/office/drawing/2014/main" val="301787554"/>
                    </a:ext>
                  </a:extLst>
                </a:gridCol>
                <a:gridCol w="1581397">
                  <a:extLst>
                    <a:ext uri="{9D8B030D-6E8A-4147-A177-3AD203B41FA5}">
                      <a16:colId xmlns:a16="http://schemas.microsoft.com/office/drawing/2014/main" val="20003"/>
                    </a:ext>
                  </a:extLst>
                </a:gridCol>
              </a:tblGrid>
              <a:tr h="1497680">
                <a:tc>
                  <a:txBody>
                    <a:bodyPr/>
                    <a:lstStyle/>
                    <a:p>
                      <a:pPr>
                        <a:lnSpc>
                          <a:spcPct val="115000"/>
                        </a:lnSpc>
                        <a:spcAft>
                          <a:spcPts val="0"/>
                        </a:spcAft>
                      </a:pPr>
                      <a:r>
                        <a:rPr lang="en-GB" sz="1200" b="1" dirty="0">
                          <a:solidFill>
                            <a:schemeClr val="bg1"/>
                          </a:solidFill>
                          <a:effectLst/>
                          <a:latin typeface="Calibri"/>
                          <a:ea typeface="Calibri"/>
                          <a:cs typeface="Calibri"/>
                        </a:rPr>
                        <a:t>WRES indicator 7 (Staff Survey</a:t>
                      </a:r>
                      <a:r>
                        <a:rPr lang="en-GB" sz="1200" b="1" baseline="0" dirty="0">
                          <a:solidFill>
                            <a:schemeClr val="bg1"/>
                          </a:solidFill>
                          <a:effectLst/>
                          <a:latin typeface="Calibri"/>
                          <a:ea typeface="Calibri"/>
                          <a:cs typeface="Calibri"/>
                        </a:rPr>
                        <a:t> 2021)</a:t>
                      </a:r>
                      <a:endParaRPr lang="en-GB" sz="1100" dirty="0">
                        <a:solidFill>
                          <a:schemeClr val="bg1"/>
                        </a:solidFill>
                        <a:effectLst/>
                        <a:latin typeface="Calibri"/>
                        <a:ea typeface="Calibri"/>
                        <a:cs typeface="Times New Roman"/>
                      </a:endParaRPr>
                    </a:p>
                    <a:p>
                      <a:pP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nSpc>
                          <a:spcPct val="115000"/>
                        </a:lnSpc>
                        <a:spcAft>
                          <a:spcPts val="0"/>
                        </a:spcAft>
                      </a:pPr>
                      <a:r>
                        <a:rPr lang="en-GB" sz="1200" b="1" dirty="0">
                          <a:solidFill>
                            <a:schemeClr val="bg1"/>
                          </a:solidFill>
                          <a:effectLst/>
                          <a:latin typeface="Calibri"/>
                          <a:ea typeface="Calibri"/>
                          <a:cs typeface="Calibri"/>
                        </a:rPr>
                        <a:t>% Staff believing the organisation provides equal opportunity for career progression/promotion </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b="1">
                          <a:solidFill>
                            <a:schemeClr val="bg1"/>
                          </a:solidFill>
                          <a:effectLst/>
                          <a:latin typeface="Calibri"/>
                          <a:ea typeface="Calibri"/>
                          <a:cs typeface="Calibri"/>
                        </a:rPr>
                        <a:t>UHB</a:t>
                      </a:r>
                      <a:endParaRPr lang="en-GB" sz="1100">
                        <a:solidFill>
                          <a:schemeClr val="bg1"/>
                        </a:solidFill>
                        <a:effectLst/>
                        <a:latin typeface="Calibri"/>
                        <a:ea typeface="Calibri"/>
                        <a:cs typeface="Times New Roman"/>
                      </a:endParaRPr>
                    </a:p>
                    <a:p>
                      <a:pPr algn="ctr">
                        <a:lnSpc>
                          <a:spcPct val="115000"/>
                        </a:lnSpc>
                        <a:spcAft>
                          <a:spcPts val="0"/>
                        </a:spcAft>
                      </a:pPr>
                      <a:r>
                        <a:rPr lang="en-GB" sz="1200" b="1">
                          <a:solidFill>
                            <a:schemeClr val="bg1"/>
                          </a:solidFill>
                          <a:effectLst/>
                          <a:latin typeface="Calibri"/>
                          <a:ea typeface="Calibri"/>
                          <a:cs typeface="Calibri"/>
                        </a:rPr>
                        <a:t> </a:t>
                      </a:r>
                      <a:endParaRPr lang="en-GB" sz="1100">
                        <a:solidFill>
                          <a:schemeClr val="bg1"/>
                        </a:solidFill>
                        <a:effectLst/>
                        <a:latin typeface="Calibri"/>
                        <a:ea typeface="Calibri"/>
                        <a:cs typeface="Times New Roman"/>
                      </a:endParaRPr>
                    </a:p>
                    <a:p>
                      <a:pPr algn="ctr">
                        <a:lnSpc>
                          <a:spcPct val="115000"/>
                        </a:lnSpc>
                        <a:spcAft>
                          <a:spcPts val="0"/>
                        </a:spcAft>
                      </a:pPr>
                      <a:r>
                        <a:rPr lang="en-GB" sz="1200" b="1">
                          <a:solidFill>
                            <a:schemeClr val="bg1"/>
                          </a:solidFill>
                          <a:effectLst/>
                          <a:latin typeface="Calibri"/>
                          <a:ea typeface="Calibri"/>
                          <a:cs typeface="Calibri"/>
                        </a:rPr>
                        <a:t> </a:t>
                      </a:r>
                      <a:endParaRPr lang="en-GB" sz="1100">
                        <a:solidFill>
                          <a:schemeClr val="bg1"/>
                        </a:solidFill>
                        <a:effectLst/>
                        <a:latin typeface="Calibri"/>
                        <a:ea typeface="Calibri"/>
                        <a:cs typeface="Times New Roman"/>
                      </a:endParaRPr>
                    </a:p>
                    <a:p>
                      <a:pPr algn="ctr">
                        <a:lnSpc>
                          <a:spcPct val="115000"/>
                        </a:lnSpc>
                        <a:spcAft>
                          <a:spcPts val="0"/>
                        </a:spcAft>
                      </a:pPr>
                      <a:r>
                        <a:rPr lang="en-GB" sz="1200" b="1">
                          <a:solidFill>
                            <a:schemeClr val="bg1"/>
                          </a:solidFill>
                          <a:effectLst/>
                          <a:latin typeface="Calibri"/>
                          <a:ea typeface="Calibri"/>
                          <a:cs typeface="Calibri"/>
                        </a:rPr>
                        <a:t> </a:t>
                      </a:r>
                      <a:endParaRPr lang="en-GB" sz="1100">
                        <a:solidFill>
                          <a:schemeClr val="bg1"/>
                        </a:solidFill>
                        <a:effectLst/>
                        <a:latin typeface="Calibri"/>
                        <a:ea typeface="Calibri"/>
                        <a:cs typeface="Times New Roman"/>
                      </a:endParaRPr>
                    </a:p>
                    <a:p>
                      <a:pPr algn="ctr">
                        <a:lnSpc>
                          <a:spcPct val="115000"/>
                        </a:lnSpc>
                        <a:spcAft>
                          <a:spcPts val="0"/>
                        </a:spcAft>
                      </a:pPr>
                      <a:r>
                        <a:rPr lang="en-GB" sz="1200" b="1">
                          <a:solidFill>
                            <a:schemeClr val="bg1"/>
                          </a:solidFill>
                          <a:effectLst/>
                          <a:latin typeface="Calibri"/>
                          <a:ea typeface="Calibri"/>
                          <a:cs typeface="Calibri"/>
                        </a:rPr>
                        <a:t>2019</a:t>
                      </a:r>
                      <a:endParaRPr lang="en-GB" sz="1100">
                        <a:solidFill>
                          <a:schemeClr val="bg1"/>
                        </a:solidFill>
                        <a:effectLst/>
                        <a:latin typeface="Calibri"/>
                        <a:ea typeface="Calibri"/>
                        <a:cs typeface="Times New Roman"/>
                      </a:endParaRPr>
                    </a:p>
                    <a:p>
                      <a:pPr algn="ctr">
                        <a:lnSpc>
                          <a:spcPct val="115000"/>
                        </a:lnSpc>
                        <a:spcAft>
                          <a:spcPts val="0"/>
                        </a:spcAft>
                      </a:pPr>
                      <a:r>
                        <a:rPr lang="en-GB" sz="1200" b="1">
                          <a:solidFill>
                            <a:schemeClr val="bg1"/>
                          </a:solidFill>
                          <a:effectLst/>
                          <a:latin typeface="Calibri"/>
                          <a:ea typeface="Calibri"/>
                          <a:cs typeface="Calibri"/>
                        </a:rPr>
                        <a:t>%</a:t>
                      </a:r>
                      <a:endParaRPr lang="en-GB" sz="1100">
                        <a:solidFill>
                          <a:schemeClr val="bg1"/>
                        </a:solidFill>
                        <a:effectLst/>
                        <a:latin typeface="Calibri"/>
                        <a:ea typeface="Calibri"/>
                        <a:cs typeface="Times New Roman"/>
                      </a:endParaRPr>
                    </a:p>
                    <a:p>
                      <a:pPr algn="ctr">
                        <a:lnSpc>
                          <a:spcPct val="115000"/>
                        </a:lnSpc>
                        <a:spcAft>
                          <a:spcPts val="0"/>
                        </a:spcAft>
                      </a:pPr>
                      <a:r>
                        <a:rPr lang="en-GB" sz="1200" b="1">
                          <a:solidFill>
                            <a:schemeClr val="bg1"/>
                          </a:solidFill>
                          <a:effectLst/>
                          <a:latin typeface="Calibri"/>
                          <a:ea typeface="Calibri"/>
                          <a:cs typeface="Calibri"/>
                        </a:rPr>
                        <a:t> </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b="1" dirty="0">
                          <a:solidFill>
                            <a:schemeClr val="bg1"/>
                          </a:solidFill>
                          <a:effectLst/>
                          <a:latin typeface="Calibri"/>
                          <a:ea typeface="Calibri"/>
                          <a:cs typeface="Calibri"/>
                        </a:rPr>
                        <a:t>UHBW</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2020</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15000"/>
                        </a:lnSpc>
                        <a:spcAft>
                          <a:spcPts val="0"/>
                        </a:spcAft>
                      </a:pPr>
                      <a:r>
                        <a:rPr lang="en-GB" sz="1100" b="1" kern="1200" dirty="0">
                          <a:solidFill>
                            <a:schemeClr val="bg1"/>
                          </a:solidFill>
                          <a:effectLst/>
                          <a:latin typeface="+mn-lt"/>
                          <a:ea typeface="Calibri"/>
                          <a:cs typeface="Calibri"/>
                        </a:rPr>
                        <a:t>UHBW</a:t>
                      </a:r>
                    </a:p>
                    <a:p>
                      <a:pPr marL="0" algn="ctr" defTabSz="914400" rtl="0" eaLnBrk="1" latinLnBrk="0" hangingPunct="1">
                        <a:lnSpc>
                          <a:spcPct val="115000"/>
                        </a:lnSpc>
                        <a:spcAft>
                          <a:spcPts val="0"/>
                        </a:spcAft>
                      </a:pPr>
                      <a:endParaRPr lang="en-GB" sz="1100" b="1" kern="1200" dirty="0">
                        <a:solidFill>
                          <a:schemeClr val="bg1"/>
                        </a:solidFill>
                        <a:effectLst/>
                        <a:latin typeface="+mn-lt"/>
                        <a:ea typeface="Calibri"/>
                        <a:cs typeface="Calibri"/>
                      </a:endParaRPr>
                    </a:p>
                    <a:p>
                      <a:pPr marL="0" algn="ctr" defTabSz="914400" rtl="0" eaLnBrk="1" latinLnBrk="0" hangingPunct="1">
                        <a:lnSpc>
                          <a:spcPct val="115000"/>
                        </a:lnSpc>
                        <a:spcAft>
                          <a:spcPts val="0"/>
                        </a:spcAft>
                      </a:pPr>
                      <a:endParaRPr lang="en-GB" sz="1100" b="1" kern="1200" dirty="0">
                        <a:solidFill>
                          <a:schemeClr val="bg1"/>
                        </a:solidFill>
                        <a:effectLst/>
                        <a:latin typeface="+mn-lt"/>
                        <a:ea typeface="Calibri"/>
                        <a:cs typeface="Calibri"/>
                      </a:endParaRPr>
                    </a:p>
                    <a:p>
                      <a:pPr marL="0" algn="ctr" defTabSz="914400" rtl="0" eaLnBrk="1" latinLnBrk="0" hangingPunct="1">
                        <a:lnSpc>
                          <a:spcPct val="115000"/>
                        </a:lnSpc>
                        <a:spcAft>
                          <a:spcPts val="0"/>
                        </a:spcAft>
                      </a:pPr>
                      <a:endParaRPr lang="en-GB" sz="1100" b="1" kern="1200" dirty="0">
                        <a:solidFill>
                          <a:schemeClr val="bg1"/>
                        </a:solidFill>
                        <a:effectLst/>
                        <a:latin typeface="+mn-lt"/>
                        <a:ea typeface="Calibri"/>
                        <a:cs typeface="Calibri"/>
                      </a:endParaRPr>
                    </a:p>
                    <a:p>
                      <a:pPr marL="0" algn="ctr" defTabSz="914400" rtl="0" eaLnBrk="1" latinLnBrk="0" hangingPunct="1">
                        <a:lnSpc>
                          <a:spcPct val="115000"/>
                        </a:lnSpc>
                        <a:spcAft>
                          <a:spcPts val="0"/>
                        </a:spcAft>
                      </a:pPr>
                      <a:r>
                        <a:rPr lang="en-GB" sz="1100" b="1" kern="1200" dirty="0">
                          <a:solidFill>
                            <a:schemeClr val="bg1"/>
                          </a:solidFill>
                          <a:effectLst/>
                          <a:latin typeface="+mn-lt"/>
                          <a:ea typeface="Calibri"/>
                          <a:cs typeface="Calibri"/>
                        </a:rPr>
                        <a:t>2021</a:t>
                      </a:r>
                    </a:p>
                    <a:p>
                      <a:pPr marL="0" algn="ctr" defTabSz="914400" rtl="0" eaLnBrk="1" latinLnBrk="0" hangingPunct="1">
                        <a:lnSpc>
                          <a:spcPct val="115000"/>
                        </a:lnSpc>
                        <a:spcAft>
                          <a:spcPts val="0"/>
                        </a:spcAft>
                      </a:pPr>
                      <a:r>
                        <a:rPr lang="en-GB" sz="1100" b="1" kern="1200" dirty="0">
                          <a:solidFill>
                            <a:schemeClr val="bg1"/>
                          </a:solidFill>
                          <a:effectLst/>
                          <a:latin typeface="+mn-lt"/>
                          <a:ea typeface="Calibri"/>
                          <a:cs typeface="Calibri"/>
                        </a:rPr>
                        <a:t>%</a:t>
                      </a:r>
                    </a:p>
                    <a:p>
                      <a:pPr algn="ctr">
                        <a:lnSpc>
                          <a:spcPct val="115000"/>
                        </a:lnSpc>
                        <a:spcAft>
                          <a:spcPts val="0"/>
                        </a:spcAft>
                      </a:pP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mn-lt"/>
                          <a:ea typeface="Calibri"/>
                          <a:cs typeface="Calibri"/>
                        </a:rPr>
                        <a:t>+/- compared to</a:t>
                      </a:r>
                    </a:p>
                    <a:p>
                      <a:pPr algn="ctr">
                        <a:lnSpc>
                          <a:spcPct val="115000"/>
                        </a:lnSpc>
                        <a:spcAft>
                          <a:spcPts val="0"/>
                        </a:spcAft>
                      </a:pPr>
                      <a:r>
                        <a:rPr lang="en-GB" sz="1200" b="1" dirty="0">
                          <a:solidFill>
                            <a:schemeClr val="bg1"/>
                          </a:solidFill>
                          <a:effectLst/>
                          <a:latin typeface="+mn-lt"/>
                          <a:ea typeface="Calibri"/>
                          <a:cs typeface="Calibri"/>
                        </a:rPr>
                        <a:t>2020 data</a:t>
                      </a:r>
                      <a:endParaRPr lang="en-GB" sz="1100" dirty="0">
                        <a:solidFill>
                          <a:schemeClr val="bg1"/>
                        </a:solidFill>
                        <a:effectLst/>
                        <a:latin typeface="+mn-lt"/>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22472">
                <a:tc>
                  <a:txBody>
                    <a:bodyPr/>
                    <a:lstStyle/>
                    <a:p>
                      <a:pPr>
                        <a:lnSpc>
                          <a:spcPct val="115000"/>
                        </a:lnSpc>
                        <a:spcAft>
                          <a:spcPts val="0"/>
                        </a:spcAft>
                      </a:pPr>
                      <a:r>
                        <a:rPr lang="en-GB" sz="1200">
                          <a:solidFill>
                            <a:schemeClr val="bg1"/>
                          </a:solidFill>
                          <a:effectLst/>
                          <a:latin typeface="Calibri"/>
                          <a:ea typeface="Calibri"/>
                          <a:cs typeface="Calibri"/>
                        </a:rPr>
                        <a:t>BME: Trust</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a:solidFill>
                            <a:schemeClr val="bg1"/>
                          </a:solidFill>
                          <a:effectLst/>
                          <a:latin typeface="Calibri"/>
                          <a:ea typeface="Calibri"/>
                          <a:cs typeface="Calibri"/>
                        </a:rPr>
                        <a:t>68.9</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dirty="0">
                          <a:solidFill>
                            <a:schemeClr val="bg1"/>
                          </a:solidFill>
                          <a:effectLst/>
                          <a:latin typeface="Calibri"/>
                          <a:ea typeface="Calibri"/>
                          <a:cs typeface="Calibri"/>
                        </a:rPr>
                        <a:t>43.9</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100" dirty="0">
                          <a:solidFill>
                            <a:schemeClr val="bg1"/>
                          </a:solidFill>
                          <a:effectLst/>
                          <a:latin typeface="Calibri"/>
                          <a:ea typeface="Calibri"/>
                          <a:cs typeface="Times New Roman"/>
                        </a:rPr>
                        <a:t>44.9</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100" dirty="0">
                          <a:solidFill>
                            <a:schemeClr val="bg1"/>
                          </a:solidFill>
                          <a:effectLst/>
                          <a:latin typeface="Calibri"/>
                          <a:ea typeface="Calibri"/>
                          <a:cs typeface="Times New Roman"/>
                        </a:rPr>
                        <a:t>1.0</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222472">
                <a:tc>
                  <a:txBody>
                    <a:bodyPr/>
                    <a:lstStyle/>
                    <a:p>
                      <a:pPr>
                        <a:lnSpc>
                          <a:spcPct val="115000"/>
                        </a:lnSpc>
                        <a:spcAft>
                          <a:spcPts val="0"/>
                        </a:spcAft>
                      </a:pPr>
                      <a:r>
                        <a:rPr lang="en-GB" sz="1200" dirty="0">
                          <a:solidFill>
                            <a:schemeClr val="bg1">
                              <a:lumMod val="50000"/>
                            </a:schemeClr>
                          </a:solidFill>
                          <a:effectLst/>
                          <a:latin typeface="Calibri"/>
                          <a:ea typeface="Calibri"/>
                          <a:cs typeface="Calibri"/>
                        </a:rPr>
                        <a:t>BME: Average </a:t>
                      </a:r>
                      <a:endParaRPr lang="en-GB" sz="1100" dirty="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a:solidFill>
                            <a:schemeClr val="bg1">
                              <a:lumMod val="50000"/>
                            </a:schemeClr>
                          </a:solidFill>
                          <a:effectLst/>
                          <a:latin typeface="Calibri"/>
                          <a:ea typeface="Calibri"/>
                          <a:cs typeface="Calibri"/>
                        </a:rPr>
                        <a:t>74.4</a:t>
                      </a:r>
                      <a:endParaRPr lang="en-GB" sz="110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dirty="0">
                          <a:solidFill>
                            <a:schemeClr val="bg1">
                              <a:lumMod val="50000"/>
                            </a:schemeClr>
                          </a:solidFill>
                          <a:effectLst/>
                          <a:latin typeface="Calibri"/>
                          <a:ea typeface="Calibri"/>
                          <a:cs typeface="Calibri"/>
                        </a:rPr>
                        <a:t>45.2</a:t>
                      </a:r>
                      <a:endParaRPr lang="en-GB" sz="1100" dirty="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100" dirty="0">
                          <a:solidFill>
                            <a:schemeClr val="bg1">
                              <a:lumMod val="50000"/>
                            </a:schemeClr>
                          </a:solidFill>
                          <a:effectLst/>
                          <a:latin typeface="Calibri"/>
                          <a:ea typeface="Calibri"/>
                          <a:cs typeface="Times New Roman"/>
                        </a:rPr>
                        <a:t>44.6</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100" dirty="0">
                          <a:solidFill>
                            <a:schemeClr val="bg1"/>
                          </a:solidFill>
                          <a:effectLst/>
                          <a:latin typeface="Calibri"/>
                          <a:ea typeface="Calibri"/>
                          <a:cs typeface="Times New Roman"/>
                        </a:rPr>
                        <a:t>0.6</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r h="222472">
                <a:tc>
                  <a:txBody>
                    <a:bodyPr/>
                    <a:lstStyle/>
                    <a:p>
                      <a:pPr>
                        <a:lnSpc>
                          <a:spcPct val="115000"/>
                        </a:lnSpc>
                        <a:spcAft>
                          <a:spcPts val="0"/>
                        </a:spcAft>
                      </a:pPr>
                      <a:r>
                        <a:rPr lang="en-GB" sz="1200">
                          <a:solidFill>
                            <a:schemeClr val="bg1"/>
                          </a:solidFill>
                          <a:effectLst/>
                          <a:latin typeface="Calibri"/>
                          <a:ea typeface="Calibri"/>
                          <a:cs typeface="Calibri"/>
                        </a:rPr>
                        <a:t>White: Trust</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a:solidFill>
                            <a:schemeClr val="bg1"/>
                          </a:solidFill>
                          <a:effectLst/>
                          <a:latin typeface="Calibri"/>
                          <a:ea typeface="Calibri"/>
                          <a:cs typeface="Calibri"/>
                        </a:rPr>
                        <a:t>89.7</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dirty="0">
                          <a:solidFill>
                            <a:schemeClr val="bg1"/>
                          </a:solidFill>
                          <a:effectLst/>
                          <a:latin typeface="Calibri"/>
                          <a:ea typeface="Calibri"/>
                          <a:cs typeface="Calibri"/>
                        </a:rPr>
                        <a:t>60.1</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100" dirty="0">
                          <a:solidFill>
                            <a:schemeClr val="bg1"/>
                          </a:solidFill>
                          <a:effectLst/>
                          <a:latin typeface="Calibri"/>
                          <a:ea typeface="Calibri"/>
                          <a:cs typeface="Times New Roman"/>
                        </a:rPr>
                        <a:t>57.3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100" dirty="0">
                          <a:solidFill>
                            <a:schemeClr val="bg1"/>
                          </a:solidFill>
                          <a:effectLst/>
                          <a:latin typeface="Calibri"/>
                          <a:ea typeface="Calibri"/>
                          <a:cs typeface="Times New Roman"/>
                        </a:rPr>
                        <a:t>2.8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3"/>
                  </a:ext>
                </a:extLst>
              </a:tr>
              <a:tr h="222472">
                <a:tc>
                  <a:txBody>
                    <a:bodyPr/>
                    <a:lstStyle/>
                    <a:p>
                      <a:pPr>
                        <a:lnSpc>
                          <a:spcPct val="115000"/>
                        </a:lnSpc>
                        <a:spcAft>
                          <a:spcPts val="0"/>
                        </a:spcAft>
                      </a:pPr>
                      <a:r>
                        <a:rPr lang="en-GB" sz="1200" dirty="0">
                          <a:solidFill>
                            <a:schemeClr val="bg1">
                              <a:lumMod val="50000"/>
                            </a:schemeClr>
                          </a:solidFill>
                          <a:effectLst/>
                          <a:latin typeface="Calibri"/>
                          <a:ea typeface="Calibri"/>
                          <a:cs typeface="Calibri"/>
                        </a:rPr>
                        <a:t>White: Average  </a:t>
                      </a:r>
                      <a:endParaRPr lang="en-GB" sz="1100" dirty="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a:solidFill>
                            <a:schemeClr val="bg1">
                              <a:lumMod val="50000"/>
                            </a:schemeClr>
                          </a:solidFill>
                          <a:effectLst/>
                          <a:latin typeface="Calibri"/>
                          <a:ea typeface="Calibri"/>
                          <a:cs typeface="Calibri"/>
                        </a:rPr>
                        <a:t>86.7</a:t>
                      </a:r>
                      <a:endParaRPr lang="en-GB" sz="110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dirty="0">
                          <a:solidFill>
                            <a:schemeClr val="bg1">
                              <a:lumMod val="50000"/>
                            </a:schemeClr>
                          </a:solidFill>
                          <a:effectLst/>
                          <a:latin typeface="Calibri"/>
                          <a:ea typeface="Calibri"/>
                          <a:cs typeface="Calibri"/>
                        </a:rPr>
                        <a:t>59.4</a:t>
                      </a:r>
                      <a:endParaRPr lang="en-GB" sz="1100" dirty="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100" dirty="0">
                          <a:solidFill>
                            <a:schemeClr val="bg1">
                              <a:lumMod val="50000"/>
                            </a:schemeClr>
                          </a:solidFill>
                          <a:effectLst/>
                          <a:latin typeface="Calibri"/>
                          <a:ea typeface="Calibri"/>
                          <a:cs typeface="Times New Roman"/>
                        </a:rPr>
                        <a:t>58.6</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100" dirty="0">
                          <a:solidFill>
                            <a:schemeClr val="bg1"/>
                          </a:solidFill>
                          <a:effectLst/>
                          <a:latin typeface="Calibri"/>
                          <a:ea typeface="Calibri"/>
                          <a:cs typeface="Times New Roman"/>
                        </a:rPr>
                        <a:t>0.8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4"/>
                  </a:ext>
                </a:extLst>
              </a:tr>
            </a:tbl>
          </a:graphicData>
        </a:graphic>
      </p:graphicFrame>
      <p:sp>
        <p:nvSpPr>
          <p:cNvPr id="8" name="Rectangle 7"/>
          <p:cNvSpPr/>
          <p:nvPr/>
        </p:nvSpPr>
        <p:spPr>
          <a:xfrm>
            <a:off x="993518" y="633886"/>
            <a:ext cx="7962244" cy="461665"/>
          </a:xfrm>
          <a:prstGeom prst="rect">
            <a:avLst/>
          </a:prstGeom>
        </p:spPr>
        <p:txBody>
          <a:bodyPr wrap="none">
            <a:spAutoFit/>
          </a:bodyPr>
          <a:lstStyle/>
          <a:p>
            <a:pPr lvl="0"/>
            <a:r>
              <a:rPr lang="en-GB" sz="2400" b="1" dirty="0">
                <a:solidFill>
                  <a:srgbClr val="00A499"/>
                </a:solidFill>
                <a:cs typeface="Arial" panose="020B0604020202020204" pitchFamily="34" charset="0"/>
              </a:rPr>
              <a:t>Findings from Staff Survey 2021 data for Key WRES indicators</a:t>
            </a:r>
          </a:p>
        </p:txBody>
      </p:sp>
      <p:sp>
        <p:nvSpPr>
          <p:cNvPr id="3" name="Slide Number Placeholder 2"/>
          <p:cNvSpPr>
            <a:spLocks noGrp="1"/>
          </p:cNvSpPr>
          <p:nvPr>
            <p:ph type="sldNum" sz="quarter" idx="12"/>
          </p:nvPr>
        </p:nvSpPr>
        <p:spPr/>
        <p:txBody>
          <a:bodyPr/>
          <a:lstStyle/>
          <a:p>
            <a:fld id="{ECA5469C-08DA-4774-9D4D-73FB2CE48787}" type="slidenum">
              <a:rPr lang="en-GB" smtClean="0"/>
              <a:t>31</a:t>
            </a:fld>
            <a:endParaRPr lang="en-GB"/>
          </a:p>
        </p:txBody>
      </p:sp>
      <p:sp>
        <p:nvSpPr>
          <p:cNvPr id="6" name="TextBox 5">
            <a:extLst>
              <a:ext uri="{FF2B5EF4-FFF2-40B4-BE49-F238E27FC236}">
                <a16:creationId xmlns:a16="http://schemas.microsoft.com/office/drawing/2014/main" id="{F4E69692-116D-4F86-A4CF-06F6B5A0619B}"/>
              </a:ext>
            </a:extLst>
          </p:cNvPr>
          <p:cNvSpPr txBox="1"/>
          <p:nvPr/>
        </p:nvSpPr>
        <p:spPr>
          <a:xfrm>
            <a:off x="687481" y="3467970"/>
            <a:ext cx="5940660" cy="261610"/>
          </a:xfrm>
          <a:prstGeom prst="rect">
            <a:avLst/>
          </a:prstGeom>
          <a:noFill/>
        </p:spPr>
        <p:txBody>
          <a:bodyPr wrap="square" rtlCol="0">
            <a:spAutoFit/>
          </a:bodyPr>
          <a:lstStyle/>
          <a:p>
            <a:r>
              <a:rPr lang="en-GB" sz="1100" dirty="0">
                <a:solidFill>
                  <a:schemeClr val="bg1">
                    <a:lumMod val="50000"/>
                  </a:schemeClr>
                </a:solidFill>
              </a:rPr>
              <a:t>Average calculated as the median for the benchmark group</a:t>
            </a:r>
          </a:p>
        </p:txBody>
      </p:sp>
      <p:sp>
        <p:nvSpPr>
          <p:cNvPr id="7" name="TextBox 6">
            <a:extLst>
              <a:ext uri="{FF2B5EF4-FFF2-40B4-BE49-F238E27FC236}">
                <a16:creationId xmlns:a16="http://schemas.microsoft.com/office/drawing/2014/main" id="{FBDF659D-0883-4E76-8132-F08F5F7BBF92}"/>
              </a:ext>
            </a:extLst>
          </p:cNvPr>
          <p:cNvSpPr txBox="1"/>
          <p:nvPr/>
        </p:nvSpPr>
        <p:spPr>
          <a:xfrm>
            <a:off x="662627" y="6177727"/>
            <a:ext cx="5940660" cy="261610"/>
          </a:xfrm>
          <a:prstGeom prst="rect">
            <a:avLst/>
          </a:prstGeom>
          <a:noFill/>
        </p:spPr>
        <p:txBody>
          <a:bodyPr wrap="square" rtlCol="0">
            <a:spAutoFit/>
          </a:bodyPr>
          <a:lstStyle/>
          <a:p>
            <a:r>
              <a:rPr lang="en-GB" sz="1100" dirty="0">
                <a:solidFill>
                  <a:schemeClr val="bg1">
                    <a:lumMod val="50000"/>
                  </a:schemeClr>
                </a:solidFill>
              </a:rPr>
              <a:t>Average calculated as the median for the benchmark group</a:t>
            </a:r>
          </a:p>
        </p:txBody>
      </p:sp>
      <p:graphicFrame>
        <p:nvGraphicFramePr>
          <p:cNvPr id="9" name="Table 8">
            <a:extLst>
              <a:ext uri="{FF2B5EF4-FFF2-40B4-BE49-F238E27FC236}">
                <a16:creationId xmlns:a16="http://schemas.microsoft.com/office/drawing/2014/main" id="{03E6C6D0-728D-4E8A-AD7C-2A9534BF7650}"/>
              </a:ext>
            </a:extLst>
          </p:cNvPr>
          <p:cNvGraphicFramePr>
            <a:graphicFrameLocks noGrp="1"/>
          </p:cNvGraphicFramePr>
          <p:nvPr>
            <p:extLst>
              <p:ext uri="{D42A27DB-BD31-4B8C-83A1-F6EECF244321}">
                <p14:modId xmlns:p14="http://schemas.microsoft.com/office/powerpoint/2010/main" val="1061572946"/>
              </p:ext>
            </p:extLst>
          </p:nvPr>
        </p:nvGraphicFramePr>
        <p:xfrm>
          <a:off x="752564" y="3766431"/>
          <a:ext cx="8203197" cy="2344269"/>
        </p:xfrm>
        <a:graphic>
          <a:graphicData uri="http://schemas.openxmlformats.org/drawingml/2006/table">
            <a:tbl>
              <a:tblPr firstRow="1" firstCol="1" bandRow="1"/>
              <a:tblGrid>
                <a:gridCol w="3081971">
                  <a:extLst>
                    <a:ext uri="{9D8B030D-6E8A-4147-A177-3AD203B41FA5}">
                      <a16:colId xmlns:a16="http://schemas.microsoft.com/office/drawing/2014/main" val="20000"/>
                    </a:ext>
                  </a:extLst>
                </a:gridCol>
                <a:gridCol w="1147325">
                  <a:extLst>
                    <a:ext uri="{9D8B030D-6E8A-4147-A177-3AD203B41FA5}">
                      <a16:colId xmlns:a16="http://schemas.microsoft.com/office/drawing/2014/main" val="20001"/>
                    </a:ext>
                  </a:extLst>
                </a:gridCol>
                <a:gridCol w="1236394">
                  <a:extLst>
                    <a:ext uri="{9D8B030D-6E8A-4147-A177-3AD203B41FA5}">
                      <a16:colId xmlns:a16="http://schemas.microsoft.com/office/drawing/2014/main" val="20002"/>
                    </a:ext>
                  </a:extLst>
                </a:gridCol>
                <a:gridCol w="1236394">
                  <a:extLst>
                    <a:ext uri="{9D8B030D-6E8A-4147-A177-3AD203B41FA5}">
                      <a16:colId xmlns:a16="http://schemas.microsoft.com/office/drawing/2014/main" val="3240101422"/>
                    </a:ext>
                  </a:extLst>
                </a:gridCol>
                <a:gridCol w="1501113">
                  <a:extLst>
                    <a:ext uri="{9D8B030D-6E8A-4147-A177-3AD203B41FA5}">
                      <a16:colId xmlns:a16="http://schemas.microsoft.com/office/drawing/2014/main" val="20003"/>
                    </a:ext>
                  </a:extLst>
                </a:gridCol>
              </a:tblGrid>
              <a:tr h="1549197">
                <a:tc>
                  <a:txBody>
                    <a:bodyPr/>
                    <a:lstStyle/>
                    <a:p>
                      <a:pPr>
                        <a:lnSpc>
                          <a:spcPct val="115000"/>
                        </a:lnSpc>
                        <a:spcAft>
                          <a:spcPts val="0"/>
                        </a:spcAft>
                      </a:pPr>
                      <a:r>
                        <a:rPr lang="en-GB" sz="1200" b="1" dirty="0">
                          <a:solidFill>
                            <a:schemeClr val="bg1"/>
                          </a:solidFill>
                          <a:effectLst/>
                          <a:latin typeface="Calibri"/>
                          <a:ea typeface="Calibri"/>
                          <a:cs typeface="Calibri"/>
                        </a:rPr>
                        <a:t>WRES indicator 8 (Staff Survey 2020)</a:t>
                      </a:r>
                      <a:endParaRPr lang="en-GB" sz="1100" dirty="0">
                        <a:solidFill>
                          <a:schemeClr val="bg1"/>
                        </a:solidFill>
                        <a:effectLst/>
                        <a:latin typeface="Calibri"/>
                        <a:ea typeface="Calibri"/>
                        <a:cs typeface="Times New Roman"/>
                      </a:endParaRPr>
                    </a:p>
                    <a:p>
                      <a:pP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nSpc>
                          <a:spcPct val="115000"/>
                        </a:lnSpc>
                        <a:spcAft>
                          <a:spcPts val="0"/>
                        </a:spcAft>
                      </a:pPr>
                      <a:r>
                        <a:rPr lang="en-GB" sz="1200" b="1" dirty="0">
                          <a:solidFill>
                            <a:schemeClr val="bg1"/>
                          </a:solidFill>
                          <a:effectLst/>
                          <a:latin typeface="Calibri"/>
                          <a:ea typeface="Calibri"/>
                          <a:cs typeface="Calibri"/>
                        </a:rPr>
                        <a:t>% Staff experienced discrimination from manager/team leader or other colleagues in last 12 months  </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b="1" dirty="0" err="1">
                          <a:solidFill>
                            <a:schemeClr val="bg1"/>
                          </a:solidFill>
                          <a:effectLst/>
                          <a:latin typeface="Calibri"/>
                          <a:ea typeface="Calibri"/>
                          <a:cs typeface="Calibri"/>
                        </a:rPr>
                        <a:t>UHB</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2019</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b="1" dirty="0">
                          <a:solidFill>
                            <a:schemeClr val="bg1"/>
                          </a:solidFill>
                          <a:effectLst/>
                          <a:latin typeface="Calibri"/>
                          <a:ea typeface="Calibri"/>
                          <a:cs typeface="Calibri"/>
                        </a:rPr>
                        <a:t>UHBW</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2020</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100" b="1" dirty="0">
                          <a:solidFill>
                            <a:schemeClr val="bg1"/>
                          </a:solidFill>
                          <a:effectLst/>
                          <a:latin typeface="+mn-lt"/>
                          <a:ea typeface="Calibri"/>
                          <a:cs typeface="Calibri"/>
                        </a:rPr>
                        <a:t>UHBW</a:t>
                      </a:r>
                      <a:endParaRPr lang="en-GB" sz="1050" dirty="0">
                        <a:solidFill>
                          <a:schemeClr val="bg1"/>
                        </a:solidFill>
                        <a:effectLst/>
                        <a:latin typeface="+mn-lt"/>
                        <a:ea typeface="Calibri"/>
                        <a:cs typeface="Times New Roman"/>
                      </a:endParaRPr>
                    </a:p>
                    <a:p>
                      <a:pPr algn="ctr">
                        <a:lnSpc>
                          <a:spcPct val="115000"/>
                        </a:lnSpc>
                        <a:spcAft>
                          <a:spcPts val="0"/>
                        </a:spcAft>
                      </a:pPr>
                      <a:r>
                        <a:rPr lang="en-GB" sz="1100" b="1" dirty="0">
                          <a:solidFill>
                            <a:schemeClr val="bg1"/>
                          </a:solidFill>
                          <a:effectLst/>
                          <a:latin typeface="+mn-lt"/>
                          <a:ea typeface="Calibri"/>
                          <a:cs typeface="Calibri"/>
                        </a:rPr>
                        <a:t> </a:t>
                      </a:r>
                      <a:endParaRPr lang="en-GB" sz="1050" dirty="0">
                        <a:solidFill>
                          <a:schemeClr val="bg1"/>
                        </a:solidFill>
                        <a:effectLst/>
                        <a:latin typeface="+mn-lt"/>
                        <a:ea typeface="Calibri"/>
                        <a:cs typeface="Times New Roman"/>
                      </a:endParaRPr>
                    </a:p>
                    <a:p>
                      <a:pPr algn="ctr">
                        <a:lnSpc>
                          <a:spcPct val="115000"/>
                        </a:lnSpc>
                        <a:spcAft>
                          <a:spcPts val="0"/>
                        </a:spcAft>
                      </a:pPr>
                      <a:r>
                        <a:rPr lang="en-GB" sz="1100" b="1" dirty="0">
                          <a:solidFill>
                            <a:schemeClr val="bg1"/>
                          </a:solidFill>
                          <a:effectLst/>
                          <a:latin typeface="+mn-lt"/>
                          <a:ea typeface="Calibri"/>
                          <a:cs typeface="Calibri"/>
                        </a:rPr>
                        <a:t> </a:t>
                      </a:r>
                      <a:endParaRPr lang="en-GB" sz="1050" dirty="0">
                        <a:solidFill>
                          <a:schemeClr val="bg1"/>
                        </a:solidFill>
                        <a:effectLst/>
                        <a:latin typeface="+mn-lt"/>
                        <a:ea typeface="Calibri"/>
                        <a:cs typeface="Times New Roman"/>
                      </a:endParaRPr>
                    </a:p>
                    <a:p>
                      <a:pPr algn="ctr">
                        <a:lnSpc>
                          <a:spcPct val="115000"/>
                        </a:lnSpc>
                        <a:spcAft>
                          <a:spcPts val="0"/>
                        </a:spcAft>
                      </a:pPr>
                      <a:r>
                        <a:rPr lang="en-GB" sz="1100" b="1" dirty="0">
                          <a:solidFill>
                            <a:schemeClr val="bg1"/>
                          </a:solidFill>
                          <a:effectLst/>
                          <a:latin typeface="+mn-lt"/>
                          <a:ea typeface="Calibri"/>
                          <a:cs typeface="Calibri"/>
                        </a:rPr>
                        <a:t> </a:t>
                      </a:r>
                      <a:endParaRPr lang="en-GB" sz="1050" dirty="0">
                        <a:solidFill>
                          <a:schemeClr val="bg1"/>
                        </a:solidFill>
                        <a:effectLst/>
                        <a:latin typeface="+mn-lt"/>
                        <a:ea typeface="Calibri"/>
                        <a:cs typeface="Times New Roman"/>
                      </a:endParaRPr>
                    </a:p>
                    <a:p>
                      <a:pPr algn="ctr">
                        <a:lnSpc>
                          <a:spcPct val="115000"/>
                        </a:lnSpc>
                        <a:spcAft>
                          <a:spcPts val="0"/>
                        </a:spcAft>
                      </a:pPr>
                      <a:r>
                        <a:rPr lang="en-GB" sz="1100" b="1" dirty="0">
                          <a:solidFill>
                            <a:schemeClr val="bg1"/>
                          </a:solidFill>
                          <a:effectLst/>
                          <a:latin typeface="+mn-lt"/>
                          <a:ea typeface="Calibri"/>
                          <a:cs typeface="Calibri"/>
                        </a:rPr>
                        <a:t>2021</a:t>
                      </a:r>
                      <a:endParaRPr lang="en-GB" sz="1050" dirty="0">
                        <a:solidFill>
                          <a:schemeClr val="bg1"/>
                        </a:solidFill>
                        <a:effectLst/>
                        <a:latin typeface="+mn-lt"/>
                        <a:ea typeface="Calibri"/>
                        <a:cs typeface="Times New Roman"/>
                      </a:endParaRPr>
                    </a:p>
                    <a:p>
                      <a:pPr algn="ctr">
                        <a:lnSpc>
                          <a:spcPct val="115000"/>
                        </a:lnSpc>
                        <a:spcAft>
                          <a:spcPts val="0"/>
                        </a:spcAft>
                      </a:pPr>
                      <a:r>
                        <a:rPr lang="en-GB" sz="1100" b="1" dirty="0">
                          <a:solidFill>
                            <a:schemeClr val="bg1"/>
                          </a:solidFill>
                          <a:effectLst/>
                          <a:latin typeface="+mn-lt"/>
                          <a:ea typeface="Calibri"/>
                          <a:cs typeface="Calibri"/>
                        </a:rPr>
                        <a:t>%</a:t>
                      </a:r>
                      <a:endParaRPr lang="en-GB" sz="1050" dirty="0">
                        <a:solidFill>
                          <a:schemeClr val="bg1"/>
                        </a:solidFill>
                        <a:effectLst/>
                        <a:latin typeface="+mn-lt"/>
                        <a:ea typeface="Calibri"/>
                        <a:cs typeface="Times New Roman"/>
                      </a:endParaRPr>
                    </a:p>
                    <a:p>
                      <a:pPr algn="ctr">
                        <a:lnSpc>
                          <a:spcPct val="115000"/>
                        </a:lnSpc>
                        <a:spcAft>
                          <a:spcPts val="0"/>
                        </a:spcAft>
                      </a:pP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mn-lt"/>
                          <a:ea typeface="Calibri"/>
                          <a:cs typeface="Calibri"/>
                        </a:rPr>
                        <a:t>+/- compared to</a:t>
                      </a:r>
                    </a:p>
                    <a:p>
                      <a:pPr algn="ctr">
                        <a:lnSpc>
                          <a:spcPct val="115000"/>
                        </a:lnSpc>
                        <a:spcAft>
                          <a:spcPts val="0"/>
                        </a:spcAft>
                      </a:pPr>
                      <a:r>
                        <a:rPr lang="en-GB" sz="1200" b="1" dirty="0">
                          <a:solidFill>
                            <a:schemeClr val="bg1"/>
                          </a:solidFill>
                          <a:effectLst/>
                          <a:latin typeface="+mn-lt"/>
                          <a:ea typeface="Calibri"/>
                          <a:cs typeface="Calibri"/>
                        </a:rPr>
                        <a:t>2020 data</a:t>
                      </a:r>
                      <a:endParaRPr lang="en-GB" sz="1100" dirty="0">
                        <a:solidFill>
                          <a:schemeClr val="bg1"/>
                        </a:solidFill>
                        <a:effectLst/>
                        <a:latin typeface="+mn-lt"/>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98768">
                <a:tc>
                  <a:txBody>
                    <a:bodyPr/>
                    <a:lstStyle/>
                    <a:p>
                      <a:pPr>
                        <a:lnSpc>
                          <a:spcPct val="115000"/>
                        </a:lnSpc>
                        <a:spcAft>
                          <a:spcPts val="0"/>
                        </a:spcAft>
                      </a:pPr>
                      <a:r>
                        <a:rPr lang="en-GB" sz="1200" dirty="0">
                          <a:solidFill>
                            <a:schemeClr val="bg1"/>
                          </a:solidFill>
                          <a:effectLst/>
                          <a:latin typeface="Calibri"/>
                          <a:ea typeface="Calibri"/>
                          <a:cs typeface="Calibri"/>
                        </a:rPr>
                        <a:t>BME: Trust</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a:solidFill>
                            <a:schemeClr val="bg1"/>
                          </a:solidFill>
                          <a:effectLst/>
                          <a:latin typeface="Calibri"/>
                          <a:ea typeface="Calibri"/>
                          <a:cs typeface="Calibri"/>
                        </a:rPr>
                        <a:t>14.9</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dirty="0">
                          <a:solidFill>
                            <a:schemeClr val="bg1"/>
                          </a:solidFill>
                          <a:effectLst/>
                          <a:latin typeface="Calibri"/>
                          <a:ea typeface="Calibri"/>
                          <a:cs typeface="Calibri"/>
                        </a:rPr>
                        <a:t>18.3</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100" dirty="0">
                          <a:solidFill>
                            <a:schemeClr val="bg1"/>
                          </a:solidFill>
                          <a:effectLst/>
                          <a:latin typeface="Calibri"/>
                          <a:ea typeface="Calibri"/>
                          <a:cs typeface="Times New Roman"/>
                        </a:rPr>
                        <a:t>14.3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dirty="0">
                          <a:solidFill>
                            <a:schemeClr val="bg1"/>
                          </a:solidFill>
                          <a:effectLst/>
                          <a:latin typeface="Calibri"/>
                          <a:ea typeface="Calibri"/>
                          <a:cs typeface="Calibri"/>
                        </a:rPr>
                        <a:t>4</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198768">
                <a:tc>
                  <a:txBody>
                    <a:bodyPr/>
                    <a:lstStyle/>
                    <a:p>
                      <a:pPr>
                        <a:lnSpc>
                          <a:spcPct val="115000"/>
                        </a:lnSpc>
                        <a:spcAft>
                          <a:spcPts val="0"/>
                        </a:spcAft>
                      </a:pPr>
                      <a:r>
                        <a:rPr lang="en-GB" sz="1200" dirty="0">
                          <a:solidFill>
                            <a:schemeClr val="bg1">
                              <a:lumMod val="50000"/>
                            </a:schemeClr>
                          </a:solidFill>
                          <a:effectLst/>
                          <a:latin typeface="Calibri"/>
                          <a:ea typeface="Calibri"/>
                          <a:cs typeface="Calibri"/>
                        </a:rPr>
                        <a:t>BME: Average </a:t>
                      </a:r>
                      <a:endParaRPr lang="en-GB" sz="1100" dirty="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a:solidFill>
                            <a:schemeClr val="bg1">
                              <a:lumMod val="50000"/>
                            </a:schemeClr>
                          </a:solidFill>
                          <a:effectLst/>
                          <a:latin typeface="Calibri"/>
                          <a:ea typeface="Calibri"/>
                          <a:cs typeface="Calibri"/>
                        </a:rPr>
                        <a:t>13.8</a:t>
                      </a:r>
                      <a:endParaRPr lang="en-GB" sz="110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dirty="0">
                          <a:solidFill>
                            <a:schemeClr val="bg1">
                              <a:lumMod val="50000"/>
                            </a:schemeClr>
                          </a:solidFill>
                          <a:effectLst/>
                          <a:latin typeface="Calibri"/>
                          <a:ea typeface="Calibri"/>
                          <a:cs typeface="Calibri"/>
                        </a:rPr>
                        <a:t>16.8</a:t>
                      </a:r>
                      <a:endParaRPr lang="en-GB" sz="1100" dirty="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100" dirty="0">
                          <a:solidFill>
                            <a:schemeClr val="bg1">
                              <a:lumMod val="50000"/>
                            </a:schemeClr>
                          </a:solidFill>
                          <a:effectLst/>
                          <a:latin typeface="Calibri"/>
                          <a:ea typeface="Calibri"/>
                          <a:cs typeface="Times New Roman"/>
                        </a:rPr>
                        <a:t>17.3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dirty="0">
                          <a:solidFill>
                            <a:schemeClr val="bg1"/>
                          </a:solidFill>
                          <a:effectLst/>
                          <a:latin typeface="Calibri"/>
                          <a:ea typeface="Calibri"/>
                          <a:cs typeface="Calibri"/>
                        </a:rPr>
                        <a:t>0.5</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r h="198768">
                <a:tc>
                  <a:txBody>
                    <a:bodyPr/>
                    <a:lstStyle/>
                    <a:p>
                      <a:pPr>
                        <a:lnSpc>
                          <a:spcPct val="115000"/>
                        </a:lnSpc>
                        <a:spcAft>
                          <a:spcPts val="0"/>
                        </a:spcAft>
                      </a:pPr>
                      <a:r>
                        <a:rPr lang="en-GB" sz="1200" dirty="0">
                          <a:solidFill>
                            <a:schemeClr val="bg1"/>
                          </a:solidFill>
                          <a:effectLst/>
                          <a:latin typeface="Calibri"/>
                          <a:ea typeface="Calibri"/>
                          <a:cs typeface="Calibri"/>
                        </a:rPr>
                        <a:t>White: Trust</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dirty="0">
                          <a:solidFill>
                            <a:schemeClr val="bg1"/>
                          </a:solidFill>
                          <a:effectLst/>
                          <a:latin typeface="Calibri"/>
                          <a:ea typeface="Calibri"/>
                          <a:cs typeface="Calibri"/>
                        </a:rPr>
                        <a:t>5.2</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dirty="0">
                          <a:solidFill>
                            <a:schemeClr val="bg1"/>
                          </a:solidFill>
                          <a:effectLst/>
                          <a:latin typeface="Calibri"/>
                          <a:ea typeface="Calibri"/>
                          <a:cs typeface="Calibri"/>
                        </a:rPr>
                        <a:t>5.5</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100" dirty="0">
                          <a:solidFill>
                            <a:schemeClr val="bg1"/>
                          </a:solidFill>
                          <a:effectLst/>
                          <a:latin typeface="Calibri"/>
                          <a:ea typeface="Calibri"/>
                          <a:cs typeface="Times New Roman"/>
                        </a:rPr>
                        <a:t>5.9</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dirty="0">
                          <a:solidFill>
                            <a:schemeClr val="bg1"/>
                          </a:solidFill>
                          <a:effectLst/>
                          <a:latin typeface="Calibri"/>
                          <a:ea typeface="Calibri"/>
                          <a:cs typeface="Calibri"/>
                        </a:rPr>
                        <a:t>0.4</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3"/>
                  </a:ext>
                </a:extLst>
              </a:tr>
              <a:tr h="198768">
                <a:tc>
                  <a:txBody>
                    <a:bodyPr/>
                    <a:lstStyle/>
                    <a:p>
                      <a:pPr>
                        <a:lnSpc>
                          <a:spcPct val="115000"/>
                        </a:lnSpc>
                        <a:spcAft>
                          <a:spcPts val="0"/>
                        </a:spcAft>
                      </a:pPr>
                      <a:r>
                        <a:rPr lang="en-GB" sz="1200" dirty="0">
                          <a:solidFill>
                            <a:schemeClr val="bg1">
                              <a:lumMod val="50000"/>
                            </a:schemeClr>
                          </a:solidFill>
                          <a:effectLst/>
                          <a:latin typeface="Calibri"/>
                          <a:ea typeface="Calibri"/>
                          <a:cs typeface="Calibri"/>
                        </a:rPr>
                        <a:t>White:</a:t>
                      </a:r>
                      <a:r>
                        <a:rPr lang="en-GB" sz="1200" dirty="0">
                          <a:solidFill>
                            <a:schemeClr val="bg1"/>
                          </a:solidFill>
                          <a:effectLst/>
                          <a:latin typeface="Calibri"/>
                          <a:ea typeface="Calibri"/>
                          <a:cs typeface="Calibri"/>
                        </a:rPr>
                        <a:t> </a:t>
                      </a:r>
                      <a:r>
                        <a:rPr lang="en-GB" sz="1200" dirty="0">
                          <a:solidFill>
                            <a:schemeClr val="bg1">
                              <a:lumMod val="50000"/>
                            </a:schemeClr>
                          </a:solidFill>
                          <a:effectLst/>
                          <a:latin typeface="Calibri"/>
                          <a:ea typeface="Calibri"/>
                          <a:cs typeface="Calibri"/>
                        </a:rPr>
                        <a:t>Average</a:t>
                      </a:r>
                      <a:r>
                        <a:rPr lang="en-GB" sz="1200"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dirty="0">
                          <a:solidFill>
                            <a:schemeClr val="bg1">
                              <a:lumMod val="50000"/>
                            </a:schemeClr>
                          </a:solidFill>
                          <a:effectLst/>
                          <a:latin typeface="Calibri"/>
                          <a:ea typeface="Calibri"/>
                          <a:cs typeface="Calibri"/>
                        </a:rPr>
                        <a:t>6.0</a:t>
                      </a:r>
                      <a:endParaRPr lang="en-GB" sz="1100" dirty="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dirty="0">
                          <a:solidFill>
                            <a:schemeClr val="bg1">
                              <a:lumMod val="50000"/>
                            </a:schemeClr>
                          </a:solidFill>
                          <a:effectLst/>
                          <a:latin typeface="Calibri"/>
                          <a:ea typeface="Calibri"/>
                          <a:cs typeface="Calibri"/>
                        </a:rPr>
                        <a:t>6.1</a:t>
                      </a:r>
                      <a:endParaRPr lang="en-GB" sz="1100" dirty="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100" dirty="0">
                          <a:solidFill>
                            <a:schemeClr val="bg1">
                              <a:lumMod val="50000"/>
                            </a:schemeClr>
                          </a:solidFill>
                          <a:effectLst/>
                          <a:latin typeface="Calibri"/>
                          <a:ea typeface="Calibri"/>
                          <a:cs typeface="Times New Roman"/>
                        </a:rPr>
                        <a:t>6.7</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dirty="0">
                          <a:solidFill>
                            <a:schemeClr val="bg1"/>
                          </a:solidFill>
                          <a:effectLst/>
                          <a:latin typeface="Calibri"/>
                          <a:ea typeface="Calibri"/>
                          <a:cs typeface="Calibri"/>
                        </a:rPr>
                        <a:t>0.6</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2507273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986" y="692249"/>
            <a:ext cx="8982203" cy="580926"/>
          </a:xfrm>
        </p:spPr>
        <p:txBody>
          <a:bodyPr>
            <a:normAutofit fontScale="90000"/>
          </a:bodyPr>
          <a:lstStyle/>
          <a:p>
            <a:r>
              <a:rPr lang="en-GB" dirty="0">
                <a:solidFill>
                  <a:srgbClr val="003087"/>
                </a:solidFill>
              </a:rPr>
              <a:t>A Model Employer</a:t>
            </a:r>
          </a:p>
        </p:txBody>
      </p:sp>
      <p:sp>
        <p:nvSpPr>
          <p:cNvPr id="4" name="Slide Number Placeholder 3"/>
          <p:cNvSpPr>
            <a:spLocks noGrp="1"/>
          </p:cNvSpPr>
          <p:nvPr>
            <p:ph type="sldNum" sz="quarter" idx="12"/>
          </p:nvPr>
        </p:nvSpPr>
        <p:spPr/>
        <p:txBody>
          <a:bodyPr/>
          <a:lstStyle/>
          <a:p>
            <a:fld id="{ECA5469C-08DA-4774-9D4D-73FB2CE48787}" type="slidenum">
              <a:rPr lang="en-GB" smtClean="0"/>
              <a:t>32</a:t>
            </a:fld>
            <a:endParaRPr lang="en-GB"/>
          </a:p>
        </p:txBody>
      </p:sp>
      <p:sp>
        <p:nvSpPr>
          <p:cNvPr id="9" name="TextBox 8">
            <a:extLst>
              <a:ext uri="{FF2B5EF4-FFF2-40B4-BE49-F238E27FC236}">
                <a16:creationId xmlns:a16="http://schemas.microsoft.com/office/drawing/2014/main" id="{2BCF8A08-63B7-4DB5-BAE7-D01B7DA630A1}"/>
              </a:ext>
            </a:extLst>
          </p:cNvPr>
          <p:cNvSpPr txBox="1"/>
          <p:nvPr/>
        </p:nvSpPr>
        <p:spPr>
          <a:xfrm>
            <a:off x="2763554" y="5981085"/>
            <a:ext cx="4962524" cy="369332"/>
          </a:xfrm>
          <a:prstGeom prst="rect">
            <a:avLst/>
          </a:prstGeom>
          <a:noFill/>
        </p:spPr>
        <p:txBody>
          <a:bodyPr wrap="square">
            <a:spAutoFit/>
          </a:bodyPr>
          <a:lstStyle/>
          <a:p>
            <a:r>
              <a:rPr lang="en-GB" dirty="0">
                <a:hlinkClick r:id="rId4"/>
              </a:rPr>
              <a:t>wres-leadership-strategy.pdf (england.nhs.uk)</a:t>
            </a:r>
            <a:endParaRPr lang="en-GB" dirty="0"/>
          </a:p>
        </p:txBody>
      </p:sp>
      <p:pic>
        <p:nvPicPr>
          <p:cNvPr id="5" name="Picture 4">
            <a:extLst>
              <a:ext uri="{FF2B5EF4-FFF2-40B4-BE49-F238E27FC236}">
                <a16:creationId xmlns:a16="http://schemas.microsoft.com/office/drawing/2014/main" id="{9F44392A-6D9B-414B-811D-6B1E8B536023}"/>
              </a:ext>
            </a:extLst>
          </p:cNvPr>
          <p:cNvPicPr>
            <a:picLocks noChangeAspect="1"/>
          </p:cNvPicPr>
          <p:nvPr/>
        </p:nvPicPr>
        <p:blipFill rotWithShape="1">
          <a:blip r:embed="rId5"/>
          <a:srcRect l="13991" t="10644" r="64381" b="2889"/>
          <a:stretch/>
        </p:blipFill>
        <p:spPr>
          <a:xfrm>
            <a:off x="3443433" y="2270870"/>
            <a:ext cx="3019134" cy="3394498"/>
          </a:xfrm>
          <a:prstGeom prst="rect">
            <a:avLst/>
          </a:prstGeom>
        </p:spPr>
      </p:pic>
      <p:sp>
        <p:nvSpPr>
          <p:cNvPr id="6" name="TextBox 5">
            <a:extLst>
              <a:ext uri="{FF2B5EF4-FFF2-40B4-BE49-F238E27FC236}">
                <a16:creationId xmlns:a16="http://schemas.microsoft.com/office/drawing/2014/main" id="{B5D9A5FA-BD3B-4AF9-ACA5-A88623D3DFDE}"/>
              </a:ext>
            </a:extLst>
          </p:cNvPr>
          <p:cNvSpPr txBox="1"/>
          <p:nvPr/>
        </p:nvSpPr>
        <p:spPr>
          <a:xfrm>
            <a:off x="2677181" y="1158176"/>
            <a:ext cx="4788532" cy="646331"/>
          </a:xfrm>
          <a:prstGeom prst="rect">
            <a:avLst/>
          </a:prstGeom>
          <a:noFill/>
        </p:spPr>
        <p:txBody>
          <a:bodyPr wrap="square" rtlCol="0">
            <a:spAutoFit/>
          </a:bodyPr>
          <a:lstStyle/>
          <a:p>
            <a:pPr algn="ctr"/>
            <a:r>
              <a:rPr lang="en-GB" dirty="0"/>
              <a:t>Increasing black and minority ethnic representation at senior levels across the NHS</a:t>
            </a:r>
          </a:p>
        </p:txBody>
      </p:sp>
      <p:sp>
        <p:nvSpPr>
          <p:cNvPr id="7" name="TextBox 6">
            <a:extLst>
              <a:ext uri="{FF2B5EF4-FFF2-40B4-BE49-F238E27FC236}">
                <a16:creationId xmlns:a16="http://schemas.microsoft.com/office/drawing/2014/main" id="{209C58CE-F6F2-4B7B-8078-15C76FB05FA1}"/>
              </a:ext>
            </a:extLst>
          </p:cNvPr>
          <p:cNvSpPr txBox="1"/>
          <p:nvPr/>
        </p:nvSpPr>
        <p:spPr>
          <a:xfrm>
            <a:off x="473370" y="1782685"/>
            <a:ext cx="2268252" cy="1938992"/>
          </a:xfrm>
          <a:prstGeom prst="rect">
            <a:avLst/>
          </a:prstGeom>
          <a:noFill/>
        </p:spPr>
        <p:txBody>
          <a:bodyPr wrap="square" rtlCol="0">
            <a:spAutoFit/>
          </a:bodyPr>
          <a:lstStyle/>
          <a:p>
            <a:r>
              <a:rPr lang="en-GB" sz="1500" dirty="0"/>
              <a:t>The NHS workforce as a whole is now more diverse than at any time in its 70 year history, yet at the most senior levels, the leadership of organisations do not reflect the workforce</a:t>
            </a:r>
          </a:p>
        </p:txBody>
      </p:sp>
      <p:sp>
        <p:nvSpPr>
          <p:cNvPr id="10" name="TextBox 9">
            <a:extLst>
              <a:ext uri="{FF2B5EF4-FFF2-40B4-BE49-F238E27FC236}">
                <a16:creationId xmlns:a16="http://schemas.microsoft.com/office/drawing/2014/main" id="{AD5E5ADE-402F-4E00-90B8-6A43968743C2}"/>
              </a:ext>
            </a:extLst>
          </p:cNvPr>
          <p:cNvSpPr txBox="1"/>
          <p:nvPr/>
        </p:nvSpPr>
        <p:spPr>
          <a:xfrm>
            <a:off x="495302" y="4188040"/>
            <a:ext cx="2268252" cy="1477328"/>
          </a:xfrm>
          <a:prstGeom prst="rect">
            <a:avLst/>
          </a:prstGeom>
          <a:noFill/>
        </p:spPr>
        <p:txBody>
          <a:bodyPr wrap="square" rtlCol="0">
            <a:spAutoFit/>
          </a:bodyPr>
          <a:lstStyle/>
          <a:p>
            <a:r>
              <a:rPr lang="en-GB" sz="1500" dirty="0"/>
              <a:t>Evidence shows that tackling workforce race inequality improves staff experience, patient outcomes and organisational efficiency </a:t>
            </a:r>
          </a:p>
        </p:txBody>
      </p:sp>
      <p:sp>
        <p:nvSpPr>
          <p:cNvPr id="11" name="TextBox 10">
            <a:extLst>
              <a:ext uri="{FF2B5EF4-FFF2-40B4-BE49-F238E27FC236}">
                <a16:creationId xmlns:a16="http://schemas.microsoft.com/office/drawing/2014/main" id="{88525712-F875-4D7D-996C-764A50C636B6}"/>
              </a:ext>
            </a:extLst>
          </p:cNvPr>
          <p:cNvSpPr txBox="1"/>
          <p:nvPr/>
        </p:nvSpPr>
        <p:spPr>
          <a:xfrm>
            <a:off x="7401272" y="1841694"/>
            <a:ext cx="2268252" cy="1246495"/>
          </a:xfrm>
          <a:prstGeom prst="rect">
            <a:avLst/>
          </a:prstGeom>
          <a:noFill/>
        </p:spPr>
        <p:txBody>
          <a:bodyPr wrap="square" rtlCol="0">
            <a:spAutoFit/>
          </a:bodyPr>
          <a:lstStyle/>
          <a:p>
            <a:r>
              <a:rPr lang="en-GB" sz="1500" dirty="0"/>
              <a:t>Our staff should look at their leaders and see themselves represented, and our patients deserve the same</a:t>
            </a:r>
          </a:p>
        </p:txBody>
      </p:sp>
      <p:sp>
        <p:nvSpPr>
          <p:cNvPr id="12" name="TextBox 11">
            <a:extLst>
              <a:ext uri="{FF2B5EF4-FFF2-40B4-BE49-F238E27FC236}">
                <a16:creationId xmlns:a16="http://schemas.microsoft.com/office/drawing/2014/main" id="{BD47148F-38AE-41B0-978F-C1B6F142DC8B}"/>
              </a:ext>
            </a:extLst>
          </p:cNvPr>
          <p:cNvSpPr txBox="1"/>
          <p:nvPr/>
        </p:nvSpPr>
        <p:spPr>
          <a:xfrm>
            <a:off x="7401272" y="3125376"/>
            <a:ext cx="2340260" cy="2862322"/>
          </a:xfrm>
          <a:prstGeom prst="rect">
            <a:avLst/>
          </a:prstGeom>
          <a:noFill/>
        </p:spPr>
        <p:txBody>
          <a:bodyPr wrap="square" rtlCol="0">
            <a:spAutoFit/>
          </a:bodyPr>
          <a:lstStyle/>
          <a:p>
            <a:r>
              <a:rPr lang="en-GB" sz="1500" dirty="0"/>
              <a:t>The government has set a national goal that is clear and ambitious: that NHS leadership should be as diverse as the rest of the workforce; and, in particular, we should ensure that BME representation at senior management matches that across the rest of the NHS workforce within ten years</a:t>
            </a:r>
          </a:p>
        </p:txBody>
      </p:sp>
      <p:sp>
        <p:nvSpPr>
          <p:cNvPr id="13" name="TextBox 12">
            <a:extLst>
              <a:ext uri="{FF2B5EF4-FFF2-40B4-BE49-F238E27FC236}">
                <a16:creationId xmlns:a16="http://schemas.microsoft.com/office/drawing/2014/main" id="{24654B4F-A540-484A-A7B4-BEDC9DF091DC}"/>
              </a:ext>
            </a:extLst>
          </p:cNvPr>
          <p:cNvSpPr txBox="1"/>
          <p:nvPr/>
        </p:nvSpPr>
        <p:spPr>
          <a:xfrm>
            <a:off x="4405740" y="5682006"/>
            <a:ext cx="1116452" cy="261610"/>
          </a:xfrm>
          <a:prstGeom prst="rect">
            <a:avLst/>
          </a:prstGeom>
          <a:noFill/>
        </p:spPr>
        <p:txBody>
          <a:bodyPr wrap="square">
            <a:spAutoFit/>
          </a:bodyPr>
          <a:lstStyle/>
          <a:p>
            <a:r>
              <a:rPr lang="en-GB" sz="1100" dirty="0"/>
              <a:t>Published 2019</a:t>
            </a:r>
          </a:p>
        </p:txBody>
      </p:sp>
    </p:spTree>
    <p:custDataLst>
      <p:tags r:id="rId1"/>
    </p:custDataLst>
    <p:extLst>
      <p:ext uri="{BB962C8B-B14F-4D97-AF65-F5344CB8AC3E}">
        <p14:creationId xmlns:p14="http://schemas.microsoft.com/office/powerpoint/2010/main" val="758213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325A1A-F62B-459C-AE33-DC5CC83E1CBB}"/>
              </a:ext>
            </a:extLst>
          </p:cNvPr>
          <p:cNvPicPr>
            <a:picLocks noChangeAspect="1"/>
          </p:cNvPicPr>
          <p:nvPr/>
        </p:nvPicPr>
        <p:blipFill>
          <a:blip r:embed="rId4"/>
          <a:stretch>
            <a:fillRect/>
          </a:stretch>
        </p:blipFill>
        <p:spPr>
          <a:xfrm>
            <a:off x="4016896" y="2400938"/>
            <a:ext cx="2434275" cy="991171"/>
          </a:xfrm>
          <a:prstGeom prst="rect">
            <a:avLst/>
          </a:prstGeom>
        </p:spPr>
      </p:pic>
      <p:sp>
        <p:nvSpPr>
          <p:cNvPr id="2" name="Title 1"/>
          <p:cNvSpPr>
            <a:spLocks noGrp="1"/>
          </p:cNvSpPr>
          <p:nvPr>
            <p:ph type="title"/>
          </p:nvPr>
        </p:nvSpPr>
        <p:spPr>
          <a:xfrm>
            <a:off x="486986" y="692249"/>
            <a:ext cx="8982203" cy="580926"/>
          </a:xfrm>
        </p:spPr>
        <p:txBody>
          <a:bodyPr>
            <a:normAutofit fontScale="90000"/>
          </a:bodyPr>
          <a:lstStyle/>
          <a:p>
            <a:r>
              <a:rPr lang="en-GB" dirty="0">
                <a:solidFill>
                  <a:srgbClr val="003087"/>
                </a:solidFill>
              </a:rPr>
              <a:t>A Model Employer</a:t>
            </a:r>
          </a:p>
        </p:txBody>
      </p:sp>
      <p:sp>
        <p:nvSpPr>
          <p:cNvPr id="4" name="Slide Number Placeholder 3"/>
          <p:cNvSpPr>
            <a:spLocks noGrp="1"/>
          </p:cNvSpPr>
          <p:nvPr>
            <p:ph type="sldNum" sz="quarter" idx="12"/>
          </p:nvPr>
        </p:nvSpPr>
        <p:spPr/>
        <p:txBody>
          <a:bodyPr/>
          <a:lstStyle/>
          <a:p>
            <a:fld id="{ECA5469C-08DA-4774-9D4D-73FB2CE48787}" type="slidenum">
              <a:rPr lang="en-GB" smtClean="0"/>
              <a:t>33</a:t>
            </a:fld>
            <a:endParaRPr lang="en-GB"/>
          </a:p>
        </p:txBody>
      </p:sp>
      <p:sp>
        <p:nvSpPr>
          <p:cNvPr id="3" name="TextBox 2">
            <a:extLst>
              <a:ext uri="{FF2B5EF4-FFF2-40B4-BE49-F238E27FC236}">
                <a16:creationId xmlns:a16="http://schemas.microsoft.com/office/drawing/2014/main" id="{C20D4D1C-5660-4EB7-A652-0C4E2ECB3664}"/>
              </a:ext>
            </a:extLst>
          </p:cNvPr>
          <p:cNvSpPr txBox="1"/>
          <p:nvPr/>
        </p:nvSpPr>
        <p:spPr>
          <a:xfrm>
            <a:off x="688507" y="1376772"/>
            <a:ext cx="8579160" cy="6186309"/>
          </a:xfrm>
          <a:prstGeom prst="rect">
            <a:avLst/>
          </a:prstGeom>
          <a:noFill/>
        </p:spPr>
        <p:txBody>
          <a:bodyPr wrap="square" rtlCol="0">
            <a:spAutoFit/>
          </a:bodyPr>
          <a:lstStyle/>
          <a:p>
            <a:r>
              <a:rPr lang="en-GB" dirty="0"/>
              <a:t>Some examples of projects and programmes already underway or planned in UHBW that support the Model Employer goals include:</a:t>
            </a:r>
          </a:p>
          <a:p>
            <a:endParaRPr lang="en-GB" dirty="0"/>
          </a:p>
          <a:p>
            <a:pPr marL="285750" indent="-285750">
              <a:buFont typeface="Arial" panose="020B0604020202020204" pitchFamily="34" charset="0"/>
              <a:buChar char="•"/>
            </a:pPr>
            <a:r>
              <a:rPr lang="en-GB" dirty="0"/>
              <a:t>Staff support programmes- stepping up, believe, strive, reciprocal mentoring</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Strengthening staff networks</a:t>
            </a:r>
          </a:p>
          <a:p>
            <a:pPr marL="285750" indent="-285750">
              <a:buFont typeface="Arial" panose="020B0604020202020204" pitchFamily="34" charset="0"/>
              <a:buChar cha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Collaboration, across the BNSSG to undertake a review of the full recruitment process and documentation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Participation </a:t>
            </a:r>
            <a:r>
              <a:rPr lang="en-US" dirty="0"/>
              <a:t>in </a:t>
            </a:r>
            <a:r>
              <a:rPr kumimoji="0" lang="en-US" sz="1800" b="0" i="0" u="none" strike="noStrike" kern="1200" cap="none" spc="0" normalizeH="0" baseline="0" noProof="0" dirty="0">
                <a:ln>
                  <a:noFill/>
                </a:ln>
                <a:solidFill>
                  <a:schemeClr val="tx1"/>
                </a:solidFill>
                <a:effectLst/>
                <a:uLnTx/>
                <a:uFillTx/>
                <a:latin typeface="+mn-lt"/>
                <a:ea typeface="+mn-ea"/>
                <a:cs typeface="+mn-cs"/>
              </a:rPr>
              <a:t>Race in the City and Afghan Refugee recruitment events in March 2022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a:t>
            </a:r>
            <a:r>
              <a:rPr kumimoji="0" lang="en-GB" sz="1800" b="0" i="0" u="none" strike="noStrike" kern="1200" cap="none" spc="0" normalizeH="0" baseline="0" noProof="0" dirty="0" err="1">
                <a:ln>
                  <a:noFill/>
                </a:ln>
                <a:solidFill>
                  <a:schemeClr val="tx1"/>
                </a:solidFill>
                <a:effectLst/>
                <a:uLnTx/>
                <a:uFillTx/>
                <a:latin typeface="+mn-lt"/>
                <a:ea typeface="+mn-ea"/>
                <a:cs typeface="+mn-cs"/>
              </a:rPr>
              <a:t>nvolvement</a:t>
            </a:r>
            <a:r>
              <a:rPr kumimoji="0" lang="en-GB" sz="1800" b="0" i="0" u="none" strike="noStrike" kern="1200" cap="none" spc="0" normalizeH="0" baseline="0" noProof="0" dirty="0">
                <a:ln>
                  <a:noFill/>
                </a:ln>
                <a:solidFill>
                  <a:schemeClr val="tx1"/>
                </a:solidFill>
                <a:effectLst/>
                <a:uLnTx/>
                <a:uFillTx/>
                <a:latin typeface="+mn-lt"/>
                <a:ea typeface="+mn-ea"/>
                <a:cs typeface="+mn-cs"/>
              </a:rPr>
              <a:t> in University of West England (UWE) led project on BAME Healthcare Student Support in Practice (HSSP) project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chemeClr val="tx1"/>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solidFill>
                <a:effectLst/>
                <a:uLnTx/>
                <a:uFillTx/>
                <a:latin typeface="+mn-lt"/>
                <a:ea typeface="+mn-ea"/>
                <a:cs typeface="+mn-cs"/>
              </a:rPr>
              <a:t>Ongoing participation and involvement in the Bristol Race Equality Strategic Leaders’ Group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custDataLst>
      <p:tags r:id="rId1"/>
    </p:custDataLst>
    <p:extLst>
      <p:ext uri="{BB962C8B-B14F-4D97-AF65-F5344CB8AC3E}">
        <p14:creationId xmlns:p14="http://schemas.microsoft.com/office/powerpoint/2010/main" val="391820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CA5469C-08DA-4774-9D4D-73FB2CE48787}" type="slidenum">
              <a:rPr lang="en-GB" smtClean="0"/>
              <a:t>34</a:t>
            </a:fld>
            <a:endParaRPr lang="en-GB" dirty="0"/>
          </a:p>
        </p:txBody>
      </p:sp>
      <p:graphicFrame>
        <p:nvGraphicFramePr>
          <p:cNvPr id="8" name="Table 7"/>
          <p:cNvGraphicFramePr>
            <a:graphicFrameLocks noGrp="1"/>
          </p:cNvGraphicFramePr>
          <p:nvPr/>
        </p:nvGraphicFramePr>
        <p:xfrm>
          <a:off x="-19050" y="548680"/>
          <a:ext cx="9925050" cy="6347422"/>
        </p:xfrm>
        <a:graphic>
          <a:graphicData uri="http://schemas.openxmlformats.org/drawingml/2006/table">
            <a:tbl>
              <a:tblPr firstRow="1" bandRow="1">
                <a:tableStyleId>{5C22544A-7EE6-4342-B048-85BDC9FD1C3A}</a:tableStyleId>
              </a:tblPr>
              <a:tblGrid>
                <a:gridCol w="2991830">
                  <a:extLst>
                    <a:ext uri="{9D8B030D-6E8A-4147-A177-3AD203B41FA5}">
                      <a16:colId xmlns:a16="http://schemas.microsoft.com/office/drawing/2014/main" val="20000"/>
                    </a:ext>
                  </a:extLst>
                </a:gridCol>
                <a:gridCol w="6933220">
                  <a:extLst>
                    <a:ext uri="{9D8B030D-6E8A-4147-A177-3AD203B41FA5}">
                      <a16:colId xmlns:a16="http://schemas.microsoft.com/office/drawing/2014/main" val="20001"/>
                    </a:ext>
                  </a:extLst>
                </a:gridCol>
              </a:tblGrid>
              <a:tr h="6347422">
                <a:tc>
                  <a:txBody>
                    <a:bodyPr/>
                    <a:lstStyle/>
                    <a:p>
                      <a:endParaRPr lang="en-GB" sz="2000" dirty="0"/>
                    </a:p>
                  </a:txBody>
                  <a:tcPr marL="91441" marR="9144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75000"/>
                      </a:schemeClr>
                    </a:solidFill>
                  </a:tcPr>
                </a:tc>
                <a:tc>
                  <a:txBody>
                    <a:bodyPr/>
                    <a:lstStyle/>
                    <a:p>
                      <a:endParaRPr lang="en-GB" sz="2000" dirty="0"/>
                    </a:p>
                  </a:txBody>
                  <a:tcPr marL="91441" marR="91441">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AE2573"/>
                    </a:solidFill>
                  </a:tcPr>
                </a:tc>
                <a:extLst>
                  <a:ext uri="{0D108BD9-81ED-4DB2-BD59-A6C34878D82A}">
                    <a16:rowId xmlns:a16="http://schemas.microsoft.com/office/drawing/2014/main" val="10000"/>
                  </a:ext>
                </a:extLst>
              </a:tr>
            </a:tbl>
          </a:graphicData>
        </a:graphic>
      </p:graphicFrame>
      <p:sp>
        <p:nvSpPr>
          <p:cNvPr id="9" name="TextBox 8"/>
          <p:cNvSpPr txBox="1"/>
          <p:nvPr/>
        </p:nvSpPr>
        <p:spPr>
          <a:xfrm>
            <a:off x="3296816" y="2096852"/>
            <a:ext cx="6444716" cy="2970044"/>
          </a:xfrm>
          <a:prstGeom prst="rect">
            <a:avLst/>
          </a:prstGeom>
          <a:noFill/>
        </p:spPr>
        <p:txBody>
          <a:bodyPr wrap="square" rtlCol="0">
            <a:spAutoFit/>
          </a:bodyPr>
          <a:lstStyle/>
          <a:p>
            <a:pPr lvl="0" algn="ctr"/>
            <a:endParaRPr lang="en-GB" sz="2500" b="1" dirty="0">
              <a:solidFill>
                <a:prstClr val="white"/>
              </a:solidFill>
            </a:endParaRPr>
          </a:p>
          <a:p>
            <a:pPr lvl="0"/>
            <a:endParaRPr lang="en-GB" sz="1000" b="1" dirty="0">
              <a:solidFill>
                <a:prstClr val="white"/>
              </a:solidFill>
            </a:endParaRPr>
          </a:p>
          <a:p>
            <a:pPr lvl="0" algn="ctr"/>
            <a:r>
              <a:rPr lang="en-GB" sz="2800" b="1" dirty="0">
                <a:solidFill>
                  <a:prstClr val="white"/>
                </a:solidFill>
              </a:rPr>
              <a:t>Staff Survey Results 2021:</a:t>
            </a:r>
          </a:p>
          <a:p>
            <a:pPr lvl="0" algn="ctr"/>
            <a:r>
              <a:rPr lang="en-GB" sz="2800" b="1" dirty="0">
                <a:solidFill>
                  <a:prstClr val="white"/>
                </a:solidFill>
              </a:rPr>
              <a:t>What Does The Data Tell Us About The Experience Of Our Staff with a disability or Long Term Condition (LTC)?</a:t>
            </a:r>
            <a:endParaRPr lang="en-GB" sz="2800" dirty="0">
              <a:solidFill>
                <a:schemeClr val="bg1"/>
              </a:solidFill>
            </a:endParaRPr>
          </a:p>
          <a:p>
            <a:endParaRPr lang="en-GB" sz="1600" dirty="0">
              <a:solidFill>
                <a:schemeClr val="bg1"/>
              </a:solidFill>
            </a:endParaRPr>
          </a:p>
          <a:p>
            <a:pPr algn="ctr"/>
            <a:r>
              <a:rPr lang="en-GB" sz="2400" dirty="0">
                <a:solidFill>
                  <a:schemeClr val="bg1"/>
                </a:solidFill>
                <a:latin typeface="Bradley Hand ITC" panose="03070402050302030203" pitchFamily="66" charset="0"/>
              </a:rPr>
              <a:t>Committed to inclusion in everything we do</a:t>
            </a: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4586" y="883967"/>
            <a:ext cx="2373717" cy="1120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6865" y="728700"/>
            <a:ext cx="2859910" cy="6124754"/>
          </a:xfrm>
          <a:prstGeom prst="rect">
            <a:avLst/>
          </a:prstGeom>
          <a:noFill/>
        </p:spPr>
        <p:txBody>
          <a:bodyPr wrap="square" rtlCol="0">
            <a:spAutoFit/>
          </a:bodyPr>
          <a:lstStyle/>
          <a:p>
            <a:r>
              <a:rPr lang="en-GB" sz="1600" b="1" dirty="0">
                <a:solidFill>
                  <a:schemeClr val="bg1"/>
                </a:solidFill>
              </a:rPr>
              <a:t>“The worst thing about a disability is that people see it before they see you”</a:t>
            </a:r>
          </a:p>
          <a:p>
            <a:pPr algn="r"/>
            <a:r>
              <a:rPr lang="en-GB" sz="1400" dirty="0">
                <a:solidFill>
                  <a:schemeClr val="bg1"/>
                </a:solidFill>
              </a:rPr>
              <a:t>Easter Seals</a:t>
            </a:r>
            <a:endParaRPr lang="en-GB" sz="1600" b="1" dirty="0">
              <a:solidFill>
                <a:prstClr val="white"/>
              </a:solidFill>
            </a:endParaRPr>
          </a:p>
          <a:p>
            <a:pPr lvl="0"/>
            <a:endParaRPr lang="en-GB" sz="1600" b="1" dirty="0">
              <a:solidFill>
                <a:prstClr val="white"/>
              </a:solidFill>
            </a:endParaRPr>
          </a:p>
          <a:p>
            <a:pPr lvl="0"/>
            <a:endParaRPr lang="en-GB" sz="1600" b="1" dirty="0">
              <a:solidFill>
                <a:prstClr val="white"/>
              </a:solidFill>
            </a:endParaRPr>
          </a:p>
          <a:p>
            <a:pPr lvl="0"/>
            <a:r>
              <a:rPr lang="en-GB" sz="1600" b="1" dirty="0">
                <a:solidFill>
                  <a:prstClr val="white"/>
                </a:solidFill>
              </a:rPr>
              <a:t>“It’s not our disabilities, it’s our abilities that count”</a:t>
            </a:r>
            <a:endParaRPr lang="en-GB" sz="1400" dirty="0">
              <a:solidFill>
                <a:schemeClr val="bg1"/>
              </a:solidFill>
            </a:endParaRPr>
          </a:p>
          <a:p>
            <a:pPr lvl="0" algn="r"/>
            <a:r>
              <a:rPr lang="en-GB" sz="1400" dirty="0">
                <a:solidFill>
                  <a:schemeClr val="bg1"/>
                </a:solidFill>
              </a:rPr>
              <a:t>Chris Burke</a:t>
            </a:r>
            <a:endParaRPr lang="en-GB" sz="1400" b="1" dirty="0">
              <a:solidFill>
                <a:schemeClr val="bg1"/>
              </a:solidFill>
            </a:endParaRPr>
          </a:p>
          <a:p>
            <a:endParaRPr lang="en-GB" sz="1400" b="1" dirty="0">
              <a:solidFill>
                <a:schemeClr val="bg1"/>
              </a:solidFill>
            </a:endParaRPr>
          </a:p>
          <a:p>
            <a:endParaRPr lang="en-GB" sz="1400" b="1" dirty="0">
              <a:solidFill>
                <a:schemeClr val="bg1"/>
              </a:solidFill>
            </a:endParaRPr>
          </a:p>
          <a:p>
            <a:pPr lvl="0"/>
            <a:r>
              <a:rPr lang="en-GB" sz="1600" b="1" dirty="0">
                <a:solidFill>
                  <a:prstClr val="white"/>
                </a:solidFill>
              </a:rPr>
              <a:t>“I have a Disability yes that’s true, but all that really means is I may have to take a slightly different path than you”</a:t>
            </a:r>
          </a:p>
          <a:p>
            <a:pPr lvl="0" algn="r"/>
            <a:endParaRPr lang="en-GB" sz="1400" b="1" dirty="0">
              <a:solidFill>
                <a:prstClr val="white"/>
              </a:solidFill>
            </a:endParaRPr>
          </a:p>
          <a:p>
            <a:pPr lvl="0" algn="r"/>
            <a:r>
              <a:rPr lang="en-GB" sz="1400" dirty="0">
                <a:solidFill>
                  <a:prstClr val="white"/>
                </a:solidFill>
              </a:rPr>
              <a:t>Robert M. Hensel</a:t>
            </a:r>
          </a:p>
          <a:p>
            <a:pPr lvl="0" algn="r"/>
            <a:endParaRPr lang="en-GB" sz="1400" b="1" dirty="0">
              <a:solidFill>
                <a:prstClr val="white"/>
              </a:solidFill>
            </a:endParaRPr>
          </a:p>
          <a:p>
            <a:pPr lvl="0" algn="r"/>
            <a:endParaRPr lang="en-GB" sz="1400" b="1" dirty="0">
              <a:solidFill>
                <a:prstClr val="white"/>
              </a:solidFill>
            </a:endParaRPr>
          </a:p>
          <a:p>
            <a:pPr lvl="0"/>
            <a:r>
              <a:rPr lang="en-GB" sz="1600" b="1" dirty="0">
                <a:solidFill>
                  <a:prstClr val="white"/>
                </a:solidFill>
              </a:rPr>
              <a:t>“Because I’m able to bring my all to work, I’m able to give my all at work”</a:t>
            </a:r>
          </a:p>
          <a:p>
            <a:pPr lvl="0" algn="r"/>
            <a:endParaRPr lang="en-GB" sz="1400" b="1" dirty="0">
              <a:solidFill>
                <a:prstClr val="white"/>
              </a:solidFill>
            </a:endParaRPr>
          </a:p>
          <a:p>
            <a:pPr lvl="0" algn="r"/>
            <a:r>
              <a:rPr lang="en-GB" sz="1400" dirty="0">
                <a:solidFill>
                  <a:prstClr val="white"/>
                </a:solidFill>
              </a:rPr>
              <a:t>Kathy Martinez - Assistant Secretary for Disability Employment Policy</a:t>
            </a:r>
            <a:endParaRPr lang="en-GB" sz="1400" b="1" dirty="0">
              <a:solidFill>
                <a:prstClr val="white"/>
              </a:solidFill>
            </a:endParaRPr>
          </a:p>
        </p:txBody>
      </p:sp>
    </p:spTree>
    <p:custDataLst>
      <p:tags r:id="rId1"/>
    </p:custDataLst>
    <p:extLst>
      <p:ext uri="{BB962C8B-B14F-4D97-AF65-F5344CB8AC3E}">
        <p14:creationId xmlns:p14="http://schemas.microsoft.com/office/powerpoint/2010/main" val="3316506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757" y="632301"/>
            <a:ext cx="9507306" cy="461665"/>
          </a:xfrm>
          <a:prstGeom prst="rect">
            <a:avLst/>
          </a:prstGeom>
        </p:spPr>
        <p:txBody>
          <a:bodyPr wrap="square">
            <a:spAutoFit/>
          </a:bodyPr>
          <a:lstStyle/>
          <a:p>
            <a:pPr lvl="0" algn="ctr"/>
            <a:r>
              <a:rPr lang="en-GB" sz="2400" b="1" dirty="0">
                <a:solidFill>
                  <a:srgbClr val="768692"/>
                </a:solidFill>
                <a:cs typeface="Arial" panose="020B0604020202020204" pitchFamily="34" charset="0"/>
              </a:rPr>
              <a:t>Template</a:t>
            </a:r>
          </a:p>
        </p:txBody>
      </p:sp>
      <p:sp>
        <p:nvSpPr>
          <p:cNvPr id="5" name="Slide Number Placeholder 4"/>
          <p:cNvSpPr>
            <a:spLocks noGrp="1"/>
          </p:cNvSpPr>
          <p:nvPr>
            <p:ph type="sldNum" sz="quarter" idx="12"/>
          </p:nvPr>
        </p:nvSpPr>
        <p:spPr/>
        <p:txBody>
          <a:bodyPr/>
          <a:lstStyle/>
          <a:p>
            <a:fld id="{ECA5469C-08DA-4774-9D4D-73FB2CE48787}" type="slidenum">
              <a:rPr lang="en-GB" smtClean="0"/>
              <a:t>35</a:t>
            </a:fld>
            <a:endParaRPr lang="en-GB"/>
          </a:p>
        </p:txBody>
      </p:sp>
      <p:pic>
        <p:nvPicPr>
          <p:cNvPr id="8" name="Picture 7">
            <a:extLst>
              <a:ext uri="{FF2B5EF4-FFF2-40B4-BE49-F238E27FC236}">
                <a16:creationId xmlns:a16="http://schemas.microsoft.com/office/drawing/2014/main" id="{4D656EE4-8EBD-4DA5-9CA4-9B145C96122A}"/>
              </a:ext>
            </a:extLst>
          </p:cNvPr>
          <p:cNvPicPr>
            <a:picLocks noChangeAspect="1"/>
          </p:cNvPicPr>
          <p:nvPr/>
        </p:nvPicPr>
        <p:blipFill rotWithShape="1">
          <a:blip r:embed="rId3"/>
          <a:srcRect l="8203" t="17255" r="58579" b="15108"/>
          <a:stretch/>
        </p:blipFill>
        <p:spPr>
          <a:xfrm>
            <a:off x="206563" y="1844824"/>
            <a:ext cx="4862358" cy="2784511"/>
          </a:xfrm>
          <a:prstGeom prst="rect">
            <a:avLst/>
          </a:prstGeom>
        </p:spPr>
      </p:pic>
      <p:sp>
        <p:nvSpPr>
          <p:cNvPr id="6" name="TextBox 5">
            <a:extLst>
              <a:ext uri="{FF2B5EF4-FFF2-40B4-BE49-F238E27FC236}">
                <a16:creationId xmlns:a16="http://schemas.microsoft.com/office/drawing/2014/main" id="{39EFA87F-464C-434B-B20D-431DF290B880}"/>
              </a:ext>
            </a:extLst>
          </p:cNvPr>
          <p:cNvSpPr txBox="1"/>
          <p:nvPr/>
        </p:nvSpPr>
        <p:spPr>
          <a:xfrm>
            <a:off x="5529064" y="1340768"/>
            <a:ext cx="4103129" cy="4247317"/>
          </a:xfrm>
          <a:prstGeom prst="rect">
            <a:avLst/>
          </a:prstGeom>
          <a:noFill/>
        </p:spPr>
        <p:txBody>
          <a:bodyPr wrap="square" rtlCol="0">
            <a:spAutoFit/>
          </a:bodyPr>
          <a:lstStyle/>
          <a:p>
            <a:r>
              <a:rPr lang="en-GB" dirty="0"/>
              <a:t>The annual WDES data for 2021 was reported in the previous Bi-annual Report, September 2021-March 2022 .</a:t>
            </a:r>
          </a:p>
          <a:p>
            <a:endParaRPr lang="en-GB" dirty="0"/>
          </a:p>
          <a:p>
            <a:r>
              <a:rPr lang="en-GB" dirty="0"/>
              <a:t>The WRES data for 2022 will be reported in the next Bi-Annual Report covering April-September 2022</a:t>
            </a:r>
          </a:p>
          <a:p>
            <a:endParaRPr lang="en-GB" dirty="0"/>
          </a:p>
          <a:p>
            <a:r>
              <a:rPr lang="en-GB" dirty="0"/>
              <a:t>This section represents the changes in the staff survey data </a:t>
            </a:r>
          </a:p>
          <a:p>
            <a:endParaRPr lang="en-GB" dirty="0"/>
          </a:p>
          <a:p>
            <a:r>
              <a:rPr lang="en-GB" dirty="0"/>
              <a:t>Development of a WRES plan, linking in with the People’s Promise will be in place by May and presented to People Committee in July</a:t>
            </a:r>
          </a:p>
        </p:txBody>
      </p:sp>
    </p:spTree>
    <p:custDataLst>
      <p:tags r:id="rId1"/>
    </p:custDataLst>
    <p:extLst>
      <p:ext uri="{BB962C8B-B14F-4D97-AF65-F5344CB8AC3E}">
        <p14:creationId xmlns:p14="http://schemas.microsoft.com/office/powerpoint/2010/main" val="1329042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65025" y="4878315"/>
            <a:ext cx="4010096" cy="1200329"/>
            <a:chOff x="152329" y="4878310"/>
            <a:chExt cx="3701626" cy="1200329"/>
          </a:xfrm>
        </p:grpSpPr>
        <p:pic>
          <p:nvPicPr>
            <p:cNvPr id="5125" name="Picture 5" descr="C:\Users\BahraHar.UBHT_NT\Pictures\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016" y="4973474"/>
              <a:ext cx="866939" cy="1010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329" y="4878310"/>
              <a:ext cx="3058278" cy="1200329"/>
            </a:xfrm>
            <a:prstGeom prst="rect">
              <a:avLst/>
            </a:prstGeom>
            <a:noFill/>
          </p:spPr>
          <p:txBody>
            <a:bodyPr wrap="square" rtlCol="0">
              <a:spAutoFit/>
            </a:bodyPr>
            <a:lstStyle/>
            <a:p>
              <a:r>
                <a:rPr lang="en-GB" sz="1600" b="1" dirty="0">
                  <a:solidFill>
                    <a:srgbClr val="768692"/>
                  </a:solidFill>
                </a:rPr>
                <a:t>Non-disabled staff were </a:t>
              </a:r>
              <a:r>
                <a:rPr lang="en-GB" sz="2400" b="1" dirty="0">
                  <a:solidFill>
                    <a:srgbClr val="768692"/>
                  </a:solidFill>
                </a:rPr>
                <a:t>0.98 </a:t>
              </a:r>
              <a:r>
                <a:rPr lang="en-GB" sz="1600" b="1" dirty="0">
                  <a:solidFill>
                    <a:srgbClr val="768692"/>
                  </a:solidFill>
                </a:rPr>
                <a:t>times more likely to be appointed from shortlisting compared to disabled staff</a:t>
              </a:r>
            </a:p>
          </p:txBody>
        </p:sp>
      </p:grpSp>
      <p:pic>
        <p:nvPicPr>
          <p:cNvPr id="5124" name="Picture 4" descr="C:\Users\BahraHar.UBHT_NT\Pictures\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1208" y="4514070"/>
            <a:ext cx="1245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BahraHar.UBHT_NT\Pictures\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55212" y="2501697"/>
            <a:ext cx="1244999" cy="870629"/>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253551" y="1710140"/>
            <a:ext cx="4119677" cy="1323439"/>
            <a:chOff x="262178" y="1172541"/>
            <a:chExt cx="3802778" cy="1323439"/>
          </a:xfrm>
        </p:grpSpPr>
        <p:sp>
          <p:nvSpPr>
            <p:cNvPr id="22" name="TextBox 21"/>
            <p:cNvSpPr txBox="1"/>
            <p:nvPr/>
          </p:nvSpPr>
          <p:spPr>
            <a:xfrm>
              <a:off x="262178" y="1172541"/>
              <a:ext cx="2640692" cy="1323439"/>
            </a:xfrm>
            <a:prstGeom prst="rect">
              <a:avLst/>
            </a:prstGeom>
            <a:noFill/>
          </p:spPr>
          <p:txBody>
            <a:bodyPr wrap="square" rtlCol="0">
              <a:spAutoFit/>
            </a:bodyPr>
            <a:lstStyle/>
            <a:p>
              <a:r>
                <a:rPr lang="en-GB" sz="2400" b="1" dirty="0">
                  <a:solidFill>
                    <a:schemeClr val="accent6"/>
                  </a:solidFill>
                </a:rPr>
                <a:t>2.75% </a:t>
              </a:r>
              <a:r>
                <a:rPr lang="en-GB" sz="1600" b="1" dirty="0">
                  <a:solidFill>
                    <a:srgbClr val="768692"/>
                  </a:solidFill>
                </a:rPr>
                <a:t>of UHBW staff have described themselves as disabled with another </a:t>
              </a:r>
              <a:r>
                <a:rPr lang="en-GB" sz="2400" b="1" dirty="0">
                  <a:solidFill>
                    <a:srgbClr val="ED8B00"/>
                  </a:solidFill>
                </a:rPr>
                <a:t>8.96% </a:t>
              </a:r>
              <a:r>
                <a:rPr lang="en-GB" sz="1600" b="1" dirty="0">
                  <a:solidFill>
                    <a:srgbClr val="768692"/>
                  </a:solidFill>
                </a:rPr>
                <a:t>of staff with an </a:t>
              </a:r>
              <a:r>
                <a:rPr lang="en-GB" sz="1600" b="1" u="sng" dirty="0">
                  <a:solidFill>
                    <a:srgbClr val="768692"/>
                  </a:solidFill>
                </a:rPr>
                <a:t>unknown status</a:t>
              </a:r>
              <a:endParaRPr lang="en-GB" sz="1600" b="1" u="sng" dirty="0">
                <a:solidFill>
                  <a:srgbClr val="ED8B00"/>
                </a:solidFill>
              </a:endParaRPr>
            </a:p>
          </p:txBody>
        </p:sp>
        <p:pic>
          <p:nvPicPr>
            <p:cNvPr id="5122" name="Picture 2" descr="C:\Users\BahraHar.UBHT_NT\Pictures\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9074" y="1344667"/>
              <a:ext cx="1185882"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252031" y="3321299"/>
            <a:ext cx="4078085" cy="1200329"/>
            <a:chOff x="169683" y="3130129"/>
            <a:chExt cx="3764386" cy="1200329"/>
          </a:xfrm>
        </p:grpSpPr>
        <p:pic>
          <p:nvPicPr>
            <p:cNvPr id="5123" name="Picture 3" descr="C:\Users\BahraHar.UBHT_NT\Pictures\b.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9997" y="3142006"/>
              <a:ext cx="1164072" cy="108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9683" y="3130129"/>
              <a:ext cx="2618299" cy="1200329"/>
            </a:xfrm>
            <a:prstGeom prst="rect">
              <a:avLst/>
            </a:prstGeom>
            <a:noFill/>
          </p:spPr>
          <p:txBody>
            <a:bodyPr wrap="square" rtlCol="0">
              <a:spAutoFit/>
            </a:bodyPr>
            <a:lstStyle/>
            <a:p>
              <a:r>
                <a:rPr lang="en-GB" sz="1600" b="1" dirty="0">
                  <a:solidFill>
                    <a:srgbClr val="768692"/>
                  </a:solidFill>
                </a:rPr>
                <a:t>Disabled staff are </a:t>
              </a:r>
              <a:r>
                <a:rPr lang="en-GB" sz="2400" b="1" dirty="0">
                  <a:solidFill>
                    <a:srgbClr val="006747"/>
                  </a:solidFill>
                </a:rPr>
                <a:t>4.46</a:t>
              </a:r>
              <a:r>
                <a:rPr lang="en-GB" sz="1600" b="1" dirty="0">
                  <a:solidFill>
                    <a:srgbClr val="768692"/>
                  </a:solidFill>
                </a:rPr>
                <a:t> times more likely than non-disabled staff to enter the formal capability process. </a:t>
              </a:r>
            </a:p>
          </p:txBody>
        </p:sp>
      </p:grpSp>
      <p:sp>
        <p:nvSpPr>
          <p:cNvPr id="5" name="Slide Number Placeholder 4"/>
          <p:cNvSpPr>
            <a:spLocks noGrp="1"/>
          </p:cNvSpPr>
          <p:nvPr>
            <p:ph type="sldNum" sz="quarter" idx="12"/>
          </p:nvPr>
        </p:nvSpPr>
        <p:spPr/>
        <p:txBody>
          <a:bodyPr/>
          <a:lstStyle/>
          <a:p>
            <a:fld id="{ECA5469C-08DA-4774-9D4D-73FB2CE48787}" type="slidenum">
              <a:rPr lang="en-GB" smtClean="0"/>
              <a:t>36</a:t>
            </a:fld>
            <a:endParaRPr lang="en-GB"/>
          </a:p>
        </p:txBody>
      </p:sp>
      <p:sp>
        <p:nvSpPr>
          <p:cNvPr id="23" name="Rectangle 22">
            <a:extLst>
              <a:ext uri="{FF2B5EF4-FFF2-40B4-BE49-F238E27FC236}">
                <a16:creationId xmlns:a16="http://schemas.microsoft.com/office/drawing/2014/main" id="{80C34847-438A-4671-92F1-435BEE16459F}"/>
              </a:ext>
            </a:extLst>
          </p:cNvPr>
          <p:cNvSpPr/>
          <p:nvPr/>
        </p:nvSpPr>
        <p:spPr>
          <a:xfrm>
            <a:off x="-72330" y="631086"/>
            <a:ext cx="10050660" cy="461665"/>
          </a:xfrm>
          <a:prstGeom prst="rect">
            <a:avLst/>
          </a:prstGeom>
        </p:spPr>
        <p:txBody>
          <a:bodyPr wrap="square">
            <a:spAutoFit/>
          </a:bodyPr>
          <a:lstStyle/>
          <a:p>
            <a:pPr lvl="0" algn="ctr"/>
            <a:r>
              <a:rPr lang="en-GB" sz="2400" b="1" dirty="0">
                <a:solidFill>
                  <a:srgbClr val="AE2573"/>
                </a:solidFill>
                <a:cs typeface="Arial" panose="020B0604020202020204" pitchFamily="34" charset="0"/>
              </a:rPr>
              <a:t>Spotlight on the experience of staff with long term conditions (LTC) at UHBW</a:t>
            </a:r>
          </a:p>
        </p:txBody>
      </p:sp>
      <p:sp>
        <p:nvSpPr>
          <p:cNvPr id="28" name="TextBox 27">
            <a:extLst>
              <a:ext uri="{FF2B5EF4-FFF2-40B4-BE49-F238E27FC236}">
                <a16:creationId xmlns:a16="http://schemas.microsoft.com/office/drawing/2014/main" id="{1A32C8FD-7E26-4EEF-B3B0-2C64C056F1CD}"/>
              </a:ext>
            </a:extLst>
          </p:cNvPr>
          <p:cNvSpPr txBox="1"/>
          <p:nvPr/>
        </p:nvSpPr>
        <p:spPr>
          <a:xfrm>
            <a:off x="5128721" y="1418416"/>
            <a:ext cx="4591859" cy="1323439"/>
          </a:xfrm>
          <a:prstGeom prst="rect">
            <a:avLst/>
          </a:prstGeom>
          <a:noFill/>
        </p:spPr>
        <p:txBody>
          <a:bodyPr wrap="square" rtlCol="0">
            <a:spAutoFit/>
          </a:bodyPr>
          <a:lstStyle/>
          <a:p>
            <a:r>
              <a:rPr lang="en-GB" sz="2400" b="1" dirty="0">
                <a:solidFill>
                  <a:srgbClr val="00B0F0"/>
                </a:solidFill>
              </a:rPr>
              <a:t>53.6% </a:t>
            </a:r>
            <a:r>
              <a:rPr lang="en-GB" sz="1600" b="1" dirty="0">
                <a:solidFill>
                  <a:srgbClr val="768692"/>
                </a:solidFill>
              </a:rPr>
              <a:t>of staff </a:t>
            </a:r>
            <a:r>
              <a:rPr lang="en-GB" sz="1600" b="1" u="sng" dirty="0">
                <a:solidFill>
                  <a:srgbClr val="768692"/>
                </a:solidFill>
              </a:rPr>
              <a:t>with</a:t>
            </a:r>
            <a:r>
              <a:rPr lang="en-GB" sz="1600" b="1" dirty="0">
                <a:solidFill>
                  <a:srgbClr val="768692"/>
                </a:solidFill>
              </a:rPr>
              <a:t> long term conditions believe the organisation provides equal opportunity for career progression/promotion compared to </a:t>
            </a:r>
            <a:r>
              <a:rPr lang="en-GB" sz="2400" b="1" dirty="0">
                <a:solidFill>
                  <a:srgbClr val="00B0F0"/>
                </a:solidFill>
              </a:rPr>
              <a:t>56.1% </a:t>
            </a:r>
            <a:r>
              <a:rPr lang="en-GB" sz="1600" b="1" dirty="0">
                <a:solidFill>
                  <a:srgbClr val="768692"/>
                </a:solidFill>
              </a:rPr>
              <a:t>of staff with </a:t>
            </a:r>
            <a:r>
              <a:rPr lang="en-GB" sz="1600" b="1" u="sng" dirty="0">
                <a:solidFill>
                  <a:srgbClr val="768692"/>
                </a:solidFill>
              </a:rPr>
              <a:t>no</a:t>
            </a:r>
            <a:r>
              <a:rPr lang="en-GB" sz="1600" b="1" dirty="0">
                <a:solidFill>
                  <a:srgbClr val="768692"/>
                </a:solidFill>
              </a:rPr>
              <a:t> long term conditions</a:t>
            </a:r>
            <a:endParaRPr lang="en-GB" sz="2400" b="1" dirty="0">
              <a:solidFill>
                <a:srgbClr val="7030A0"/>
              </a:solidFill>
            </a:endParaRPr>
          </a:p>
        </p:txBody>
      </p:sp>
      <p:sp>
        <p:nvSpPr>
          <p:cNvPr id="29" name="TextBox 28">
            <a:extLst>
              <a:ext uri="{FF2B5EF4-FFF2-40B4-BE49-F238E27FC236}">
                <a16:creationId xmlns:a16="http://schemas.microsoft.com/office/drawing/2014/main" id="{1B81D9D7-486E-4701-A14D-72FDBDD778D0}"/>
              </a:ext>
            </a:extLst>
          </p:cNvPr>
          <p:cNvSpPr txBox="1"/>
          <p:nvPr/>
        </p:nvSpPr>
        <p:spPr>
          <a:xfrm>
            <a:off x="5200542" y="4658835"/>
            <a:ext cx="3313135" cy="1938992"/>
          </a:xfrm>
          <a:prstGeom prst="rect">
            <a:avLst/>
          </a:prstGeom>
          <a:noFill/>
        </p:spPr>
        <p:txBody>
          <a:bodyPr wrap="square" rtlCol="0">
            <a:spAutoFit/>
          </a:bodyPr>
          <a:lstStyle/>
          <a:p>
            <a:r>
              <a:rPr lang="en-GB" sz="2400" b="1" dirty="0">
                <a:solidFill>
                  <a:srgbClr val="7030A0"/>
                </a:solidFill>
              </a:rPr>
              <a:t>24% of </a:t>
            </a:r>
            <a:r>
              <a:rPr lang="en-GB" sz="1600" b="1" dirty="0">
                <a:solidFill>
                  <a:srgbClr val="768692"/>
                </a:solidFill>
              </a:rPr>
              <a:t>staff </a:t>
            </a:r>
            <a:r>
              <a:rPr lang="en-GB" sz="1600" b="1" u="sng" dirty="0">
                <a:solidFill>
                  <a:srgbClr val="768692"/>
                </a:solidFill>
              </a:rPr>
              <a:t>with</a:t>
            </a:r>
            <a:r>
              <a:rPr lang="en-GB" sz="1600" b="1" dirty="0">
                <a:solidFill>
                  <a:srgbClr val="768692"/>
                </a:solidFill>
              </a:rPr>
              <a:t> long term conditions reported experiencing harassment, bullying or abuse from </a:t>
            </a:r>
            <a:r>
              <a:rPr lang="en-GB" sz="2400" b="1" dirty="0">
                <a:solidFill>
                  <a:srgbClr val="7030A0"/>
                </a:solidFill>
              </a:rPr>
              <a:t>staff </a:t>
            </a:r>
            <a:r>
              <a:rPr lang="en-GB" sz="1600" b="1" dirty="0">
                <a:solidFill>
                  <a:srgbClr val="768692"/>
                </a:solidFill>
              </a:rPr>
              <a:t>compared to </a:t>
            </a:r>
            <a:r>
              <a:rPr lang="en-GB" sz="2400" b="1" dirty="0">
                <a:solidFill>
                  <a:srgbClr val="7030A0"/>
                </a:solidFill>
              </a:rPr>
              <a:t>14.4% </a:t>
            </a:r>
            <a:r>
              <a:rPr lang="en-GB" sz="1600" b="1" dirty="0">
                <a:solidFill>
                  <a:srgbClr val="768692"/>
                </a:solidFill>
              </a:rPr>
              <a:t>of staff with </a:t>
            </a:r>
            <a:r>
              <a:rPr lang="en-GB" sz="1600" b="1" u="sng" dirty="0">
                <a:solidFill>
                  <a:srgbClr val="768692"/>
                </a:solidFill>
              </a:rPr>
              <a:t>no</a:t>
            </a:r>
            <a:r>
              <a:rPr lang="en-GB" sz="1600" b="1" dirty="0">
                <a:solidFill>
                  <a:srgbClr val="768692"/>
                </a:solidFill>
              </a:rPr>
              <a:t> long term conditions: </a:t>
            </a:r>
            <a:r>
              <a:rPr lang="en-GB" sz="2400" b="1" dirty="0">
                <a:solidFill>
                  <a:srgbClr val="7030A0"/>
                </a:solidFill>
              </a:rPr>
              <a:t>9.6% </a:t>
            </a:r>
            <a:r>
              <a:rPr lang="en-GB" sz="1600" b="1" dirty="0">
                <a:solidFill>
                  <a:srgbClr val="768692"/>
                </a:solidFill>
              </a:rPr>
              <a:t>difference</a:t>
            </a:r>
          </a:p>
        </p:txBody>
      </p:sp>
      <p:sp>
        <p:nvSpPr>
          <p:cNvPr id="30" name="TextBox 29">
            <a:extLst>
              <a:ext uri="{FF2B5EF4-FFF2-40B4-BE49-F238E27FC236}">
                <a16:creationId xmlns:a16="http://schemas.microsoft.com/office/drawing/2014/main" id="{6889BB15-3481-41C4-8B63-BD90645CE74D}"/>
              </a:ext>
            </a:extLst>
          </p:cNvPr>
          <p:cNvSpPr txBox="1"/>
          <p:nvPr/>
        </p:nvSpPr>
        <p:spPr>
          <a:xfrm>
            <a:off x="5183773" y="3054124"/>
            <a:ext cx="4130162" cy="1446550"/>
          </a:xfrm>
          <a:prstGeom prst="rect">
            <a:avLst/>
          </a:prstGeom>
          <a:noFill/>
        </p:spPr>
        <p:txBody>
          <a:bodyPr wrap="square" rtlCol="0">
            <a:spAutoFit/>
          </a:bodyPr>
          <a:lstStyle/>
          <a:p>
            <a:r>
              <a:rPr lang="en-GB" sz="2400" b="1" dirty="0">
                <a:solidFill>
                  <a:srgbClr val="7030A0"/>
                </a:solidFill>
              </a:rPr>
              <a:t>15.1% </a:t>
            </a:r>
            <a:r>
              <a:rPr lang="en-GB" sz="1600" b="1" dirty="0">
                <a:solidFill>
                  <a:srgbClr val="768692"/>
                </a:solidFill>
              </a:rPr>
              <a:t>of staff </a:t>
            </a:r>
            <a:r>
              <a:rPr lang="en-GB" sz="1600" b="1" u="sng" dirty="0">
                <a:solidFill>
                  <a:srgbClr val="768692"/>
                </a:solidFill>
              </a:rPr>
              <a:t>with</a:t>
            </a:r>
            <a:r>
              <a:rPr lang="en-GB" sz="1600" b="1" dirty="0">
                <a:solidFill>
                  <a:srgbClr val="768692"/>
                </a:solidFill>
              </a:rPr>
              <a:t> long term conditions experience discrimination from </a:t>
            </a:r>
            <a:r>
              <a:rPr lang="en-GB" sz="2400" b="1" dirty="0">
                <a:solidFill>
                  <a:srgbClr val="7030A0"/>
                </a:solidFill>
              </a:rPr>
              <a:t>manager/team leader </a:t>
            </a:r>
            <a:r>
              <a:rPr lang="en-GB" sz="1600" b="1" dirty="0">
                <a:solidFill>
                  <a:srgbClr val="768692"/>
                </a:solidFill>
              </a:rPr>
              <a:t>compared to</a:t>
            </a:r>
            <a:r>
              <a:rPr lang="en-GB" sz="1600" b="1" dirty="0">
                <a:solidFill>
                  <a:srgbClr val="7030A0"/>
                </a:solidFill>
              </a:rPr>
              <a:t> </a:t>
            </a:r>
            <a:r>
              <a:rPr lang="en-GB" sz="2400" b="1" dirty="0">
                <a:solidFill>
                  <a:srgbClr val="7030A0"/>
                </a:solidFill>
              </a:rPr>
              <a:t>7.8% </a:t>
            </a:r>
            <a:r>
              <a:rPr lang="en-GB" sz="1600" b="1" dirty="0">
                <a:solidFill>
                  <a:srgbClr val="768692"/>
                </a:solidFill>
              </a:rPr>
              <a:t>of staff with </a:t>
            </a:r>
            <a:r>
              <a:rPr lang="en-GB" sz="1600" b="1" u="sng" dirty="0">
                <a:solidFill>
                  <a:srgbClr val="768692"/>
                </a:solidFill>
              </a:rPr>
              <a:t>no</a:t>
            </a:r>
            <a:r>
              <a:rPr lang="en-GB" sz="1600" b="1" dirty="0">
                <a:solidFill>
                  <a:srgbClr val="768692"/>
                </a:solidFill>
              </a:rPr>
              <a:t> long term conditions </a:t>
            </a:r>
            <a:endParaRPr lang="en-GB" sz="2400" b="1" dirty="0">
              <a:solidFill>
                <a:srgbClr val="7030A0"/>
              </a:solidFill>
            </a:endParaRPr>
          </a:p>
        </p:txBody>
      </p:sp>
      <p:sp>
        <p:nvSpPr>
          <p:cNvPr id="20" name="Rectangle 19">
            <a:extLst>
              <a:ext uri="{FF2B5EF4-FFF2-40B4-BE49-F238E27FC236}">
                <a16:creationId xmlns:a16="http://schemas.microsoft.com/office/drawing/2014/main" id="{FFE1BDC0-D099-4AC4-8318-112D4A05EF0B}"/>
              </a:ext>
            </a:extLst>
          </p:cNvPr>
          <p:cNvSpPr/>
          <p:nvPr/>
        </p:nvSpPr>
        <p:spPr>
          <a:xfrm>
            <a:off x="21054" y="1192293"/>
            <a:ext cx="3543584" cy="400110"/>
          </a:xfrm>
          <a:prstGeom prst="rect">
            <a:avLst/>
          </a:prstGeom>
        </p:spPr>
        <p:txBody>
          <a:bodyPr wrap="square">
            <a:spAutoFit/>
          </a:bodyPr>
          <a:lstStyle/>
          <a:p>
            <a:pPr lvl="0" algn="ctr"/>
            <a:r>
              <a:rPr lang="en-GB" sz="2000" b="1" dirty="0">
                <a:solidFill>
                  <a:srgbClr val="AE2573"/>
                </a:solidFill>
                <a:cs typeface="Arial" panose="020B0604020202020204" pitchFamily="34" charset="0"/>
              </a:rPr>
              <a:t>Existing WDES 2021 Data </a:t>
            </a:r>
          </a:p>
        </p:txBody>
      </p:sp>
      <p:sp>
        <p:nvSpPr>
          <p:cNvPr id="25" name="Rectangle 24">
            <a:extLst>
              <a:ext uri="{FF2B5EF4-FFF2-40B4-BE49-F238E27FC236}">
                <a16:creationId xmlns:a16="http://schemas.microsoft.com/office/drawing/2014/main" id="{C5D572F6-04A6-488A-AD52-2760BDEB7F8C}"/>
              </a:ext>
            </a:extLst>
          </p:cNvPr>
          <p:cNvSpPr/>
          <p:nvPr/>
        </p:nvSpPr>
        <p:spPr>
          <a:xfrm>
            <a:off x="5544138" y="1114836"/>
            <a:ext cx="4053378" cy="400110"/>
          </a:xfrm>
          <a:prstGeom prst="rect">
            <a:avLst/>
          </a:prstGeom>
        </p:spPr>
        <p:txBody>
          <a:bodyPr wrap="square">
            <a:spAutoFit/>
          </a:bodyPr>
          <a:lstStyle/>
          <a:p>
            <a:pPr lvl="0" algn="ctr"/>
            <a:r>
              <a:rPr lang="en-GB" sz="2000" b="1" dirty="0">
                <a:solidFill>
                  <a:srgbClr val="AE2573"/>
                </a:solidFill>
                <a:cs typeface="Arial" panose="020B0604020202020204" pitchFamily="34" charset="0"/>
              </a:rPr>
              <a:t>New Staff Survey results 2021</a:t>
            </a:r>
          </a:p>
        </p:txBody>
      </p:sp>
    </p:spTree>
    <p:custDataLst>
      <p:tags r:id="rId1"/>
    </p:custDataLst>
    <p:extLst>
      <p:ext uri="{BB962C8B-B14F-4D97-AF65-F5344CB8AC3E}">
        <p14:creationId xmlns:p14="http://schemas.microsoft.com/office/powerpoint/2010/main" val="22396152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8504" y="628443"/>
            <a:ext cx="8663117" cy="461665"/>
          </a:xfrm>
          <a:prstGeom prst="rect">
            <a:avLst/>
          </a:prstGeom>
        </p:spPr>
        <p:txBody>
          <a:bodyPr wrap="square">
            <a:spAutoFit/>
          </a:bodyPr>
          <a:lstStyle/>
          <a:p>
            <a:pPr lvl="0" algn="ctr"/>
            <a:r>
              <a:rPr lang="en-GB" sz="2400" b="1" dirty="0">
                <a:solidFill>
                  <a:srgbClr val="AE2573"/>
                </a:solidFill>
              </a:rPr>
              <a:t>Findings from Staff Survey 2021 data for Key WDES indicators</a:t>
            </a:r>
          </a:p>
        </p:txBody>
      </p:sp>
      <p:graphicFrame>
        <p:nvGraphicFramePr>
          <p:cNvPr id="2" name="Table 1"/>
          <p:cNvGraphicFramePr>
            <a:graphicFrameLocks noGrp="1"/>
          </p:cNvGraphicFramePr>
          <p:nvPr>
            <p:extLst>
              <p:ext uri="{D42A27DB-BD31-4B8C-83A1-F6EECF244321}">
                <p14:modId xmlns:p14="http://schemas.microsoft.com/office/powerpoint/2010/main" val="3351969401"/>
              </p:ext>
            </p:extLst>
          </p:nvPr>
        </p:nvGraphicFramePr>
        <p:xfrm>
          <a:off x="914401" y="1235389"/>
          <a:ext cx="8237220" cy="2445639"/>
        </p:xfrm>
        <a:graphic>
          <a:graphicData uri="http://schemas.openxmlformats.org/drawingml/2006/table">
            <a:tbl>
              <a:tblPr firstRow="1" firstCol="1" bandRow="1"/>
              <a:tblGrid>
                <a:gridCol w="1925132">
                  <a:extLst>
                    <a:ext uri="{9D8B030D-6E8A-4147-A177-3AD203B41FA5}">
                      <a16:colId xmlns:a16="http://schemas.microsoft.com/office/drawing/2014/main" val="20000"/>
                    </a:ext>
                  </a:extLst>
                </a:gridCol>
                <a:gridCol w="1380883">
                  <a:extLst>
                    <a:ext uri="{9D8B030D-6E8A-4147-A177-3AD203B41FA5}">
                      <a16:colId xmlns:a16="http://schemas.microsoft.com/office/drawing/2014/main" val="20001"/>
                    </a:ext>
                  </a:extLst>
                </a:gridCol>
                <a:gridCol w="1442919">
                  <a:extLst>
                    <a:ext uri="{9D8B030D-6E8A-4147-A177-3AD203B41FA5}">
                      <a16:colId xmlns:a16="http://schemas.microsoft.com/office/drawing/2014/main" val="20002"/>
                    </a:ext>
                  </a:extLst>
                </a:gridCol>
                <a:gridCol w="1442919">
                  <a:extLst>
                    <a:ext uri="{9D8B030D-6E8A-4147-A177-3AD203B41FA5}">
                      <a16:colId xmlns:a16="http://schemas.microsoft.com/office/drawing/2014/main" val="2388177943"/>
                    </a:ext>
                  </a:extLst>
                </a:gridCol>
                <a:gridCol w="2045367">
                  <a:extLst>
                    <a:ext uri="{9D8B030D-6E8A-4147-A177-3AD203B41FA5}">
                      <a16:colId xmlns:a16="http://schemas.microsoft.com/office/drawing/2014/main" val="20003"/>
                    </a:ext>
                  </a:extLst>
                </a:gridCol>
              </a:tblGrid>
              <a:tr h="73000">
                <a:tc>
                  <a:txBody>
                    <a:bodyPr/>
                    <a:lstStyle/>
                    <a:p>
                      <a:pPr>
                        <a:lnSpc>
                          <a:spcPct val="115000"/>
                        </a:lnSpc>
                        <a:spcAft>
                          <a:spcPts val="0"/>
                        </a:spcAft>
                      </a:pPr>
                      <a:r>
                        <a:rPr lang="en-GB" sz="1200" b="1" dirty="0">
                          <a:solidFill>
                            <a:schemeClr val="bg1"/>
                          </a:solidFill>
                          <a:effectLst/>
                          <a:latin typeface="Calibri"/>
                          <a:ea typeface="Calibri"/>
                          <a:cs typeface="Calibri"/>
                        </a:rPr>
                        <a:t>Metric 4 (Staff Survey 2020)</a:t>
                      </a:r>
                      <a:endParaRPr lang="en-GB" sz="1100" dirty="0">
                        <a:solidFill>
                          <a:schemeClr val="bg1"/>
                        </a:solidFill>
                        <a:effectLst/>
                        <a:latin typeface="Calibri"/>
                        <a:ea typeface="Calibri"/>
                        <a:cs typeface="Times New Roman"/>
                      </a:endParaRPr>
                    </a:p>
                    <a:p>
                      <a:pP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nSpc>
                          <a:spcPct val="115000"/>
                        </a:lnSpc>
                        <a:spcAft>
                          <a:spcPts val="0"/>
                        </a:spcAft>
                      </a:pPr>
                      <a:r>
                        <a:rPr lang="en-GB" sz="1200" b="1" dirty="0">
                          <a:solidFill>
                            <a:schemeClr val="bg1"/>
                          </a:solidFill>
                          <a:effectLst/>
                          <a:latin typeface="Calibri"/>
                          <a:ea typeface="Calibri"/>
                          <a:cs typeface="Calibri"/>
                        </a:rPr>
                        <a:t>% Staff experiencing harassment bullying or abuse from patients relatives or members of the public in last 12 months </a:t>
                      </a:r>
                    </a:p>
                    <a:p>
                      <a:pPr>
                        <a:lnSpc>
                          <a:spcPct val="115000"/>
                        </a:lnSpc>
                        <a:spcAft>
                          <a:spcPts val="0"/>
                        </a:spcAft>
                      </a:pP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b="1">
                          <a:solidFill>
                            <a:schemeClr val="bg1"/>
                          </a:solidFill>
                          <a:effectLst/>
                          <a:latin typeface="Calibri"/>
                          <a:ea typeface="Calibri"/>
                          <a:cs typeface="Calibri"/>
                        </a:rPr>
                        <a:t>UHB</a:t>
                      </a:r>
                      <a:endParaRPr lang="en-GB" sz="1100">
                        <a:solidFill>
                          <a:schemeClr val="bg1"/>
                        </a:solidFill>
                        <a:effectLst/>
                        <a:latin typeface="Calibri"/>
                        <a:ea typeface="Calibri"/>
                        <a:cs typeface="Times New Roman"/>
                      </a:endParaRPr>
                    </a:p>
                    <a:p>
                      <a:pPr algn="ctr">
                        <a:lnSpc>
                          <a:spcPct val="115000"/>
                        </a:lnSpc>
                        <a:spcAft>
                          <a:spcPts val="0"/>
                        </a:spcAft>
                      </a:pPr>
                      <a:r>
                        <a:rPr lang="en-GB" sz="1200" b="1">
                          <a:solidFill>
                            <a:schemeClr val="bg1"/>
                          </a:solidFill>
                          <a:effectLst/>
                          <a:latin typeface="Calibri"/>
                          <a:ea typeface="Calibri"/>
                          <a:cs typeface="Calibri"/>
                        </a:rPr>
                        <a:t> </a:t>
                      </a:r>
                      <a:endParaRPr lang="en-GB" sz="1100">
                        <a:solidFill>
                          <a:schemeClr val="bg1"/>
                        </a:solidFill>
                        <a:effectLst/>
                        <a:latin typeface="Calibri"/>
                        <a:ea typeface="Calibri"/>
                        <a:cs typeface="Times New Roman"/>
                      </a:endParaRPr>
                    </a:p>
                    <a:p>
                      <a:pPr algn="ctr">
                        <a:lnSpc>
                          <a:spcPct val="115000"/>
                        </a:lnSpc>
                        <a:spcAft>
                          <a:spcPts val="0"/>
                        </a:spcAft>
                      </a:pPr>
                      <a:r>
                        <a:rPr lang="en-GB" sz="1200" b="1">
                          <a:solidFill>
                            <a:schemeClr val="bg1"/>
                          </a:solidFill>
                          <a:effectLst/>
                          <a:latin typeface="Calibri"/>
                          <a:ea typeface="Calibri"/>
                          <a:cs typeface="Calibri"/>
                        </a:rPr>
                        <a:t>2019</a:t>
                      </a:r>
                      <a:endParaRPr lang="en-GB" sz="1100">
                        <a:solidFill>
                          <a:schemeClr val="bg1"/>
                        </a:solidFill>
                        <a:effectLst/>
                        <a:latin typeface="Calibri"/>
                        <a:ea typeface="Calibri"/>
                        <a:cs typeface="Times New Roman"/>
                      </a:endParaRPr>
                    </a:p>
                    <a:p>
                      <a:pPr algn="ctr">
                        <a:lnSpc>
                          <a:spcPct val="115000"/>
                        </a:lnSpc>
                        <a:spcAft>
                          <a:spcPts val="0"/>
                        </a:spcAft>
                      </a:pPr>
                      <a:r>
                        <a:rPr lang="en-GB" sz="1200" b="1">
                          <a:solidFill>
                            <a:schemeClr val="bg1"/>
                          </a:solidFill>
                          <a:effectLst/>
                          <a:latin typeface="Calibri"/>
                          <a:ea typeface="Calibri"/>
                          <a:cs typeface="Calibri"/>
                        </a:rPr>
                        <a:t>%</a:t>
                      </a:r>
                      <a:endParaRPr lang="en-GB" sz="1100">
                        <a:solidFill>
                          <a:schemeClr val="bg1"/>
                        </a:solidFill>
                        <a:effectLst/>
                        <a:latin typeface="Calibri"/>
                        <a:ea typeface="Calibri"/>
                        <a:cs typeface="Times New Roman"/>
                      </a:endParaRPr>
                    </a:p>
                    <a:p>
                      <a:pPr algn="ctr">
                        <a:lnSpc>
                          <a:spcPct val="115000"/>
                        </a:lnSpc>
                        <a:spcAft>
                          <a:spcPts val="0"/>
                        </a:spcAft>
                      </a:pPr>
                      <a:r>
                        <a:rPr lang="en-GB" sz="1200" b="1">
                          <a:solidFill>
                            <a:schemeClr val="bg1"/>
                          </a:solidFill>
                          <a:effectLst/>
                          <a:latin typeface="Calibri"/>
                          <a:ea typeface="Calibri"/>
                          <a:cs typeface="Calibri"/>
                        </a:rPr>
                        <a:t> </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b="1" dirty="0">
                          <a:solidFill>
                            <a:schemeClr val="bg1"/>
                          </a:solidFill>
                          <a:effectLst/>
                          <a:latin typeface="Calibri"/>
                          <a:ea typeface="Calibri"/>
                          <a:cs typeface="Calibri"/>
                        </a:rPr>
                        <a:t>UHBW</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2020</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100" b="1" dirty="0">
                          <a:solidFill>
                            <a:schemeClr val="bg1"/>
                          </a:solidFill>
                          <a:effectLst/>
                          <a:latin typeface="+mn-lt"/>
                          <a:ea typeface="Calibri"/>
                          <a:cs typeface="Calibri"/>
                        </a:rPr>
                        <a:t>UHBW</a:t>
                      </a:r>
                      <a:endParaRPr lang="en-GB" sz="1050" dirty="0">
                        <a:solidFill>
                          <a:schemeClr val="bg1"/>
                        </a:solidFill>
                        <a:effectLst/>
                        <a:latin typeface="+mn-lt"/>
                        <a:ea typeface="Calibri"/>
                        <a:cs typeface="Times New Roman"/>
                      </a:endParaRPr>
                    </a:p>
                    <a:p>
                      <a:pPr algn="ctr">
                        <a:lnSpc>
                          <a:spcPct val="115000"/>
                        </a:lnSpc>
                        <a:spcAft>
                          <a:spcPts val="0"/>
                        </a:spcAft>
                      </a:pPr>
                      <a:r>
                        <a:rPr lang="en-GB" sz="1100" b="1" dirty="0">
                          <a:solidFill>
                            <a:schemeClr val="bg1"/>
                          </a:solidFill>
                          <a:effectLst/>
                          <a:latin typeface="+mn-lt"/>
                          <a:ea typeface="Calibri"/>
                          <a:cs typeface="Calibri"/>
                        </a:rPr>
                        <a:t> </a:t>
                      </a:r>
                      <a:endParaRPr lang="en-GB" sz="1050" dirty="0">
                        <a:solidFill>
                          <a:schemeClr val="bg1"/>
                        </a:solidFill>
                        <a:effectLst/>
                        <a:latin typeface="+mn-lt"/>
                        <a:ea typeface="Calibri"/>
                        <a:cs typeface="Times New Roman"/>
                      </a:endParaRPr>
                    </a:p>
                    <a:p>
                      <a:pPr algn="ctr">
                        <a:lnSpc>
                          <a:spcPct val="115000"/>
                        </a:lnSpc>
                        <a:spcAft>
                          <a:spcPts val="0"/>
                        </a:spcAft>
                      </a:pPr>
                      <a:r>
                        <a:rPr lang="en-GB" sz="1100" b="1" dirty="0">
                          <a:solidFill>
                            <a:schemeClr val="bg1"/>
                          </a:solidFill>
                          <a:effectLst/>
                          <a:latin typeface="+mn-lt"/>
                          <a:ea typeface="Calibri"/>
                          <a:cs typeface="Calibri"/>
                        </a:rPr>
                        <a:t>2021</a:t>
                      </a:r>
                      <a:endParaRPr lang="en-GB" sz="1050" dirty="0">
                        <a:solidFill>
                          <a:schemeClr val="bg1"/>
                        </a:solidFill>
                        <a:effectLst/>
                        <a:latin typeface="+mn-lt"/>
                        <a:ea typeface="Calibri"/>
                        <a:cs typeface="Times New Roman"/>
                      </a:endParaRPr>
                    </a:p>
                    <a:p>
                      <a:pPr algn="ctr">
                        <a:lnSpc>
                          <a:spcPct val="115000"/>
                        </a:lnSpc>
                        <a:spcAft>
                          <a:spcPts val="0"/>
                        </a:spcAft>
                      </a:pPr>
                      <a:r>
                        <a:rPr lang="en-GB" sz="1100" b="1" dirty="0">
                          <a:solidFill>
                            <a:schemeClr val="bg1"/>
                          </a:solidFill>
                          <a:effectLst/>
                          <a:latin typeface="+mn-lt"/>
                          <a:ea typeface="Calibri"/>
                          <a:cs typeface="Calibri"/>
                        </a:rPr>
                        <a:t>%</a:t>
                      </a:r>
                      <a:endParaRPr lang="en-GB" sz="1050" dirty="0">
                        <a:solidFill>
                          <a:schemeClr val="bg1"/>
                        </a:solidFill>
                        <a:effectLst/>
                        <a:latin typeface="+mn-lt"/>
                        <a:ea typeface="Calibri"/>
                        <a:cs typeface="Times New Roman"/>
                      </a:endParaRPr>
                    </a:p>
                    <a:p>
                      <a:pPr algn="ctr">
                        <a:lnSpc>
                          <a:spcPct val="115000"/>
                        </a:lnSpc>
                        <a:spcAft>
                          <a:spcPts val="0"/>
                        </a:spcAft>
                      </a:pP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mn-lt"/>
                          <a:ea typeface="Calibri"/>
                          <a:cs typeface="Calibri"/>
                        </a:rPr>
                        <a:t>+/- compared to</a:t>
                      </a:r>
                    </a:p>
                    <a:p>
                      <a:pPr algn="ctr">
                        <a:lnSpc>
                          <a:spcPct val="115000"/>
                        </a:lnSpc>
                        <a:spcAft>
                          <a:spcPts val="0"/>
                        </a:spcAft>
                      </a:pPr>
                      <a:r>
                        <a:rPr lang="en-GB" sz="1200" b="1" dirty="0">
                          <a:solidFill>
                            <a:schemeClr val="bg1"/>
                          </a:solidFill>
                          <a:effectLst/>
                          <a:latin typeface="+mn-lt"/>
                          <a:ea typeface="Calibri"/>
                          <a:cs typeface="Calibri"/>
                        </a:rPr>
                        <a:t>2020 data</a:t>
                      </a:r>
                      <a:endParaRPr lang="en-GB" sz="1100" dirty="0">
                        <a:solidFill>
                          <a:schemeClr val="bg1"/>
                        </a:solidFill>
                        <a:effectLst/>
                        <a:latin typeface="+mn-lt"/>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0">
                <a:tc>
                  <a:txBody>
                    <a:bodyPr/>
                    <a:lstStyle/>
                    <a:p>
                      <a:pPr>
                        <a:lnSpc>
                          <a:spcPct val="115000"/>
                        </a:lnSpc>
                        <a:spcAft>
                          <a:spcPts val="0"/>
                        </a:spcAft>
                      </a:pPr>
                      <a:r>
                        <a:rPr lang="en-GB" sz="1200">
                          <a:solidFill>
                            <a:schemeClr val="bg1"/>
                          </a:solidFill>
                          <a:effectLst/>
                          <a:latin typeface="Calibri"/>
                          <a:ea typeface="Calibri"/>
                          <a:cs typeface="Calibri"/>
                        </a:rPr>
                        <a:t>LTC: Trust</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a:solidFill>
                            <a:schemeClr val="bg1"/>
                          </a:solidFill>
                          <a:effectLst/>
                          <a:latin typeface="Calibri"/>
                          <a:ea typeface="Calibri"/>
                          <a:cs typeface="Calibri"/>
                        </a:rPr>
                        <a:t>27.7</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dirty="0">
                          <a:solidFill>
                            <a:schemeClr val="bg1"/>
                          </a:solidFill>
                          <a:effectLst/>
                          <a:latin typeface="Calibri"/>
                          <a:ea typeface="Calibri"/>
                          <a:cs typeface="Calibri"/>
                        </a:rPr>
                        <a:t>28.0</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100" dirty="0">
                          <a:solidFill>
                            <a:schemeClr val="bg1"/>
                          </a:solidFill>
                          <a:effectLst/>
                          <a:latin typeface="Calibri"/>
                          <a:ea typeface="Calibri"/>
                          <a:cs typeface="Times New Roman"/>
                        </a:rPr>
                        <a:t>30.4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100" b="1" dirty="0">
                          <a:solidFill>
                            <a:schemeClr val="bg1"/>
                          </a:solidFill>
                          <a:effectLst/>
                          <a:latin typeface="Calibri"/>
                          <a:ea typeface="Calibri"/>
                          <a:cs typeface="Times New Roman"/>
                        </a:rPr>
                        <a:t>2.4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1"/>
                  </a:ext>
                </a:extLst>
              </a:tr>
              <a:tr h="0">
                <a:tc>
                  <a:txBody>
                    <a:bodyPr/>
                    <a:lstStyle/>
                    <a:p>
                      <a:pPr>
                        <a:lnSpc>
                          <a:spcPct val="115000"/>
                        </a:lnSpc>
                        <a:spcAft>
                          <a:spcPts val="0"/>
                        </a:spcAft>
                      </a:pPr>
                      <a:r>
                        <a:rPr lang="en-GB" sz="1200" dirty="0">
                          <a:solidFill>
                            <a:schemeClr val="bg1">
                              <a:lumMod val="50000"/>
                            </a:schemeClr>
                          </a:solidFill>
                          <a:effectLst/>
                          <a:latin typeface="Calibri"/>
                          <a:ea typeface="Calibri"/>
                          <a:cs typeface="Calibri"/>
                        </a:rPr>
                        <a:t>LTC: Average </a:t>
                      </a:r>
                      <a:endParaRPr lang="en-GB" sz="1100" dirty="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a:solidFill>
                            <a:schemeClr val="bg1">
                              <a:lumMod val="50000"/>
                            </a:schemeClr>
                          </a:solidFill>
                          <a:effectLst/>
                          <a:latin typeface="Calibri"/>
                          <a:ea typeface="Calibri"/>
                          <a:cs typeface="Calibri"/>
                        </a:rPr>
                        <a:t>33.9</a:t>
                      </a:r>
                      <a:endParaRPr lang="en-GB" sz="110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a:solidFill>
                            <a:schemeClr val="bg1">
                              <a:lumMod val="50000"/>
                            </a:schemeClr>
                          </a:solidFill>
                          <a:effectLst/>
                          <a:latin typeface="Calibri"/>
                          <a:ea typeface="Calibri"/>
                          <a:cs typeface="Calibri"/>
                        </a:rPr>
                        <a:t>30.9</a:t>
                      </a:r>
                      <a:endParaRPr lang="en-GB" sz="110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100" dirty="0">
                          <a:solidFill>
                            <a:schemeClr val="bg1">
                              <a:lumMod val="50000"/>
                            </a:schemeClr>
                          </a:solidFill>
                          <a:effectLst/>
                          <a:latin typeface="Calibri"/>
                          <a:ea typeface="Calibri"/>
                          <a:cs typeface="Times New Roman"/>
                        </a:rPr>
                        <a:t>32.4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100" b="1" dirty="0">
                          <a:solidFill>
                            <a:schemeClr val="bg1"/>
                          </a:solidFill>
                          <a:effectLst/>
                          <a:latin typeface="Calibri"/>
                          <a:ea typeface="Calibri"/>
                          <a:cs typeface="Times New Roman"/>
                        </a:rPr>
                        <a:t>1.5</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r h="0">
                <a:tc>
                  <a:txBody>
                    <a:bodyPr/>
                    <a:lstStyle/>
                    <a:p>
                      <a:pPr>
                        <a:lnSpc>
                          <a:spcPct val="115000"/>
                        </a:lnSpc>
                        <a:spcAft>
                          <a:spcPts val="0"/>
                        </a:spcAft>
                      </a:pPr>
                      <a:r>
                        <a:rPr lang="en-GB" sz="1200">
                          <a:solidFill>
                            <a:schemeClr val="bg1"/>
                          </a:solidFill>
                          <a:effectLst/>
                          <a:latin typeface="Calibri"/>
                          <a:ea typeface="Calibri"/>
                          <a:cs typeface="Calibri"/>
                        </a:rPr>
                        <a:t>Without LTC: Trust</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a:solidFill>
                            <a:schemeClr val="bg1"/>
                          </a:solidFill>
                          <a:effectLst/>
                          <a:latin typeface="Calibri"/>
                          <a:ea typeface="Calibri"/>
                          <a:cs typeface="Calibri"/>
                        </a:rPr>
                        <a:t>24.1</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dirty="0">
                          <a:solidFill>
                            <a:schemeClr val="bg1"/>
                          </a:solidFill>
                          <a:effectLst/>
                          <a:latin typeface="Calibri"/>
                          <a:ea typeface="Calibri"/>
                          <a:cs typeface="Calibri"/>
                        </a:rPr>
                        <a:t>22.0</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100" dirty="0">
                          <a:solidFill>
                            <a:schemeClr val="bg1"/>
                          </a:solidFill>
                          <a:effectLst/>
                          <a:latin typeface="Calibri"/>
                          <a:ea typeface="Calibri"/>
                          <a:cs typeface="Times New Roman"/>
                        </a:rPr>
                        <a:t>23.1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100" b="1" dirty="0">
                          <a:solidFill>
                            <a:schemeClr val="bg1"/>
                          </a:solidFill>
                          <a:effectLst/>
                          <a:latin typeface="Calibri"/>
                          <a:ea typeface="Calibri"/>
                          <a:cs typeface="Times New Roman"/>
                        </a:rPr>
                        <a:t>1.1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3"/>
                  </a:ext>
                </a:extLst>
              </a:tr>
              <a:tr h="0">
                <a:tc>
                  <a:txBody>
                    <a:bodyPr/>
                    <a:lstStyle/>
                    <a:p>
                      <a:pPr>
                        <a:lnSpc>
                          <a:spcPct val="115000"/>
                        </a:lnSpc>
                        <a:spcAft>
                          <a:spcPts val="0"/>
                        </a:spcAft>
                      </a:pPr>
                      <a:r>
                        <a:rPr lang="en-GB" sz="1200">
                          <a:solidFill>
                            <a:schemeClr val="bg1">
                              <a:lumMod val="50000"/>
                            </a:schemeClr>
                          </a:solidFill>
                          <a:effectLst/>
                          <a:latin typeface="Calibri"/>
                          <a:ea typeface="Calibri"/>
                          <a:cs typeface="Calibri"/>
                        </a:rPr>
                        <a:t>Without LTC: Average  </a:t>
                      </a:r>
                      <a:endParaRPr lang="en-GB" sz="110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a:solidFill>
                            <a:schemeClr val="bg1">
                              <a:lumMod val="50000"/>
                            </a:schemeClr>
                          </a:solidFill>
                          <a:effectLst/>
                          <a:latin typeface="Calibri"/>
                          <a:ea typeface="Calibri"/>
                          <a:cs typeface="Calibri"/>
                        </a:rPr>
                        <a:t>27.3</a:t>
                      </a:r>
                      <a:endParaRPr lang="en-GB" sz="110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dirty="0">
                          <a:solidFill>
                            <a:schemeClr val="bg1">
                              <a:lumMod val="50000"/>
                            </a:schemeClr>
                          </a:solidFill>
                          <a:effectLst/>
                          <a:latin typeface="Calibri"/>
                          <a:ea typeface="Calibri"/>
                          <a:cs typeface="Calibri"/>
                        </a:rPr>
                        <a:t>24.5</a:t>
                      </a:r>
                      <a:endParaRPr lang="en-GB" sz="1100" dirty="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100" dirty="0">
                          <a:solidFill>
                            <a:schemeClr val="bg1">
                              <a:lumMod val="50000"/>
                            </a:schemeClr>
                          </a:solidFill>
                          <a:effectLst/>
                          <a:latin typeface="Calibri"/>
                          <a:ea typeface="Calibri"/>
                          <a:cs typeface="Times New Roman"/>
                        </a:rPr>
                        <a:t>25.2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100" b="1" dirty="0">
                          <a:solidFill>
                            <a:schemeClr val="bg1"/>
                          </a:solidFill>
                          <a:effectLst/>
                          <a:latin typeface="Calibri"/>
                          <a:ea typeface="Calibri"/>
                          <a:cs typeface="Times New Roman"/>
                        </a:rPr>
                        <a:t>0.7</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247712211"/>
              </p:ext>
            </p:extLst>
          </p:nvPr>
        </p:nvGraphicFramePr>
        <p:xfrm>
          <a:off x="922021" y="4001985"/>
          <a:ext cx="8252462" cy="2235327"/>
        </p:xfrm>
        <a:graphic>
          <a:graphicData uri="http://schemas.openxmlformats.org/drawingml/2006/table">
            <a:tbl>
              <a:tblPr firstRow="1" firstCol="1" bandRow="1"/>
              <a:tblGrid>
                <a:gridCol w="1930162">
                  <a:extLst>
                    <a:ext uri="{9D8B030D-6E8A-4147-A177-3AD203B41FA5}">
                      <a16:colId xmlns:a16="http://schemas.microsoft.com/office/drawing/2014/main" val="20000"/>
                    </a:ext>
                  </a:extLst>
                </a:gridCol>
                <a:gridCol w="1359500">
                  <a:extLst>
                    <a:ext uri="{9D8B030D-6E8A-4147-A177-3AD203B41FA5}">
                      <a16:colId xmlns:a16="http://schemas.microsoft.com/office/drawing/2014/main" val="20001"/>
                    </a:ext>
                  </a:extLst>
                </a:gridCol>
                <a:gridCol w="1440407">
                  <a:extLst>
                    <a:ext uri="{9D8B030D-6E8A-4147-A177-3AD203B41FA5}">
                      <a16:colId xmlns:a16="http://schemas.microsoft.com/office/drawing/2014/main" val="20002"/>
                    </a:ext>
                  </a:extLst>
                </a:gridCol>
                <a:gridCol w="1440407">
                  <a:extLst>
                    <a:ext uri="{9D8B030D-6E8A-4147-A177-3AD203B41FA5}">
                      <a16:colId xmlns:a16="http://schemas.microsoft.com/office/drawing/2014/main" val="759311025"/>
                    </a:ext>
                  </a:extLst>
                </a:gridCol>
                <a:gridCol w="2081986">
                  <a:extLst>
                    <a:ext uri="{9D8B030D-6E8A-4147-A177-3AD203B41FA5}">
                      <a16:colId xmlns:a16="http://schemas.microsoft.com/office/drawing/2014/main" val="20003"/>
                    </a:ext>
                  </a:extLst>
                </a:gridCol>
              </a:tblGrid>
              <a:tr h="0">
                <a:tc>
                  <a:txBody>
                    <a:bodyPr/>
                    <a:lstStyle/>
                    <a:p>
                      <a:pPr>
                        <a:lnSpc>
                          <a:spcPct val="115000"/>
                        </a:lnSpc>
                        <a:spcAft>
                          <a:spcPts val="0"/>
                        </a:spcAft>
                      </a:pPr>
                      <a:r>
                        <a:rPr lang="en-GB" sz="1200" b="1" dirty="0">
                          <a:solidFill>
                            <a:schemeClr val="bg1"/>
                          </a:solidFill>
                          <a:effectLst/>
                          <a:latin typeface="Calibri"/>
                          <a:ea typeface="Calibri"/>
                          <a:cs typeface="Calibri"/>
                        </a:rPr>
                        <a:t>Metric 5 (Staff Survey 2020)</a:t>
                      </a:r>
                      <a:endParaRPr lang="en-GB" sz="1100" dirty="0">
                        <a:solidFill>
                          <a:schemeClr val="bg1"/>
                        </a:solidFill>
                        <a:effectLst/>
                        <a:latin typeface="Calibri"/>
                        <a:ea typeface="Calibri"/>
                        <a:cs typeface="Times New Roman"/>
                      </a:endParaRPr>
                    </a:p>
                    <a:p>
                      <a:pP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nSpc>
                          <a:spcPct val="115000"/>
                        </a:lnSpc>
                        <a:spcAft>
                          <a:spcPts val="0"/>
                        </a:spcAft>
                      </a:pPr>
                      <a:r>
                        <a:rPr lang="en-GB" sz="1200" b="1" dirty="0">
                          <a:solidFill>
                            <a:schemeClr val="bg1"/>
                          </a:solidFill>
                          <a:effectLst/>
                          <a:latin typeface="Calibri"/>
                          <a:ea typeface="Calibri"/>
                          <a:cs typeface="Calibri"/>
                        </a:rPr>
                        <a:t>% Staff experiencing harassment bullying or abuse from manager in the  last 12 months </a:t>
                      </a:r>
                    </a:p>
                    <a:p>
                      <a:pPr>
                        <a:lnSpc>
                          <a:spcPct val="115000"/>
                        </a:lnSpc>
                        <a:spcAft>
                          <a:spcPts val="0"/>
                        </a:spcAft>
                      </a:pP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b="1" dirty="0">
                          <a:solidFill>
                            <a:schemeClr val="bg1"/>
                          </a:solidFill>
                          <a:effectLst/>
                          <a:latin typeface="Calibri"/>
                          <a:ea typeface="Calibri"/>
                          <a:cs typeface="Calibri"/>
                        </a:rPr>
                        <a:t>UHB</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2019</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b="1" dirty="0">
                          <a:solidFill>
                            <a:schemeClr val="bg1"/>
                          </a:solidFill>
                          <a:effectLst/>
                          <a:latin typeface="Calibri"/>
                          <a:ea typeface="Calibri"/>
                          <a:cs typeface="Calibri"/>
                        </a:rPr>
                        <a:t>UHBW</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2020</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100" b="1" dirty="0">
                          <a:solidFill>
                            <a:schemeClr val="bg1"/>
                          </a:solidFill>
                          <a:effectLst/>
                          <a:latin typeface="+mn-lt"/>
                          <a:ea typeface="Calibri"/>
                          <a:cs typeface="Calibri"/>
                        </a:rPr>
                        <a:t>UHBW</a:t>
                      </a:r>
                      <a:endParaRPr lang="en-GB" sz="1050" dirty="0">
                        <a:solidFill>
                          <a:schemeClr val="bg1"/>
                        </a:solidFill>
                        <a:effectLst/>
                        <a:latin typeface="+mn-lt"/>
                        <a:ea typeface="Calibri"/>
                        <a:cs typeface="Times New Roman"/>
                      </a:endParaRPr>
                    </a:p>
                    <a:p>
                      <a:pPr algn="ctr">
                        <a:lnSpc>
                          <a:spcPct val="115000"/>
                        </a:lnSpc>
                        <a:spcAft>
                          <a:spcPts val="0"/>
                        </a:spcAft>
                      </a:pPr>
                      <a:r>
                        <a:rPr lang="en-GB" sz="1100" b="1" dirty="0">
                          <a:solidFill>
                            <a:schemeClr val="bg1"/>
                          </a:solidFill>
                          <a:effectLst/>
                          <a:latin typeface="+mn-lt"/>
                          <a:ea typeface="Calibri"/>
                          <a:cs typeface="Calibri"/>
                        </a:rPr>
                        <a:t> </a:t>
                      </a:r>
                      <a:endParaRPr lang="en-GB" sz="1050" dirty="0">
                        <a:solidFill>
                          <a:schemeClr val="bg1"/>
                        </a:solidFill>
                        <a:effectLst/>
                        <a:latin typeface="+mn-lt"/>
                        <a:ea typeface="Calibri"/>
                        <a:cs typeface="Times New Roman"/>
                      </a:endParaRPr>
                    </a:p>
                    <a:p>
                      <a:pPr algn="ctr">
                        <a:lnSpc>
                          <a:spcPct val="115000"/>
                        </a:lnSpc>
                        <a:spcAft>
                          <a:spcPts val="0"/>
                        </a:spcAft>
                      </a:pPr>
                      <a:r>
                        <a:rPr lang="en-GB" sz="1100" b="1" dirty="0">
                          <a:solidFill>
                            <a:schemeClr val="bg1"/>
                          </a:solidFill>
                          <a:effectLst/>
                          <a:latin typeface="+mn-lt"/>
                          <a:ea typeface="Calibri"/>
                          <a:cs typeface="Calibri"/>
                        </a:rPr>
                        <a:t>2021</a:t>
                      </a:r>
                      <a:endParaRPr lang="en-GB" sz="1050" dirty="0">
                        <a:solidFill>
                          <a:schemeClr val="bg1"/>
                        </a:solidFill>
                        <a:effectLst/>
                        <a:latin typeface="+mn-lt"/>
                        <a:ea typeface="Calibri"/>
                        <a:cs typeface="Times New Roman"/>
                      </a:endParaRPr>
                    </a:p>
                    <a:p>
                      <a:pPr algn="ctr">
                        <a:lnSpc>
                          <a:spcPct val="115000"/>
                        </a:lnSpc>
                        <a:spcAft>
                          <a:spcPts val="0"/>
                        </a:spcAft>
                      </a:pPr>
                      <a:r>
                        <a:rPr lang="en-GB" sz="1100" b="1" dirty="0">
                          <a:solidFill>
                            <a:schemeClr val="bg1"/>
                          </a:solidFill>
                          <a:effectLst/>
                          <a:latin typeface="+mn-lt"/>
                          <a:ea typeface="Calibri"/>
                          <a:cs typeface="Calibri"/>
                        </a:rPr>
                        <a:t>%</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mn-lt"/>
                          <a:ea typeface="Calibri"/>
                          <a:cs typeface="Calibri"/>
                        </a:rPr>
                        <a:t>+/- compared to</a:t>
                      </a:r>
                    </a:p>
                    <a:p>
                      <a:pPr algn="ctr">
                        <a:lnSpc>
                          <a:spcPct val="115000"/>
                        </a:lnSpc>
                        <a:spcAft>
                          <a:spcPts val="0"/>
                        </a:spcAft>
                      </a:pPr>
                      <a:r>
                        <a:rPr lang="en-GB" sz="1200" b="1" dirty="0">
                          <a:solidFill>
                            <a:schemeClr val="bg1"/>
                          </a:solidFill>
                          <a:effectLst/>
                          <a:latin typeface="+mn-lt"/>
                          <a:ea typeface="Calibri"/>
                          <a:cs typeface="Calibri"/>
                        </a:rPr>
                        <a:t>2020 data</a:t>
                      </a:r>
                      <a:endParaRPr lang="en-GB" sz="1100" dirty="0">
                        <a:solidFill>
                          <a:schemeClr val="bg1"/>
                        </a:solidFill>
                        <a:effectLst/>
                        <a:latin typeface="+mn-lt"/>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0">
                <a:tc>
                  <a:txBody>
                    <a:bodyPr/>
                    <a:lstStyle/>
                    <a:p>
                      <a:pPr>
                        <a:lnSpc>
                          <a:spcPct val="115000"/>
                        </a:lnSpc>
                        <a:spcAft>
                          <a:spcPts val="0"/>
                        </a:spcAft>
                      </a:pPr>
                      <a:r>
                        <a:rPr lang="en-GB" sz="1200">
                          <a:solidFill>
                            <a:schemeClr val="bg1"/>
                          </a:solidFill>
                          <a:effectLst/>
                          <a:latin typeface="Calibri"/>
                          <a:ea typeface="Calibri"/>
                          <a:cs typeface="Calibri"/>
                        </a:rPr>
                        <a:t>LTC: Trust</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a:solidFill>
                            <a:schemeClr val="bg1"/>
                          </a:solidFill>
                          <a:effectLst/>
                          <a:latin typeface="Calibri"/>
                          <a:ea typeface="Calibri"/>
                          <a:cs typeface="Calibri"/>
                        </a:rPr>
                        <a:t>17.4</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dirty="0">
                          <a:solidFill>
                            <a:schemeClr val="bg1"/>
                          </a:solidFill>
                          <a:effectLst/>
                          <a:latin typeface="Calibri"/>
                          <a:ea typeface="Calibri"/>
                          <a:cs typeface="Calibri"/>
                        </a:rPr>
                        <a:t>17.4</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100" dirty="0">
                          <a:solidFill>
                            <a:schemeClr val="bg1"/>
                          </a:solidFill>
                          <a:effectLst/>
                          <a:latin typeface="Calibri"/>
                          <a:ea typeface="Calibri"/>
                          <a:cs typeface="Times New Roman"/>
                        </a:rPr>
                        <a:t>15.1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dirty="0">
                          <a:solidFill>
                            <a:schemeClr val="bg1"/>
                          </a:solidFill>
                          <a:effectLst/>
                          <a:latin typeface="Calibri"/>
                          <a:ea typeface="Calibri"/>
                          <a:cs typeface="Calibri"/>
                        </a:rPr>
                        <a:t>2.3</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0">
                <a:tc>
                  <a:txBody>
                    <a:bodyPr/>
                    <a:lstStyle/>
                    <a:p>
                      <a:pPr>
                        <a:lnSpc>
                          <a:spcPct val="115000"/>
                        </a:lnSpc>
                        <a:spcAft>
                          <a:spcPts val="0"/>
                        </a:spcAft>
                      </a:pPr>
                      <a:r>
                        <a:rPr lang="en-GB" sz="1200" dirty="0">
                          <a:solidFill>
                            <a:schemeClr val="bg1">
                              <a:lumMod val="50000"/>
                            </a:schemeClr>
                          </a:solidFill>
                          <a:effectLst/>
                          <a:latin typeface="Calibri"/>
                          <a:ea typeface="Calibri"/>
                          <a:cs typeface="Calibri"/>
                        </a:rPr>
                        <a:t>LTC: Average </a:t>
                      </a:r>
                      <a:endParaRPr lang="en-GB" sz="1100" dirty="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a:solidFill>
                            <a:schemeClr val="bg1">
                              <a:lumMod val="50000"/>
                            </a:schemeClr>
                          </a:solidFill>
                          <a:effectLst/>
                          <a:latin typeface="Calibri"/>
                          <a:ea typeface="Calibri"/>
                          <a:cs typeface="Calibri"/>
                        </a:rPr>
                        <a:t>19.7</a:t>
                      </a:r>
                      <a:endParaRPr lang="en-GB" sz="110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dirty="0">
                          <a:solidFill>
                            <a:schemeClr val="bg1">
                              <a:lumMod val="50000"/>
                            </a:schemeClr>
                          </a:solidFill>
                          <a:effectLst/>
                          <a:latin typeface="Calibri"/>
                          <a:ea typeface="Calibri"/>
                          <a:cs typeface="Calibri"/>
                        </a:rPr>
                        <a:t>19.3</a:t>
                      </a:r>
                      <a:endParaRPr lang="en-GB" sz="1100" dirty="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100" dirty="0">
                          <a:solidFill>
                            <a:schemeClr val="bg1">
                              <a:lumMod val="50000"/>
                            </a:schemeClr>
                          </a:solidFill>
                          <a:effectLst/>
                          <a:latin typeface="Calibri"/>
                          <a:ea typeface="Calibri"/>
                          <a:cs typeface="Times New Roman"/>
                        </a:rPr>
                        <a:t>18.0</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100" b="1" dirty="0">
                          <a:solidFill>
                            <a:schemeClr val="bg1"/>
                          </a:solidFill>
                          <a:effectLst/>
                          <a:latin typeface="Calibri"/>
                          <a:ea typeface="Calibri"/>
                          <a:cs typeface="Times New Roman"/>
                        </a:rPr>
                        <a:t>1.3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0">
                <a:tc>
                  <a:txBody>
                    <a:bodyPr/>
                    <a:lstStyle/>
                    <a:p>
                      <a:pPr>
                        <a:lnSpc>
                          <a:spcPct val="115000"/>
                        </a:lnSpc>
                        <a:spcAft>
                          <a:spcPts val="0"/>
                        </a:spcAft>
                      </a:pPr>
                      <a:r>
                        <a:rPr lang="en-GB" sz="1200">
                          <a:solidFill>
                            <a:schemeClr val="bg1"/>
                          </a:solidFill>
                          <a:effectLst/>
                          <a:latin typeface="Calibri"/>
                          <a:ea typeface="Calibri"/>
                          <a:cs typeface="Calibri"/>
                        </a:rPr>
                        <a:t>Without LTC: Trust</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a:solidFill>
                            <a:schemeClr val="bg1"/>
                          </a:solidFill>
                          <a:effectLst/>
                          <a:latin typeface="Calibri"/>
                          <a:ea typeface="Calibri"/>
                          <a:cs typeface="Calibri"/>
                        </a:rPr>
                        <a:t>9.0</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dirty="0">
                          <a:solidFill>
                            <a:schemeClr val="bg1"/>
                          </a:solidFill>
                          <a:effectLst/>
                          <a:latin typeface="Calibri"/>
                          <a:ea typeface="Calibri"/>
                          <a:cs typeface="Calibri"/>
                        </a:rPr>
                        <a:t>9.1</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100" dirty="0">
                          <a:solidFill>
                            <a:schemeClr val="bg1"/>
                          </a:solidFill>
                          <a:effectLst/>
                          <a:latin typeface="Calibri"/>
                          <a:ea typeface="Calibri"/>
                          <a:cs typeface="Times New Roman"/>
                        </a:rPr>
                        <a:t>7.8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100" b="1" dirty="0">
                          <a:solidFill>
                            <a:schemeClr val="bg1"/>
                          </a:solidFill>
                          <a:effectLst/>
                          <a:latin typeface="Calibri"/>
                          <a:ea typeface="Calibri"/>
                          <a:cs typeface="Times New Roman"/>
                        </a:rPr>
                        <a:t>1.3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r h="0">
                <a:tc>
                  <a:txBody>
                    <a:bodyPr/>
                    <a:lstStyle/>
                    <a:p>
                      <a:pPr>
                        <a:lnSpc>
                          <a:spcPct val="115000"/>
                        </a:lnSpc>
                        <a:spcAft>
                          <a:spcPts val="0"/>
                        </a:spcAft>
                      </a:pPr>
                      <a:r>
                        <a:rPr lang="en-GB" sz="1200" dirty="0">
                          <a:solidFill>
                            <a:schemeClr val="bg1">
                              <a:lumMod val="50000"/>
                            </a:schemeClr>
                          </a:solidFill>
                          <a:effectLst/>
                          <a:latin typeface="Calibri"/>
                          <a:ea typeface="Calibri"/>
                          <a:cs typeface="Calibri"/>
                        </a:rPr>
                        <a:t>Without </a:t>
                      </a:r>
                      <a:r>
                        <a:rPr lang="en-GB" sz="1200" dirty="0" err="1">
                          <a:solidFill>
                            <a:schemeClr val="bg1">
                              <a:lumMod val="50000"/>
                            </a:schemeClr>
                          </a:solidFill>
                          <a:effectLst/>
                          <a:latin typeface="Calibri"/>
                          <a:ea typeface="Calibri"/>
                          <a:cs typeface="Calibri"/>
                        </a:rPr>
                        <a:t>LTC</a:t>
                      </a:r>
                      <a:r>
                        <a:rPr lang="en-GB" sz="1200" dirty="0">
                          <a:solidFill>
                            <a:schemeClr val="bg1">
                              <a:lumMod val="50000"/>
                            </a:schemeClr>
                          </a:solidFill>
                          <a:effectLst/>
                          <a:latin typeface="Calibri"/>
                          <a:ea typeface="Calibri"/>
                          <a:cs typeface="Calibri"/>
                        </a:rPr>
                        <a:t>: Average  </a:t>
                      </a:r>
                      <a:endParaRPr lang="en-GB" sz="1100" dirty="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a:solidFill>
                            <a:schemeClr val="bg1">
                              <a:lumMod val="50000"/>
                            </a:schemeClr>
                          </a:solidFill>
                          <a:effectLst/>
                          <a:latin typeface="Calibri"/>
                          <a:ea typeface="Calibri"/>
                          <a:cs typeface="Calibri"/>
                        </a:rPr>
                        <a:t>11.0</a:t>
                      </a:r>
                      <a:endParaRPr lang="en-GB" sz="110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dirty="0">
                          <a:solidFill>
                            <a:schemeClr val="bg1">
                              <a:lumMod val="50000"/>
                            </a:schemeClr>
                          </a:solidFill>
                          <a:effectLst/>
                          <a:latin typeface="Calibri"/>
                          <a:ea typeface="Calibri"/>
                          <a:cs typeface="Calibri"/>
                        </a:rPr>
                        <a:t>10.8</a:t>
                      </a:r>
                      <a:endParaRPr lang="en-GB" sz="1100" dirty="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100" dirty="0">
                          <a:solidFill>
                            <a:schemeClr val="bg1">
                              <a:lumMod val="50000"/>
                            </a:schemeClr>
                          </a:solidFill>
                          <a:effectLst/>
                          <a:latin typeface="Calibri"/>
                          <a:ea typeface="Calibri"/>
                          <a:cs typeface="Times New Roman"/>
                        </a:rPr>
                        <a:t>9.8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100" b="1" dirty="0">
                          <a:solidFill>
                            <a:schemeClr val="bg1"/>
                          </a:solidFill>
                          <a:effectLst/>
                          <a:latin typeface="Calibri"/>
                          <a:ea typeface="Calibri"/>
                          <a:cs typeface="Times New Roman"/>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fld id="{ECA5469C-08DA-4774-9D4D-73FB2CE48787}" type="slidenum">
              <a:rPr lang="en-GB" smtClean="0"/>
              <a:t>37</a:t>
            </a:fld>
            <a:endParaRPr lang="en-GB"/>
          </a:p>
        </p:txBody>
      </p:sp>
      <p:sp>
        <p:nvSpPr>
          <p:cNvPr id="6" name="TextBox 5">
            <a:extLst>
              <a:ext uri="{FF2B5EF4-FFF2-40B4-BE49-F238E27FC236}">
                <a16:creationId xmlns:a16="http://schemas.microsoft.com/office/drawing/2014/main" id="{1A6F21A3-C2D9-4952-9878-63BB2AEA9D81}"/>
              </a:ext>
            </a:extLst>
          </p:cNvPr>
          <p:cNvSpPr txBox="1"/>
          <p:nvPr/>
        </p:nvSpPr>
        <p:spPr>
          <a:xfrm>
            <a:off x="922021" y="3677576"/>
            <a:ext cx="5940660" cy="261610"/>
          </a:xfrm>
          <a:prstGeom prst="rect">
            <a:avLst/>
          </a:prstGeom>
          <a:noFill/>
        </p:spPr>
        <p:txBody>
          <a:bodyPr wrap="square" rtlCol="0">
            <a:spAutoFit/>
          </a:bodyPr>
          <a:lstStyle/>
          <a:p>
            <a:r>
              <a:rPr lang="en-GB" sz="1100" dirty="0">
                <a:solidFill>
                  <a:schemeClr val="bg1">
                    <a:lumMod val="50000"/>
                  </a:schemeClr>
                </a:solidFill>
              </a:rPr>
              <a:t>Average calculated as the median for the benchmark group</a:t>
            </a:r>
          </a:p>
        </p:txBody>
      </p:sp>
      <p:sp>
        <p:nvSpPr>
          <p:cNvPr id="7" name="TextBox 6">
            <a:extLst>
              <a:ext uri="{FF2B5EF4-FFF2-40B4-BE49-F238E27FC236}">
                <a16:creationId xmlns:a16="http://schemas.microsoft.com/office/drawing/2014/main" id="{FFCCC6A3-9B02-4917-839E-92FE0B73308C}"/>
              </a:ext>
            </a:extLst>
          </p:cNvPr>
          <p:cNvSpPr txBox="1"/>
          <p:nvPr/>
        </p:nvSpPr>
        <p:spPr>
          <a:xfrm>
            <a:off x="914401" y="6226756"/>
            <a:ext cx="5940660" cy="261610"/>
          </a:xfrm>
          <a:prstGeom prst="rect">
            <a:avLst/>
          </a:prstGeom>
          <a:noFill/>
        </p:spPr>
        <p:txBody>
          <a:bodyPr wrap="square" rtlCol="0">
            <a:spAutoFit/>
          </a:bodyPr>
          <a:lstStyle/>
          <a:p>
            <a:r>
              <a:rPr lang="en-GB" sz="1100" dirty="0">
                <a:solidFill>
                  <a:schemeClr val="bg1">
                    <a:lumMod val="50000"/>
                  </a:schemeClr>
                </a:solidFill>
              </a:rPr>
              <a:t>Average calculated as the median for the benchmark group</a:t>
            </a:r>
          </a:p>
        </p:txBody>
      </p:sp>
    </p:spTree>
    <p:custDataLst>
      <p:tags r:id="rId1"/>
    </p:custDataLst>
    <p:extLst>
      <p:ext uri="{BB962C8B-B14F-4D97-AF65-F5344CB8AC3E}">
        <p14:creationId xmlns:p14="http://schemas.microsoft.com/office/powerpoint/2010/main" val="41622404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905116388"/>
              </p:ext>
            </p:extLst>
          </p:nvPr>
        </p:nvGraphicFramePr>
        <p:xfrm>
          <a:off x="944880" y="1268760"/>
          <a:ext cx="8252461" cy="2235327"/>
        </p:xfrm>
        <a:graphic>
          <a:graphicData uri="http://schemas.openxmlformats.org/drawingml/2006/table">
            <a:tbl>
              <a:tblPr firstRow="1" firstCol="1" bandRow="1"/>
              <a:tblGrid>
                <a:gridCol w="2279928">
                  <a:extLst>
                    <a:ext uri="{9D8B030D-6E8A-4147-A177-3AD203B41FA5}">
                      <a16:colId xmlns:a16="http://schemas.microsoft.com/office/drawing/2014/main" val="20000"/>
                    </a:ext>
                  </a:extLst>
                </a:gridCol>
                <a:gridCol w="1260140">
                  <a:extLst>
                    <a:ext uri="{9D8B030D-6E8A-4147-A177-3AD203B41FA5}">
                      <a16:colId xmlns:a16="http://schemas.microsoft.com/office/drawing/2014/main" val="20001"/>
                    </a:ext>
                  </a:extLst>
                </a:gridCol>
                <a:gridCol w="1332148">
                  <a:extLst>
                    <a:ext uri="{9D8B030D-6E8A-4147-A177-3AD203B41FA5}">
                      <a16:colId xmlns:a16="http://schemas.microsoft.com/office/drawing/2014/main" val="20002"/>
                    </a:ext>
                  </a:extLst>
                </a:gridCol>
                <a:gridCol w="1440160">
                  <a:extLst>
                    <a:ext uri="{9D8B030D-6E8A-4147-A177-3AD203B41FA5}">
                      <a16:colId xmlns:a16="http://schemas.microsoft.com/office/drawing/2014/main" val="1876737481"/>
                    </a:ext>
                  </a:extLst>
                </a:gridCol>
                <a:gridCol w="1940085">
                  <a:extLst>
                    <a:ext uri="{9D8B030D-6E8A-4147-A177-3AD203B41FA5}">
                      <a16:colId xmlns:a16="http://schemas.microsoft.com/office/drawing/2014/main" val="20003"/>
                    </a:ext>
                  </a:extLst>
                </a:gridCol>
              </a:tblGrid>
              <a:tr h="0">
                <a:tc>
                  <a:txBody>
                    <a:bodyPr/>
                    <a:lstStyle/>
                    <a:p>
                      <a:pPr>
                        <a:lnSpc>
                          <a:spcPct val="115000"/>
                        </a:lnSpc>
                        <a:spcAft>
                          <a:spcPts val="0"/>
                        </a:spcAft>
                      </a:pPr>
                      <a:r>
                        <a:rPr lang="en-GB" sz="1200" b="1" dirty="0">
                          <a:solidFill>
                            <a:schemeClr val="bg1"/>
                          </a:solidFill>
                          <a:effectLst/>
                          <a:latin typeface="Calibri"/>
                          <a:ea typeface="Calibri"/>
                          <a:cs typeface="Calibri"/>
                        </a:rPr>
                        <a:t>Metric 6 (Staff Survey)</a:t>
                      </a:r>
                      <a:endParaRPr lang="en-GB" sz="1100" dirty="0">
                        <a:solidFill>
                          <a:schemeClr val="bg1"/>
                        </a:solidFill>
                        <a:effectLst/>
                        <a:latin typeface="Calibri"/>
                        <a:ea typeface="Calibri"/>
                        <a:cs typeface="Times New Roman"/>
                      </a:endParaRPr>
                    </a:p>
                    <a:p>
                      <a:pP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nSpc>
                          <a:spcPct val="115000"/>
                        </a:lnSpc>
                        <a:spcAft>
                          <a:spcPts val="0"/>
                        </a:spcAft>
                      </a:pPr>
                      <a:r>
                        <a:rPr lang="en-GB" sz="1200" b="1" dirty="0">
                          <a:solidFill>
                            <a:schemeClr val="bg1"/>
                          </a:solidFill>
                          <a:effectLst/>
                          <a:latin typeface="Calibri"/>
                          <a:ea typeface="Calibri"/>
                          <a:cs typeface="Calibri"/>
                        </a:rPr>
                        <a:t>% Staff experiencing harassment bullying or abuse from other colleagues in the  last 12 months</a:t>
                      </a:r>
                    </a:p>
                    <a:p>
                      <a:pPr>
                        <a:lnSpc>
                          <a:spcPct val="115000"/>
                        </a:lnSpc>
                        <a:spcAft>
                          <a:spcPts val="0"/>
                        </a:spcAft>
                      </a:pP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b="1">
                          <a:solidFill>
                            <a:schemeClr val="bg1"/>
                          </a:solidFill>
                          <a:effectLst/>
                          <a:latin typeface="Calibri"/>
                          <a:ea typeface="Calibri"/>
                          <a:cs typeface="Calibri"/>
                        </a:rPr>
                        <a:t>UHB</a:t>
                      </a:r>
                      <a:endParaRPr lang="en-GB" sz="1100">
                        <a:solidFill>
                          <a:schemeClr val="bg1"/>
                        </a:solidFill>
                        <a:effectLst/>
                        <a:latin typeface="Calibri"/>
                        <a:ea typeface="Calibri"/>
                        <a:cs typeface="Times New Roman"/>
                      </a:endParaRPr>
                    </a:p>
                    <a:p>
                      <a:pPr algn="ctr">
                        <a:lnSpc>
                          <a:spcPct val="115000"/>
                        </a:lnSpc>
                        <a:spcAft>
                          <a:spcPts val="0"/>
                        </a:spcAft>
                      </a:pPr>
                      <a:r>
                        <a:rPr lang="en-GB" sz="1200" b="1">
                          <a:solidFill>
                            <a:schemeClr val="bg1"/>
                          </a:solidFill>
                          <a:effectLst/>
                          <a:latin typeface="Calibri"/>
                          <a:ea typeface="Calibri"/>
                          <a:cs typeface="Calibri"/>
                        </a:rPr>
                        <a:t> </a:t>
                      </a:r>
                      <a:endParaRPr lang="en-GB" sz="1100">
                        <a:solidFill>
                          <a:schemeClr val="bg1"/>
                        </a:solidFill>
                        <a:effectLst/>
                        <a:latin typeface="Calibri"/>
                        <a:ea typeface="Calibri"/>
                        <a:cs typeface="Times New Roman"/>
                      </a:endParaRPr>
                    </a:p>
                    <a:p>
                      <a:pPr algn="ctr">
                        <a:lnSpc>
                          <a:spcPct val="115000"/>
                        </a:lnSpc>
                        <a:spcAft>
                          <a:spcPts val="0"/>
                        </a:spcAft>
                      </a:pPr>
                      <a:r>
                        <a:rPr lang="en-GB" sz="1200" b="1">
                          <a:solidFill>
                            <a:schemeClr val="bg1"/>
                          </a:solidFill>
                          <a:effectLst/>
                          <a:latin typeface="Calibri"/>
                          <a:ea typeface="Calibri"/>
                          <a:cs typeface="Calibri"/>
                        </a:rPr>
                        <a:t> </a:t>
                      </a:r>
                      <a:endParaRPr lang="en-GB" sz="1100">
                        <a:solidFill>
                          <a:schemeClr val="bg1"/>
                        </a:solidFill>
                        <a:effectLst/>
                        <a:latin typeface="Calibri"/>
                        <a:ea typeface="Calibri"/>
                        <a:cs typeface="Times New Roman"/>
                      </a:endParaRPr>
                    </a:p>
                    <a:p>
                      <a:pPr algn="ctr">
                        <a:lnSpc>
                          <a:spcPct val="115000"/>
                        </a:lnSpc>
                        <a:spcAft>
                          <a:spcPts val="0"/>
                        </a:spcAft>
                      </a:pPr>
                      <a:r>
                        <a:rPr lang="en-GB" sz="1200" b="1">
                          <a:solidFill>
                            <a:schemeClr val="bg1"/>
                          </a:solidFill>
                          <a:effectLst/>
                          <a:latin typeface="Calibri"/>
                          <a:ea typeface="Calibri"/>
                          <a:cs typeface="Calibri"/>
                        </a:rPr>
                        <a:t>2019</a:t>
                      </a:r>
                      <a:endParaRPr lang="en-GB" sz="1100">
                        <a:solidFill>
                          <a:schemeClr val="bg1"/>
                        </a:solidFill>
                        <a:effectLst/>
                        <a:latin typeface="Calibri"/>
                        <a:ea typeface="Calibri"/>
                        <a:cs typeface="Times New Roman"/>
                      </a:endParaRPr>
                    </a:p>
                    <a:p>
                      <a:pPr algn="ctr">
                        <a:lnSpc>
                          <a:spcPct val="115000"/>
                        </a:lnSpc>
                        <a:spcAft>
                          <a:spcPts val="0"/>
                        </a:spcAft>
                      </a:pPr>
                      <a:r>
                        <a:rPr lang="en-GB" sz="1200" b="1">
                          <a:solidFill>
                            <a:schemeClr val="bg1"/>
                          </a:solidFill>
                          <a:effectLst/>
                          <a:latin typeface="Calibri"/>
                          <a:ea typeface="Calibri"/>
                          <a:cs typeface="Calibri"/>
                        </a:rPr>
                        <a:t>%</a:t>
                      </a:r>
                      <a:endParaRPr lang="en-GB" sz="1100">
                        <a:solidFill>
                          <a:schemeClr val="bg1"/>
                        </a:solidFill>
                        <a:effectLst/>
                        <a:latin typeface="Calibri"/>
                        <a:ea typeface="Calibri"/>
                        <a:cs typeface="Times New Roman"/>
                      </a:endParaRPr>
                    </a:p>
                    <a:p>
                      <a:pPr algn="ctr">
                        <a:lnSpc>
                          <a:spcPct val="115000"/>
                        </a:lnSpc>
                        <a:spcAft>
                          <a:spcPts val="0"/>
                        </a:spcAft>
                      </a:pPr>
                      <a:r>
                        <a:rPr lang="en-GB" sz="1200" b="1">
                          <a:solidFill>
                            <a:schemeClr val="bg1"/>
                          </a:solidFill>
                          <a:effectLst/>
                          <a:latin typeface="Calibri"/>
                          <a:ea typeface="Calibri"/>
                          <a:cs typeface="Calibri"/>
                        </a:rPr>
                        <a:t> </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b="1" dirty="0">
                          <a:solidFill>
                            <a:schemeClr val="bg1"/>
                          </a:solidFill>
                          <a:effectLst/>
                          <a:latin typeface="Calibri"/>
                          <a:ea typeface="Calibri"/>
                          <a:cs typeface="Calibri"/>
                        </a:rPr>
                        <a:t>UHBW</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2020</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100" b="1" dirty="0">
                          <a:solidFill>
                            <a:schemeClr val="bg1"/>
                          </a:solidFill>
                          <a:effectLst/>
                          <a:latin typeface="+mn-lt"/>
                          <a:ea typeface="Calibri"/>
                          <a:cs typeface="Calibri"/>
                        </a:rPr>
                        <a:t>UHBW</a:t>
                      </a:r>
                      <a:endParaRPr lang="en-GB" sz="1050" dirty="0">
                        <a:solidFill>
                          <a:schemeClr val="bg1"/>
                        </a:solidFill>
                        <a:effectLst/>
                        <a:latin typeface="+mn-lt"/>
                        <a:ea typeface="Calibri"/>
                        <a:cs typeface="Times New Roman"/>
                      </a:endParaRPr>
                    </a:p>
                    <a:p>
                      <a:pPr algn="ctr">
                        <a:lnSpc>
                          <a:spcPct val="115000"/>
                        </a:lnSpc>
                        <a:spcAft>
                          <a:spcPts val="0"/>
                        </a:spcAft>
                      </a:pPr>
                      <a:r>
                        <a:rPr lang="en-GB" sz="1100" b="1" dirty="0">
                          <a:solidFill>
                            <a:schemeClr val="bg1"/>
                          </a:solidFill>
                          <a:effectLst/>
                          <a:latin typeface="+mn-lt"/>
                          <a:ea typeface="Calibri"/>
                          <a:cs typeface="Calibri"/>
                        </a:rPr>
                        <a:t> </a:t>
                      </a:r>
                      <a:endParaRPr lang="en-GB" sz="1050" dirty="0">
                        <a:solidFill>
                          <a:schemeClr val="bg1"/>
                        </a:solidFill>
                        <a:effectLst/>
                        <a:latin typeface="+mn-lt"/>
                        <a:ea typeface="Calibri"/>
                        <a:cs typeface="Times New Roman"/>
                      </a:endParaRPr>
                    </a:p>
                    <a:p>
                      <a:pPr algn="ctr">
                        <a:lnSpc>
                          <a:spcPct val="115000"/>
                        </a:lnSpc>
                        <a:spcAft>
                          <a:spcPts val="0"/>
                        </a:spcAft>
                      </a:pPr>
                      <a:r>
                        <a:rPr lang="en-GB" sz="1100" b="1" dirty="0">
                          <a:solidFill>
                            <a:schemeClr val="bg1"/>
                          </a:solidFill>
                          <a:effectLst/>
                          <a:latin typeface="+mn-lt"/>
                          <a:ea typeface="Calibri"/>
                          <a:cs typeface="Calibri"/>
                        </a:rPr>
                        <a:t> </a:t>
                      </a:r>
                      <a:endParaRPr lang="en-GB" sz="1050" dirty="0">
                        <a:solidFill>
                          <a:schemeClr val="bg1"/>
                        </a:solidFill>
                        <a:effectLst/>
                        <a:latin typeface="+mn-lt"/>
                        <a:ea typeface="Calibri"/>
                        <a:cs typeface="Times New Roman"/>
                      </a:endParaRPr>
                    </a:p>
                    <a:p>
                      <a:pPr algn="ctr">
                        <a:lnSpc>
                          <a:spcPct val="115000"/>
                        </a:lnSpc>
                        <a:spcAft>
                          <a:spcPts val="0"/>
                        </a:spcAft>
                      </a:pPr>
                      <a:r>
                        <a:rPr lang="en-GB" sz="1100" b="1" dirty="0">
                          <a:solidFill>
                            <a:schemeClr val="bg1"/>
                          </a:solidFill>
                          <a:effectLst/>
                          <a:latin typeface="+mn-lt"/>
                          <a:ea typeface="Calibri"/>
                          <a:cs typeface="Calibri"/>
                        </a:rPr>
                        <a:t>2021</a:t>
                      </a:r>
                      <a:endParaRPr lang="en-GB" sz="1050" dirty="0">
                        <a:solidFill>
                          <a:schemeClr val="bg1"/>
                        </a:solidFill>
                        <a:effectLst/>
                        <a:latin typeface="+mn-lt"/>
                        <a:ea typeface="Calibri"/>
                        <a:cs typeface="Times New Roman"/>
                      </a:endParaRPr>
                    </a:p>
                    <a:p>
                      <a:pPr algn="ctr">
                        <a:lnSpc>
                          <a:spcPct val="115000"/>
                        </a:lnSpc>
                        <a:spcAft>
                          <a:spcPts val="0"/>
                        </a:spcAft>
                      </a:pPr>
                      <a:r>
                        <a:rPr lang="en-GB" sz="1100" b="1" dirty="0">
                          <a:solidFill>
                            <a:schemeClr val="bg1"/>
                          </a:solidFill>
                          <a:effectLst/>
                          <a:latin typeface="+mn-lt"/>
                          <a:ea typeface="Calibri"/>
                          <a:cs typeface="Calibri"/>
                        </a:rPr>
                        <a:t>%</a:t>
                      </a:r>
                      <a:endParaRPr lang="en-GB" sz="1050" dirty="0">
                        <a:solidFill>
                          <a:schemeClr val="bg1"/>
                        </a:solidFill>
                        <a:effectLst/>
                        <a:latin typeface="+mn-lt"/>
                        <a:ea typeface="Calibri"/>
                        <a:cs typeface="Times New Roman"/>
                      </a:endParaRPr>
                    </a:p>
                    <a:p>
                      <a:pPr algn="ctr">
                        <a:lnSpc>
                          <a:spcPct val="115000"/>
                        </a:lnSpc>
                        <a:spcAft>
                          <a:spcPts val="0"/>
                        </a:spcAft>
                      </a:pP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mn-lt"/>
                          <a:ea typeface="Calibri"/>
                          <a:cs typeface="Calibri"/>
                        </a:rPr>
                        <a:t>+/- compared to</a:t>
                      </a:r>
                    </a:p>
                    <a:p>
                      <a:pPr algn="ctr">
                        <a:lnSpc>
                          <a:spcPct val="115000"/>
                        </a:lnSpc>
                        <a:spcAft>
                          <a:spcPts val="0"/>
                        </a:spcAft>
                      </a:pPr>
                      <a:r>
                        <a:rPr lang="en-GB" sz="1200" b="1" dirty="0">
                          <a:solidFill>
                            <a:schemeClr val="bg1"/>
                          </a:solidFill>
                          <a:effectLst/>
                          <a:latin typeface="+mn-lt"/>
                          <a:ea typeface="Calibri"/>
                          <a:cs typeface="Calibri"/>
                        </a:rPr>
                        <a:t>2020 data</a:t>
                      </a:r>
                      <a:endParaRPr lang="en-GB" sz="1100" dirty="0">
                        <a:solidFill>
                          <a:schemeClr val="bg1"/>
                        </a:solidFill>
                        <a:effectLst/>
                        <a:latin typeface="+mn-lt"/>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0">
                <a:tc>
                  <a:txBody>
                    <a:bodyPr/>
                    <a:lstStyle/>
                    <a:p>
                      <a:pPr>
                        <a:lnSpc>
                          <a:spcPct val="115000"/>
                        </a:lnSpc>
                        <a:spcAft>
                          <a:spcPts val="0"/>
                        </a:spcAft>
                      </a:pPr>
                      <a:r>
                        <a:rPr lang="en-GB" sz="1200">
                          <a:solidFill>
                            <a:schemeClr val="bg1"/>
                          </a:solidFill>
                          <a:effectLst/>
                          <a:latin typeface="Calibri"/>
                          <a:ea typeface="Calibri"/>
                          <a:cs typeface="Calibri"/>
                        </a:rPr>
                        <a:t>LTC : Trust</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a:solidFill>
                            <a:schemeClr val="bg1"/>
                          </a:solidFill>
                          <a:effectLst/>
                          <a:latin typeface="Calibri"/>
                          <a:ea typeface="Calibri"/>
                          <a:cs typeface="Calibri"/>
                        </a:rPr>
                        <a:t>24.5</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a:solidFill>
                            <a:schemeClr val="bg1"/>
                          </a:solidFill>
                          <a:effectLst/>
                          <a:latin typeface="Calibri"/>
                          <a:ea typeface="Calibri"/>
                          <a:cs typeface="Calibri"/>
                        </a:rPr>
                        <a:t>25.4</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100" dirty="0">
                          <a:solidFill>
                            <a:schemeClr val="bg1"/>
                          </a:solidFill>
                          <a:effectLst/>
                          <a:latin typeface="Calibri"/>
                          <a:ea typeface="Calibri"/>
                          <a:cs typeface="Times New Roman"/>
                        </a:rPr>
                        <a:t>24.0</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b="1" dirty="0">
                          <a:solidFill>
                            <a:schemeClr val="bg1"/>
                          </a:solidFill>
                          <a:effectLst/>
                          <a:latin typeface="Calibri"/>
                          <a:ea typeface="Calibri"/>
                          <a:cs typeface="Calibri"/>
                        </a:rPr>
                        <a:t>1.4</a:t>
                      </a:r>
                      <a:endParaRPr lang="en-GB" sz="1100" b="1"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0">
                <a:tc>
                  <a:txBody>
                    <a:bodyPr/>
                    <a:lstStyle/>
                    <a:p>
                      <a:pPr>
                        <a:lnSpc>
                          <a:spcPct val="115000"/>
                        </a:lnSpc>
                        <a:spcAft>
                          <a:spcPts val="0"/>
                        </a:spcAft>
                      </a:pPr>
                      <a:r>
                        <a:rPr lang="en-GB" sz="1200" dirty="0">
                          <a:solidFill>
                            <a:schemeClr val="bg1">
                              <a:lumMod val="50000"/>
                            </a:schemeClr>
                          </a:solidFill>
                          <a:effectLst/>
                          <a:latin typeface="Calibri"/>
                          <a:ea typeface="Calibri"/>
                          <a:cs typeface="Calibri"/>
                        </a:rPr>
                        <a:t>LTC: Average </a:t>
                      </a:r>
                      <a:endParaRPr lang="en-GB" sz="1100" dirty="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a:solidFill>
                            <a:schemeClr val="bg1">
                              <a:lumMod val="50000"/>
                            </a:schemeClr>
                          </a:solidFill>
                          <a:effectLst/>
                          <a:latin typeface="Calibri"/>
                          <a:ea typeface="Calibri"/>
                          <a:cs typeface="Calibri"/>
                        </a:rPr>
                        <a:t>28.1</a:t>
                      </a:r>
                      <a:endParaRPr lang="en-GB" sz="110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dirty="0">
                          <a:solidFill>
                            <a:schemeClr val="bg1">
                              <a:lumMod val="50000"/>
                            </a:schemeClr>
                          </a:solidFill>
                          <a:effectLst/>
                          <a:latin typeface="Calibri"/>
                          <a:ea typeface="Calibri"/>
                          <a:cs typeface="Calibri"/>
                        </a:rPr>
                        <a:t>26.9</a:t>
                      </a:r>
                      <a:endParaRPr lang="en-GB" sz="1100" dirty="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100" dirty="0">
                          <a:solidFill>
                            <a:schemeClr val="bg1">
                              <a:lumMod val="50000"/>
                            </a:schemeClr>
                          </a:solidFill>
                          <a:effectLst/>
                          <a:latin typeface="Calibri"/>
                          <a:ea typeface="Calibri"/>
                          <a:cs typeface="Times New Roman"/>
                        </a:rPr>
                        <a:t>26.6</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100" b="1" dirty="0">
                          <a:solidFill>
                            <a:schemeClr val="bg1"/>
                          </a:solidFill>
                          <a:effectLst/>
                          <a:latin typeface="Calibri"/>
                          <a:ea typeface="Calibri"/>
                          <a:cs typeface="Times New Roman"/>
                        </a:rPr>
                        <a:t>0.3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0">
                <a:tc>
                  <a:txBody>
                    <a:bodyPr/>
                    <a:lstStyle/>
                    <a:p>
                      <a:pPr>
                        <a:lnSpc>
                          <a:spcPct val="115000"/>
                        </a:lnSpc>
                        <a:spcAft>
                          <a:spcPts val="0"/>
                        </a:spcAft>
                      </a:pPr>
                      <a:r>
                        <a:rPr lang="en-GB" sz="1200" dirty="0">
                          <a:solidFill>
                            <a:schemeClr val="bg1"/>
                          </a:solidFill>
                          <a:effectLst/>
                          <a:latin typeface="Calibri"/>
                          <a:ea typeface="Calibri"/>
                          <a:cs typeface="Calibri"/>
                        </a:rPr>
                        <a:t>Without </a:t>
                      </a:r>
                      <a:r>
                        <a:rPr lang="en-GB" sz="1200" dirty="0" err="1">
                          <a:solidFill>
                            <a:schemeClr val="bg1"/>
                          </a:solidFill>
                          <a:effectLst/>
                          <a:latin typeface="Calibri"/>
                          <a:ea typeface="Calibri"/>
                          <a:cs typeface="Calibri"/>
                        </a:rPr>
                        <a:t>LTC</a:t>
                      </a:r>
                      <a:r>
                        <a:rPr lang="en-GB" sz="1200" dirty="0">
                          <a:solidFill>
                            <a:schemeClr val="bg1"/>
                          </a:solidFill>
                          <a:effectLst/>
                          <a:latin typeface="Calibri"/>
                          <a:ea typeface="Calibri"/>
                          <a:cs typeface="Calibri"/>
                        </a:rPr>
                        <a:t> : Trust</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a:solidFill>
                            <a:schemeClr val="bg1"/>
                          </a:solidFill>
                          <a:effectLst/>
                          <a:latin typeface="Calibri"/>
                          <a:ea typeface="Calibri"/>
                          <a:cs typeface="Calibri"/>
                        </a:rPr>
                        <a:t>16.7</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dirty="0">
                          <a:solidFill>
                            <a:schemeClr val="bg1"/>
                          </a:solidFill>
                          <a:effectLst/>
                          <a:latin typeface="Calibri"/>
                          <a:ea typeface="Calibri"/>
                          <a:cs typeface="Calibri"/>
                        </a:rPr>
                        <a:t>16.0</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100" dirty="0">
                          <a:solidFill>
                            <a:schemeClr val="bg1"/>
                          </a:solidFill>
                          <a:effectLst/>
                          <a:latin typeface="Calibri"/>
                          <a:ea typeface="Calibri"/>
                          <a:cs typeface="Times New Roman"/>
                        </a:rPr>
                        <a:t>14.4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100" b="1" dirty="0">
                          <a:solidFill>
                            <a:schemeClr val="bg1"/>
                          </a:solidFill>
                          <a:effectLst/>
                          <a:latin typeface="Calibri"/>
                          <a:ea typeface="Calibri"/>
                          <a:cs typeface="Times New Roman"/>
                        </a:rPr>
                        <a:t>1.6</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r h="0">
                <a:tc>
                  <a:txBody>
                    <a:bodyPr/>
                    <a:lstStyle/>
                    <a:p>
                      <a:pPr>
                        <a:lnSpc>
                          <a:spcPct val="115000"/>
                        </a:lnSpc>
                        <a:spcAft>
                          <a:spcPts val="0"/>
                        </a:spcAft>
                      </a:pPr>
                      <a:r>
                        <a:rPr lang="en-GB" sz="1200" dirty="0">
                          <a:solidFill>
                            <a:schemeClr val="bg1">
                              <a:lumMod val="50000"/>
                            </a:schemeClr>
                          </a:solidFill>
                          <a:effectLst/>
                          <a:latin typeface="Calibri"/>
                          <a:ea typeface="Calibri"/>
                          <a:cs typeface="Calibri"/>
                        </a:rPr>
                        <a:t>Without LTC : Average  </a:t>
                      </a:r>
                      <a:endParaRPr lang="en-GB" sz="1100" dirty="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dirty="0">
                          <a:solidFill>
                            <a:schemeClr val="bg1">
                              <a:lumMod val="50000"/>
                            </a:schemeClr>
                          </a:solidFill>
                          <a:effectLst/>
                          <a:latin typeface="Calibri"/>
                          <a:ea typeface="Calibri"/>
                          <a:cs typeface="Calibri"/>
                        </a:rPr>
                        <a:t>18.4</a:t>
                      </a:r>
                      <a:endParaRPr lang="en-GB" sz="1100" dirty="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dirty="0">
                          <a:solidFill>
                            <a:schemeClr val="bg1">
                              <a:lumMod val="50000"/>
                            </a:schemeClr>
                          </a:solidFill>
                          <a:effectLst/>
                          <a:latin typeface="Calibri"/>
                          <a:ea typeface="Calibri"/>
                          <a:cs typeface="Calibri"/>
                        </a:rPr>
                        <a:t>17.8</a:t>
                      </a:r>
                      <a:endParaRPr lang="en-GB" sz="1100" dirty="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100" dirty="0">
                          <a:solidFill>
                            <a:schemeClr val="bg1">
                              <a:lumMod val="50000"/>
                            </a:schemeClr>
                          </a:solidFill>
                          <a:effectLst/>
                          <a:latin typeface="Calibri"/>
                          <a:ea typeface="Calibri"/>
                          <a:cs typeface="Times New Roman"/>
                        </a:rPr>
                        <a:t>17.1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100" b="1" dirty="0">
                          <a:solidFill>
                            <a:schemeClr val="bg1"/>
                          </a:solidFill>
                          <a:effectLst/>
                          <a:latin typeface="Calibri"/>
                          <a:ea typeface="Calibri"/>
                          <a:cs typeface="Times New Roman"/>
                        </a:rPr>
                        <a:t>0.7</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000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991925366"/>
              </p:ext>
            </p:extLst>
          </p:nvPr>
        </p:nvGraphicFramePr>
        <p:xfrm>
          <a:off x="971292" y="3890983"/>
          <a:ext cx="8191499" cy="2251837"/>
        </p:xfrm>
        <a:graphic>
          <a:graphicData uri="http://schemas.openxmlformats.org/drawingml/2006/table">
            <a:tbl>
              <a:tblPr firstRow="1" firstCol="1" bandRow="1"/>
              <a:tblGrid>
                <a:gridCol w="2268252">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332148">
                  <a:extLst>
                    <a:ext uri="{9D8B030D-6E8A-4147-A177-3AD203B41FA5}">
                      <a16:colId xmlns:a16="http://schemas.microsoft.com/office/drawing/2014/main" val="20002"/>
                    </a:ext>
                  </a:extLst>
                </a:gridCol>
                <a:gridCol w="1476164">
                  <a:extLst>
                    <a:ext uri="{9D8B030D-6E8A-4147-A177-3AD203B41FA5}">
                      <a16:colId xmlns:a16="http://schemas.microsoft.com/office/drawing/2014/main" val="1756387416"/>
                    </a:ext>
                  </a:extLst>
                </a:gridCol>
                <a:gridCol w="1818791">
                  <a:extLst>
                    <a:ext uri="{9D8B030D-6E8A-4147-A177-3AD203B41FA5}">
                      <a16:colId xmlns:a16="http://schemas.microsoft.com/office/drawing/2014/main" val="20003"/>
                    </a:ext>
                  </a:extLst>
                </a:gridCol>
              </a:tblGrid>
              <a:tr h="0">
                <a:tc>
                  <a:txBody>
                    <a:bodyPr/>
                    <a:lstStyle/>
                    <a:p>
                      <a:pPr>
                        <a:lnSpc>
                          <a:spcPct val="115000"/>
                        </a:lnSpc>
                        <a:spcAft>
                          <a:spcPts val="0"/>
                        </a:spcAft>
                      </a:pPr>
                      <a:r>
                        <a:rPr lang="en-GB" sz="1200" b="1" dirty="0">
                          <a:solidFill>
                            <a:schemeClr val="bg1"/>
                          </a:solidFill>
                          <a:effectLst/>
                          <a:latin typeface="Calibri"/>
                          <a:ea typeface="Calibri"/>
                          <a:cs typeface="Calibri"/>
                        </a:rPr>
                        <a:t>Metric 7 (Staff Survey 2020)</a:t>
                      </a:r>
                      <a:endParaRPr lang="en-GB" sz="1100" dirty="0">
                        <a:solidFill>
                          <a:schemeClr val="bg1"/>
                        </a:solidFill>
                        <a:effectLst/>
                        <a:latin typeface="Calibri"/>
                        <a:ea typeface="Calibri"/>
                        <a:cs typeface="Times New Roman"/>
                      </a:endParaRPr>
                    </a:p>
                    <a:p>
                      <a:pP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nSpc>
                          <a:spcPct val="115000"/>
                        </a:lnSpc>
                        <a:spcAft>
                          <a:spcPts val="0"/>
                        </a:spcAft>
                      </a:pPr>
                      <a:r>
                        <a:rPr lang="en-GB" sz="1200" b="1" dirty="0">
                          <a:solidFill>
                            <a:schemeClr val="bg1"/>
                          </a:solidFill>
                          <a:effectLst/>
                          <a:latin typeface="Calibri"/>
                          <a:ea typeface="Calibri"/>
                          <a:cs typeface="Calibri"/>
                        </a:rPr>
                        <a:t>% Staff Experiencing Harassment bullying or abuse at work they or a colleague reported it</a:t>
                      </a:r>
                    </a:p>
                    <a:p>
                      <a:pP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b="1">
                          <a:solidFill>
                            <a:schemeClr val="bg1"/>
                          </a:solidFill>
                          <a:effectLst/>
                          <a:latin typeface="Calibri"/>
                          <a:ea typeface="Calibri"/>
                          <a:cs typeface="Calibri"/>
                        </a:rPr>
                        <a:t>UHB</a:t>
                      </a:r>
                      <a:endParaRPr lang="en-GB" sz="1100">
                        <a:solidFill>
                          <a:schemeClr val="bg1"/>
                        </a:solidFill>
                        <a:effectLst/>
                        <a:latin typeface="Calibri"/>
                        <a:ea typeface="Calibri"/>
                        <a:cs typeface="Times New Roman"/>
                      </a:endParaRPr>
                    </a:p>
                    <a:p>
                      <a:pPr algn="ctr">
                        <a:lnSpc>
                          <a:spcPct val="115000"/>
                        </a:lnSpc>
                        <a:spcAft>
                          <a:spcPts val="0"/>
                        </a:spcAft>
                      </a:pPr>
                      <a:r>
                        <a:rPr lang="en-GB" sz="1200" b="1">
                          <a:solidFill>
                            <a:schemeClr val="bg1"/>
                          </a:solidFill>
                          <a:effectLst/>
                          <a:latin typeface="Calibri"/>
                          <a:ea typeface="Calibri"/>
                          <a:cs typeface="Calibri"/>
                        </a:rPr>
                        <a:t> </a:t>
                      </a:r>
                      <a:endParaRPr lang="en-GB" sz="1100">
                        <a:solidFill>
                          <a:schemeClr val="bg1"/>
                        </a:solidFill>
                        <a:effectLst/>
                        <a:latin typeface="Calibri"/>
                        <a:ea typeface="Calibri"/>
                        <a:cs typeface="Times New Roman"/>
                      </a:endParaRPr>
                    </a:p>
                    <a:p>
                      <a:pPr algn="ctr">
                        <a:lnSpc>
                          <a:spcPct val="115000"/>
                        </a:lnSpc>
                        <a:spcAft>
                          <a:spcPts val="0"/>
                        </a:spcAft>
                      </a:pPr>
                      <a:r>
                        <a:rPr lang="en-GB" sz="1200" b="1">
                          <a:solidFill>
                            <a:schemeClr val="bg1"/>
                          </a:solidFill>
                          <a:effectLst/>
                          <a:latin typeface="Calibri"/>
                          <a:ea typeface="Calibri"/>
                          <a:cs typeface="Calibri"/>
                        </a:rPr>
                        <a:t> </a:t>
                      </a:r>
                      <a:endParaRPr lang="en-GB" sz="1100">
                        <a:solidFill>
                          <a:schemeClr val="bg1"/>
                        </a:solidFill>
                        <a:effectLst/>
                        <a:latin typeface="Calibri"/>
                        <a:ea typeface="Calibri"/>
                        <a:cs typeface="Times New Roman"/>
                      </a:endParaRPr>
                    </a:p>
                    <a:p>
                      <a:pPr algn="ctr">
                        <a:lnSpc>
                          <a:spcPct val="115000"/>
                        </a:lnSpc>
                        <a:spcAft>
                          <a:spcPts val="0"/>
                        </a:spcAft>
                      </a:pPr>
                      <a:r>
                        <a:rPr lang="en-GB" sz="1200" b="1">
                          <a:solidFill>
                            <a:schemeClr val="bg1"/>
                          </a:solidFill>
                          <a:effectLst/>
                          <a:latin typeface="Calibri"/>
                          <a:ea typeface="Calibri"/>
                          <a:cs typeface="Calibri"/>
                        </a:rPr>
                        <a:t>2019</a:t>
                      </a:r>
                      <a:endParaRPr lang="en-GB" sz="1100">
                        <a:solidFill>
                          <a:schemeClr val="bg1"/>
                        </a:solidFill>
                        <a:effectLst/>
                        <a:latin typeface="Calibri"/>
                        <a:ea typeface="Calibri"/>
                        <a:cs typeface="Times New Roman"/>
                      </a:endParaRPr>
                    </a:p>
                    <a:p>
                      <a:pPr algn="ctr">
                        <a:lnSpc>
                          <a:spcPct val="115000"/>
                        </a:lnSpc>
                        <a:spcAft>
                          <a:spcPts val="0"/>
                        </a:spcAft>
                      </a:pPr>
                      <a:r>
                        <a:rPr lang="en-GB" sz="1200" b="1">
                          <a:solidFill>
                            <a:schemeClr val="bg1"/>
                          </a:solidFill>
                          <a:effectLst/>
                          <a:latin typeface="Calibri"/>
                          <a:ea typeface="Calibri"/>
                          <a:cs typeface="Calibri"/>
                        </a:rPr>
                        <a:t>%</a:t>
                      </a:r>
                      <a:endParaRPr lang="en-GB" sz="1100">
                        <a:solidFill>
                          <a:schemeClr val="bg1"/>
                        </a:solidFill>
                        <a:effectLst/>
                        <a:latin typeface="Calibri"/>
                        <a:ea typeface="Calibri"/>
                        <a:cs typeface="Times New Roman"/>
                      </a:endParaRPr>
                    </a:p>
                    <a:p>
                      <a:pPr algn="ctr">
                        <a:lnSpc>
                          <a:spcPct val="115000"/>
                        </a:lnSpc>
                        <a:spcAft>
                          <a:spcPts val="0"/>
                        </a:spcAft>
                      </a:pPr>
                      <a:r>
                        <a:rPr lang="en-GB" sz="1200" b="1">
                          <a:solidFill>
                            <a:schemeClr val="bg1"/>
                          </a:solidFill>
                          <a:effectLst/>
                          <a:latin typeface="Calibri"/>
                          <a:ea typeface="Calibri"/>
                          <a:cs typeface="Calibri"/>
                        </a:rPr>
                        <a:t> </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b="1" dirty="0">
                          <a:solidFill>
                            <a:schemeClr val="bg1"/>
                          </a:solidFill>
                          <a:effectLst/>
                          <a:latin typeface="Calibri"/>
                          <a:ea typeface="Calibri"/>
                          <a:cs typeface="Calibri"/>
                        </a:rPr>
                        <a:t>UHBW</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2020</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100" b="1" dirty="0">
                          <a:solidFill>
                            <a:schemeClr val="bg1"/>
                          </a:solidFill>
                          <a:effectLst/>
                          <a:latin typeface="+mn-lt"/>
                          <a:ea typeface="Calibri"/>
                          <a:cs typeface="Calibri"/>
                        </a:rPr>
                        <a:t>UHBW</a:t>
                      </a:r>
                      <a:endParaRPr lang="en-GB" sz="1050" dirty="0">
                        <a:solidFill>
                          <a:schemeClr val="bg1"/>
                        </a:solidFill>
                        <a:effectLst/>
                        <a:latin typeface="+mn-lt"/>
                        <a:ea typeface="Calibri"/>
                        <a:cs typeface="Times New Roman"/>
                      </a:endParaRPr>
                    </a:p>
                    <a:p>
                      <a:pPr algn="ctr">
                        <a:lnSpc>
                          <a:spcPct val="115000"/>
                        </a:lnSpc>
                        <a:spcAft>
                          <a:spcPts val="0"/>
                        </a:spcAft>
                      </a:pPr>
                      <a:r>
                        <a:rPr lang="en-GB" sz="1100" b="1" dirty="0">
                          <a:solidFill>
                            <a:schemeClr val="bg1"/>
                          </a:solidFill>
                          <a:effectLst/>
                          <a:latin typeface="+mn-lt"/>
                          <a:ea typeface="Calibri"/>
                          <a:cs typeface="Calibri"/>
                        </a:rPr>
                        <a:t> </a:t>
                      </a:r>
                      <a:endParaRPr lang="en-GB" sz="1050" dirty="0">
                        <a:solidFill>
                          <a:schemeClr val="bg1"/>
                        </a:solidFill>
                        <a:effectLst/>
                        <a:latin typeface="+mn-lt"/>
                        <a:ea typeface="Calibri"/>
                        <a:cs typeface="Times New Roman"/>
                      </a:endParaRPr>
                    </a:p>
                    <a:p>
                      <a:pPr algn="ctr">
                        <a:lnSpc>
                          <a:spcPct val="115000"/>
                        </a:lnSpc>
                        <a:spcAft>
                          <a:spcPts val="0"/>
                        </a:spcAft>
                      </a:pPr>
                      <a:r>
                        <a:rPr lang="en-GB" sz="1100" b="1" dirty="0">
                          <a:solidFill>
                            <a:schemeClr val="bg1"/>
                          </a:solidFill>
                          <a:effectLst/>
                          <a:latin typeface="+mn-lt"/>
                          <a:ea typeface="Calibri"/>
                          <a:cs typeface="Calibri"/>
                        </a:rPr>
                        <a:t> </a:t>
                      </a:r>
                      <a:endParaRPr lang="en-GB" sz="1050" dirty="0">
                        <a:solidFill>
                          <a:schemeClr val="bg1"/>
                        </a:solidFill>
                        <a:effectLst/>
                        <a:latin typeface="+mn-lt"/>
                        <a:ea typeface="Calibri"/>
                        <a:cs typeface="Times New Roman"/>
                      </a:endParaRPr>
                    </a:p>
                    <a:p>
                      <a:pPr algn="ctr">
                        <a:lnSpc>
                          <a:spcPct val="115000"/>
                        </a:lnSpc>
                        <a:spcAft>
                          <a:spcPts val="0"/>
                        </a:spcAft>
                      </a:pPr>
                      <a:r>
                        <a:rPr lang="en-GB" sz="1100" b="1" dirty="0">
                          <a:solidFill>
                            <a:schemeClr val="bg1"/>
                          </a:solidFill>
                          <a:effectLst/>
                          <a:latin typeface="+mn-lt"/>
                          <a:ea typeface="Calibri"/>
                          <a:cs typeface="Calibri"/>
                        </a:rPr>
                        <a:t>2021</a:t>
                      </a:r>
                      <a:endParaRPr lang="en-GB" sz="1050" dirty="0">
                        <a:solidFill>
                          <a:schemeClr val="bg1"/>
                        </a:solidFill>
                        <a:effectLst/>
                        <a:latin typeface="+mn-lt"/>
                        <a:ea typeface="Calibri"/>
                        <a:cs typeface="Times New Roman"/>
                      </a:endParaRPr>
                    </a:p>
                    <a:p>
                      <a:pPr algn="ctr">
                        <a:lnSpc>
                          <a:spcPct val="115000"/>
                        </a:lnSpc>
                        <a:spcAft>
                          <a:spcPts val="0"/>
                        </a:spcAft>
                      </a:pPr>
                      <a:r>
                        <a:rPr lang="en-GB" sz="1100" b="1" dirty="0">
                          <a:solidFill>
                            <a:schemeClr val="bg1"/>
                          </a:solidFill>
                          <a:effectLst/>
                          <a:latin typeface="+mn-lt"/>
                          <a:ea typeface="Calibri"/>
                          <a:cs typeface="Calibri"/>
                        </a:rPr>
                        <a:t>%</a:t>
                      </a:r>
                      <a:endParaRPr lang="en-GB" sz="1050" dirty="0">
                        <a:solidFill>
                          <a:schemeClr val="bg1"/>
                        </a:solidFill>
                        <a:effectLst/>
                        <a:latin typeface="+mn-lt"/>
                        <a:ea typeface="Calibri"/>
                        <a:cs typeface="Times New Roman"/>
                      </a:endParaRPr>
                    </a:p>
                    <a:p>
                      <a:pPr algn="ctr">
                        <a:lnSpc>
                          <a:spcPct val="115000"/>
                        </a:lnSpc>
                        <a:spcAft>
                          <a:spcPts val="0"/>
                        </a:spcAft>
                      </a:pP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mn-lt"/>
                          <a:ea typeface="Calibri"/>
                          <a:cs typeface="Calibri"/>
                        </a:rPr>
                        <a:t>+/- compared to</a:t>
                      </a:r>
                    </a:p>
                    <a:p>
                      <a:pPr algn="ctr">
                        <a:lnSpc>
                          <a:spcPct val="115000"/>
                        </a:lnSpc>
                        <a:spcAft>
                          <a:spcPts val="0"/>
                        </a:spcAft>
                      </a:pPr>
                      <a:r>
                        <a:rPr lang="en-GB" sz="1200" b="1" dirty="0">
                          <a:solidFill>
                            <a:schemeClr val="bg1"/>
                          </a:solidFill>
                          <a:effectLst/>
                          <a:latin typeface="+mn-lt"/>
                          <a:ea typeface="Calibri"/>
                          <a:cs typeface="Calibri"/>
                        </a:rPr>
                        <a:t>2020 data</a:t>
                      </a:r>
                      <a:endParaRPr lang="en-GB" sz="1100" dirty="0">
                        <a:solidFill>
                          <a:schemeClr val="bg1"/>
                        </a:solidFill>
                        <a:effectLst/>
                        <a:latin typeface="+mn-lt"/>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0">
                <a:tc>
                  <a:txBody>
                    <a:bodyPr/>
                    <a:lstStyle/>
                    <a:p>
                      <a:pPr>
                        <a:lnSpc>
                          <a:spcPct val="115000"/>
                        </a:lnSpc>
                        <a:spcAft>
                          <a:spcPts val="0"/>
                        </a:spcAft>
                      </a:pPr>
                      <a:r>
                        <a:rPr lang="en-GB" sz="1200">
                          <a:solidFill>
                            <a:schemeClr val="bg1"/>
                          </a:solidFill>
                          <a:effectLst/>
                          <a:latin typeface="Calibri"/>
                          <a:ea typeface="Calibri"/>
                          <a:cs typeface="Calibri"/>
                        </a:rPr>
                        <a:t>LTC: Trust</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a:solidFill>
                            <a:schemeClr val="bg1"/>
                          </a:solidFill>
                          <a:effectLst/>
                          <a:latin typeface="Calibri"/>
                          <a:ea typeface="Calibri"/>
                          <a:cs typeface="Calibri"/>
                        </a:rPr>
                        <a:t>51.0</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dirty="0">
                          <a:solidFill>
                            <a:schemeClr val="bg1"/>
                          </a:solidFill>
                          <a:effectLst/>
                          <a:latin typeface="Calibri"/>
                          <a:ea typeface="Calibri"/>
                          <a:cs typeface="Calibri"/>
                        </a:rPr>
                        <a:t>50.4</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100" dirty="0">
                          <a:solidFill>
                            <a:schemeClr val="bg1"/>
                          </a:solidFill>
                          <a:effectLst/>
                          <a:latin typeface="Calibri"/>
                          <a:ea typeface="Calibri"/>
                          <a:cs typeface="Times New Roman"/>
                        </a:rPr>
                        <a:t>48.4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b="1" dirty="0">
                          <a:solidFill>
                            <a:schemeClr val="bg1"/>
                          </a:solidFill>
                          <a:effectLst/>
                          <a:latin typeface="Calibri"/>
                          <a:ea typeface="Calibri"/>
                          <a:cs typeface="Calibri"/>
                        </a:rPr>
                        <a:t>2.0</a:t>
                      </a:r>
                      <a:endParaRPr lang="en-GB" sz="1100" b="1"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0">
                <a:tc>
                  <a:txBody>
                    <a:bodyPr/>
                    <a:lstStyle/>
                    <a:p>
                      <a:pPr>
                        <a:lnSpc>
                          <a:spcPct val="115000"/>
                        </a:lnSpc>
                        <a:spcAft>
                          <a:spcPts val="0"/>
                        </a:spcAft>
                      </a:pPr>
                      <a:r>
                        <a:rPr lang="en-GB" sz="1200" dirty="0">
                          <a:solidFill>
                            <a:schemeClr val="bg1">
                              <a:lumMod val="50000"/>
                            </a:schemeClr>
                          </a:solidFill>
                          <a:effectLst/>
                          <a:latin typeface="Calibri"/>
                          <a:ea typeface="Calibri"/>
                          <a:cs typeface="Calibri"/>
                        </a:rPr>
                        <a:t>LTC: Average </a:t>
                      </a:r>
                      <a:endParaRPr lang="en-GB" sz="1100" dirty="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a:solidFill>
                            <a:schemeClr val="bg1">
                              <a:lumMod val="50000"/>
                            </a:schemeClr>
                          </a:solidFill>
                          <a:effectLst/>
                          <a:latin typeface="Calibri"/>
                          <a:ea typeface="Calibri"/>
                          <a:cs typeface="Calibri"/>
                        </a:rPr>
                        <a:t>46.7</a:t>
                      </a:r>
                      <a:endParaRPr lang="en-GB" sz="110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dirty="0">
                          <a:solidFill>
                            <a:schemeClr val="bg1">
                              <a:lumMod val="50000"/>
                            </a:schemeClr>
                          </a:solidFill>
                          <a:effectLst/>
                          <a:latin typeface="Calibri"/>
                          <a:ea typeface="Calibri"/>
                          <a:cs typeface="Calibri"/>
                        </a:rPr>
                        <a:t>47.0</a:t>
                      </a:r>
                      <a:endParaRPr lang="en-GB" sz="1100" dirty="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100" dirty="0">
                          <a:solidFill>
                            <a:schemeClr val="bg1">
                              <a:lumMod val="50000"/>
                            </a:schemeClr>
                          </a:solidFill>
                          <a:effectLst/>
                          <a:latin typeface="Calibri"/>
                          <a:ea typeface="Calibri"/>
                          <a:cs typeface="Times New Roman"/>
                        </a:rPr>
                        <a:t>47.0</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b="1" dirty="0">
                          <a:solidFill>
                            <a:schemeClr val="bg1"/>
                          </a:solidFill>
                          <a:effectLst/>
                          <a:latin typeface="Calibri"/>
                          <a:ea typeface="Calibri"/>
                          <a:cs typeface="Calibri"/>
                        </a:rPr>
                        <a:t>0</a:t>
                      </a:r>
                      <a:endParaRPr lang="en-GB" sz="1100" b="1"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0">
                <a:tc>
                  <a:txBody>
                    <a:bodyPr/>
                    <a:lstStyle/>
                    <a:p>
                      <a:pPr>
                        <a:lnSpc>
                          <a:spcPct val="115000"/>
                        </a:lnSpc>
                        <a:spcAft>
                          <a:spcPts val="0"/>
                        </a:spcAft>
                      </a:pPr>
                      <a:r>
                        <a:rPr lang="en-GB" sz="1200">
                          <a:solidFill>
                            <a:schemeClr val="bg1"/>
                          </a:solidFill>
                          <a:effectLst/>
                          <a:latin typeface="Calibri"/>
                          <a:ea typeface="Calibri"/>
                          <a:cs typeface="Calibri"/>
                        </a:rPr>
                        <a:t>Without LTC: Trust</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a:solidFill>
                            <a:schemeClr val="bg1"/>
                          </a:solidFill>
                          <a:effectLst/>
                          <a:latin typeface="Calibri"/>
                          <a:ea typeface="Calibri"/>
                          <a:cs typeface="Calibri"/>
                        </a:rPr>
                        <a:t>45.4</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dirty="0">
                          <a:solidFill>
                            <a:schemeClr val="bg1"/>
                          </a:solidFill>
                          <a:effectLst/>
                          <a:latin typeface="Calibri"/>
                          <a:ea typeface="Calibri"/>
                          <a:cs typeface="Calibri"/>
                        </a:rPr>
                        <a:t>48.0</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100" dirty="0">
                          <a:solidFill>
                            <a:schemeClr val="bg1"/>
                          </a:solidFill>
                          <a:effectLst/>
                          <a:latin typeface="Calibri"/>
                          <a:ea typeface="Calibri"/>
                          <a:cs typeface="Times New Roman"/>
                        </a:rPr>
                        <a:t>48.0</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b="1" dirty="0">
                          <a:solidFill>
                            <a:schemeClr val="bg1"/>
                          </a:solidFill>
                          <a:effectLst/>
                          <a:latin typeface="Calibri"/>
                          <a:ea typeface="Calibri"/>
                          <a:cs typeface="Calibri"/>
                        </a:rPr>
                        <a:t>0</a:t>
                      </a:r>
                      <a:endParaRPr lang="en-GB" sz="1100" b="1"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0">
                <a:tc>
                  <a:txBody>
                    <a:bodyPr/>
                    <a:lstStyle/>
                    <a:p>
                      <a:pPr>
                        <a:lnSpc>
                          <a:spcPct val="115000"/>
                        </a:lnSpc>
                        <a:spcAft>
                          <a:spcPts val="0"/>
                        </a:spcAft>
                      </a:pPr>
                      <a:r>
                        <a:rPr lang="en-GB" sz="1200" dirty="0">
                          <a:solidFill>
                            <a:schemeClr val="bg1">
                              <a:lumMod val="50000"/>
                            </a:schemeClr>
                          </a:solidFill>
                          <a:effectLst/>
                          <a:latin typeface="Calibri"/>
                          <a:ea typeface="Calibri"/>
                          <a:cs typeface="Calibri"/>
                        </a:rPr>
                        <a:t>Without LTC: Average  </a:t>
                      </a:r>
                      <a:endParaRPr lang="en-GB" sz="1100" dirty="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a:solidFill>
                            <a:schemeClr val="bg1">
                              <a:lumMod val="50000"/>
                            </a:schemeClr>
                          </a:solidFill>
                          <a:effectLst/>
                          <a:latin typeface="Calibri"/>
                          <a:ea typeface="Calibri"/>
                          <a:cs typeface="Calibri"/>
                        </a:rPr>
                        <a:t>45.6</a:t>
                      </a:r>
                      <a:endParaRPr lang="en-GB" sz="110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dirty="0">
                          <a:solidFill>
                            <a:schemeClr val="bg1">
                              <a:lumMod val="50000"/>
                            </a:schemeClr>
                          </a:solidFill>
                          <a:effectLst/>
                          <a:latin typeface="Calibri"/>
                          <a:ea typeface="Calibri"/>
                          <a:cs typeface="Calibri"/>
                        </a:rPr>
                        <a:t>45.8</a:t>
                      </a:r>
                      <a:endParaRPr lang="en-GB" sz="1100" dirty="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100" dirty="0">
                          <a:solidFill>
                            <a:schemeClr val="bg1">
                              <a:lumMod val="50000"/>
                            </a:schemeClr>
                          </a:solidFill>
                          <a:effectLst/>
                          <a:latin typeface="Calibri"/>
                          <a:ea typeface="Calibri"/>
                          <a:cs typeface="Times New Roman"/>
                        </a:rPr>
                        <a:t>46.2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b="1" dirty="0">
                          <a:solidFill>
                            <a:schemeClr val="bg1"/>
                          </a:solidFill>
                          <a:effectLst/>
                          <a:latin typeface="Calibri"/>
                          <a:ea typeface="Calibri"/>
                          <a:cs typeface="Calibri"/>
                        </a:rPr>
                        <a:t>0.4</a:t>
                      </a:r>
                      <a:endParaRPr lang="en-GB" sz="1100" b="1"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fld id="{ECA5469C-08DA-4774-9D4D-73FB2CE48787}" type="slidenum">
              <a:rPr lang="en-GB" smtClean="0"/>
              <a:t>38</a:t>
            </a:fld>
            <a:endParaRPr lang="en-GB"/>
          </a:p>
        </p:txBody>
      </p:sp>
      <p:sp>
        <p:nvSpPr>
          <p:cNvPr id="6" name="Rectangle 5">
            <a:extLst>
              <a:ext uri="{FF2B5EF4-FFF2-40B4-BE49-F238E27FC236}">
                <a16:creationId xmlns:a16="http://schemas.microsoft.com/office/drawing/2014/main" id="{4EA31167-A907-48C0-8CE2-48051FB2F830}"/>
              </a:ext>
            </a:extLst>
          </p:cNvPr>
          <p:cNvSpPr/>
          <p:nvPr/>
        </p:nvSpPr>
        <p:spPr>
          <a:xfrm>
            <a:off x="709070" y="709840"/>
            <a:ext cx="8663117" cy="461665"/>
          </a:xfrm>
          <a:prstGeom prst="rect">
            <a:avLst/>
          </a:prstGeom>
        </p:spPr>
        <p:txBody>
          <a:bodyPr wrap="square">
            <a:spAutoFit/>
          </a:bodyPr>
          <a:lstStyle/>
          <a:p>
            <a:pPr lvl="0" algn="ctr"/>
            <a:r>
              <a:rPr lang="en-GB" sz="2400" b="1" dirty="0">
                <a:solidFill>
                  <a:srgbClr val="AE2573"/>
                </a:solidFill>
              </a:rPr>
              <a:t>Findings from Staff Survey 2021 data for Key WDES indicators</a:t>
            </a:r>
          </a:p>
        </p:txBody>
      </p:sp>
      <p:sp>
        <p:nvSpPr>
          <p:cNvPr id="9" name="TextBox 8">
            <a:extLst>
              <a:ext uri="{FF2B5EF4-FFF2-40B4-BE49-F238E27FC236}">
                <a16:creationId xmlns:a16="http://schemas.microsoft.com/office/drawing/2014/main" id="{8943E16D-F273-4A13-9C33-060455A5A032}"/>
              </a:ext>
            </a:extLst>
          </p:cNvPr>
          <p:cNvSpPr txBox="1"/>
          <p:nvPr/>
        </p:nvSpPr>
        <p:spPr>
          <a:xfrm>
            <a:off x="910425" y="3546771"/>
            <a:ext cx="5940660" cy="261610"/>
          </a:xfrm>
          <a:prstGeom prst="rect">
            <a:avLst/>
          </a:prstGeom>
          <a:noFill/>
        </p:spPr>
        <p:txBody>
          <a:bodyPr wrap="square" rtlCol="0">
            <a:spAutoFit/>
          </a:bodyPr>
          <a:lstStyle/>
          <a:p>
            <a:r>
              <a:rPr lang="en-GB" sz="1100" dirty="0">
                <a:solidFill>
                  <a:schemeClr val="bg1">
                    <a:lumMod val="50000"/>
                  </a:schemeClr>
                </a:solidFill>
              </a:rPr>
              <a:t>Average calculated as the median for the benchmark group</a:t>
            </a:r>
          </a:p>
        </p:txBody>
      </p:sp>
      <p:sp>
        <p:nvSpPr>
          <p:cNvPr id="10" name="TextBox 9">
            <a:extLst>
              <a:ext uri="{FF2B5EF4-FFF2-40B4-BE49-F238E27FC236}">
                <a16:creationId xmlns:a16="http://schemas.microsoft.com/office/drawing/2014/main" id="{1C9C5B12-3845-4E25-9945-19A4AF5C68E0}"/>
              </a:ext>
            </a:extLst>
          </p:cNvPr>
          <p:cNvSpPr txBox="1"/>
          <p:nvPr/>
        </p:nvSpPr>
        <p:spPr>
          <a:xfrm>
            <a:off x="937367" y="6201187"/>
            <a:ext cx="5940660" cy="261610"/>
          </a:xfrm>
          <a:prstGeom prst="rect">
            <a:avLst/>
          </a:prstGeom>
          <a:noFill/>
        </p:spPr>
        <p:txBody>
          <a:bodyPr wrap="square" rtlCol="0">
            <a:spAutoFit/>
          </a:bodyPr>
          <a:lstStyle/>
          <a:p>
            <a:r>
              <a:rPr lang="en-GB" sz="1100" dirty="0">
                <a:solidFill>
                  <a:schemeClr val="bg1">
                    <a:lumMod val="50000"/>
                  </a:schemeClr>
                </a:solidFill>
              </a:rPr>
              <a:t>Average calculated as the median for the benchmark group</a:t>
            </a:r>
          </a:p>
        </p:txBody>
      </p:sp>
    </p:spTree>
    <p:custDataLst>
      <p:tags r:id="rId1"/>
    </p:custDataLst>
    <p:extLst>
      <p:ext uri="{BB962C8B-B14F-4D97-AF65-F5344CB8AC3E}">
        <p14:creationId xmlns:p14="http://schemas.microsoft.com/office/powerpoint/2010/main" val="4012611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00007409"/>
              </p:ext>
            </p:extLst>
          </p:nvPr>
        </p:nvGraphicFramePr>
        <p:xfrm>
          <a:off x="944880" y="1169321"/>
          <a:ext cx="8161021" cy="2251837"/>
        </p:xfrm>
        <a:graphic>
          <a:graphicData uri="http://schemas.openxmlformats.org/drawingml/2006/table">
            <a:tbl>
              <a:tblPr firstRow="1" firstCol="1" bandRow="1"/>
              <a:tblGrid>
                <a:gridCol w="2603964">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332148">
                  <a:extLst>
                    <a:ext uri="{9D8B030D-6E8A-4147-A177-3AD203B41FA5}">
                      <a16:colId xmlns:a16="http://schemas.microsoft.com/office/drawing/2014/main" val="20002"/>
                    </a:ext>
                  </a:extLst>
                </a:gridCol>
                <a:gridCol w="1368152">
                  <a:extLst>
                    <a:ext uri="{9D8B030D-6E8A-4147-A177-3AD203B41FA5}">
                      <a16:colId xmlns:a16="http://schemas.microsoft.com/office/drawing/2014/main" val="2550436918"/>
                    </a:ext>
                  </a:extLst>
                </a:gridCol>
                <a:gridCol w="1632621">
                  <a:extLst>
                    <a:ext uri="{9D8B030D-6E8A-4147-A177-3AD203B41FA5}">
                      <a16:colId xmlns:a16="http://schemas.microsoft.com/office/drawing/2014/main" val="20003"/>
                    </a:ext>
                  </a:extLst>
                </a:gridCol>
              </a:tblGrid>
              <a:tr h="85446">
                <a:tc>
                  <a:txBody>
                    <a:bodyPr/>
                    <a:lstStyle/>
                    <a:p>
                      <a:pPr>
                        <a:lnSpc>
                          <a:spcPct val="115000"/>
                        </a:lnSpc>
                        <a:spcAft>
                          <a:spcPts val="0"/>
                        </a:spcAft>
                      </a:pPr>
                      <a:r>
                        <a:rPr lang="en-GB" sz="1200" b="1" dirty="0">
                          <a:solidFill>
                            <a:schemeClr val="bg1"/>
                          </a:solidFill>
                          <a:effectLst/>
                          <a:latin typeface="Calibri"/>
                          <a:ea typeface="Calibri"/>
                          <a:cs typeface="Calibri"/>
                        </a:rPr>
                        <a:t>Metric 8 (Staff Survey)</a:t>
                      </a:r>
                      <a:endParaRPr lang="en-GB" sz="1100" dirty="0">
                        <a:solidFill>
                          <a:schemeClr val="bg1"/>
                        </a:solidFill>
                        <a:effectLst/>
                        <a:latin typeface="Calibri"/>
                        <a:ea typeface="Calibri"/>
                        <a:cs typeface="Times New Roman"/>
                      </a:endParaRPr>
                    </a:p>
                    <a:p>
                      <a:pP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nSpc>
                          <a:spcPct val="115000"/>
                        </a:lnSpc>
                        <a:spcAft>
                          <a:spcPts val="0"/>
                        </a:spcAft>
                      </a:pPr>
                      <a:r>
                        <a:rPr lang="en-GB" sz="1200" b="1" dirty="0">
                          <a:solidFill>
                            <a:schemeClr val="bg1"/>
                          </a:solidFill>
                          <a:effectLst/>
                          <a:latin typeface="Calibri"/>
                          <a:ea typeface="Calibri"/>
                          <a:cs typeface="Calibri"/>
                        </a:rPr>
                        <a:t>% Staff believe organisation provides equal opportunity for career progression or promotion</a:t>
                      </a:r>
                      <a:endParaRPr lang="en-GB" sz="1100" dirty="0">
                        <a:solidFill>
                          <a:schemeClr val="bg1"/>
                        </a:solidFill>
                        <a:effectLst/>
                        <a:latin typeface="Calibri"/>
                        <a:ea typeface="Calibri"/>
                        <a:cs typeface="Times New Roman"/>
                      </a:endParaRPr>
                    </a:p>
                    <a:p>
                      <a:pP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b="1" dirty="0">
                          <a:solidFill>
                            <a:schemeClr val="bg1"/>
                          </a:solidFill>
                          <a:effectLst/>
                          <a:latin typeface="Calibri"/>
                          <a:ea typeface="Calibri"/>
                          <a:cs typeface="Calibri"/>
                        </a:rPr>
                        <a:t>UHB</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2019</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b="1" dirty="0">
                          <a:solidFill>
                            <a:schemeClr val="bg1"/>
                          </a:solidFill>
                          <a:effectLst/>
                          <a:latin typeface="Calibri"/>
                          <a:ea typeface="Calibri"/>
                          <a:cs typeface="Calibri"/>
                        </a:rPr>
                        <a:t>UHBW</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2020</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100" b="1" dirty="0">
                          <a:solidFill>
                            <a:schemeClr val="bg1"/>
                          </a:solidFill>
                          <a:effectLst/>
                          <a:latin typeface="+mn-lt"/>
                          <a:ea typeface="Calibri"/>
                          <a:cs typeface="Calibri"/>
                        </a:rPr>
                        <a:t>UHBW</a:t>
                      </a:r>
                      <a:endParaRPr lang="en-GB" sz="1050" b="1" dirty="0">
                        <a:solidFill>
                          <a:schemeClr val="bg1"/>
                        </a:solidFill>
                        <a:effectLst/>
                        <a:latin typeface="+mn-lt"/>
                        <a:ea typeface="Calibri"/>
                        <a:cs typeface="Times New Roman"/>
                      </a:endParaRPr>
                    </a:p>
                    <a:p>
                      <a:pPr algn="ctr">
                        <a:lnSpc>
                          <a:spcPct val="115000"/>
                        </a:lnSpc>
                        <a:spcAft>
                          <a:spcPts val="0"/>
                        </a:spcAft>
                      </a:pPr>
                      <a:r>
                        <a:rPr lang="en-GB" sz="1100" b="1" dirty="0">
                          <a:solidFill>
                            <a:schemeClr val="bg1"/>
                          </a:solidFill>
                          <a:effectLst/>
                          <a:latin typeface="+mn-lt"/>
                          <a:ea typeface="Calibri"/>
                          <a:cs typeface="Calibri"/>
                        </a:rPr>
                        <a:t> </a:t>
                      </a:r>
                      <a:endParaRPr lang="en-GB" sz="1050" b="1" dirty="0">
                        <a:solidFill>
                          <a:schemeClr val="bg1"/>
                        </a:solidFill>
                        <a:effectLst/>
                        <a:latin typeface="+mn-lt"/>
                        <a:ea typeface="Calibri"/>
                        <a:cs typeface="Times New Roman"/>
                      </a:endParaRPr>
                    </a:p>
                    <a:p>
                      <a:pPr algn="ctr">
                        <a:lnSpc>
                          <a:spcPct val="115000"/>
                        </a:lnSpc>
                        <a:spcAft>
                          <a:spcPts val="0"/>
                        </a:spcAft>
                      </a:pPr>
                      <a:r>
                        <a:rPr lang="en-GB" sz="1100" b="1" dirty="0">
                          <a:solidFill>
                            <a:schemeClr val="bg1"/>
                          </a:solidFill>
                          <a:effectLst/>
                          <a:latin typeface="+mn-lt"/>
                          <a:ea typeface="Calibri"/>
                          <a:cs typeface="Calibri"/>
                        </a:rPr>
                        <a:t> </a:t>
                      </a:r>
                      <a:endParaRPr lang="en-GB" sz="1050" b="1" dirty="0">
                        <a:solidFill>
                          <a:schemeClr val="bg1"/>
                        </a:solidFill>
                        <a:effectLst/>
                        <a:latin typeface="+mn-lt"/>
                        <a:ea typeface="Calibri"/>
                        <a:cs typeface="Times New Roman"/>
                      </a:endParaRPr>
                    </a:p>
                    <a:p>
                      <a:pPr algn="ctr">
                        <a:lnSpc>
                          <a:spcPct val="115000"/>
                        </a:lnSpc>
                        <a:spcAft>
                          <a:spcPts val="0"/>
                        </a:spcAft>
                      </a:pPr>
                      <a:r>
                        <a:rPr lang="en-GB" sz="1100" b="1" dirty="0">
                          <a:solidFill>
                            <a:schemeClr val="bg1"/>
                          </a:solidFill>
                          <a:effectLst/>
                          <a:latin typeface="+mn-lt"/>
                          <a:ea typeface="Calibri"/>
                          <a:cs typeface="Calibri"/>
                        </a:rPr>
                        <a:t>2021</a:t>
                      </a:r>
                      <a:endParaRPr lang="en-GB" sz="1050" b="1" dirty="0">
                        <a:solidFill>
                          <a:schemeClr val="bg1"/>
                        </a:solidFill>
                        <a:effectLst/>
                        <a:latin typeface="+mn-lt"/>
                        <a:ea typeface="Calibri"/>
                        <a:cs typeface="Times New Roman"/>
                      </a:endParaRPr>
                    </a:p>
                    <a:p>
                      <a:pPr algn="ctr">
                        <a:lnSpc>
                          <a:spcPct val="115000"/>
                        </a:lnSpc>
                        <a:spcAft>
                          <a:spcPts val="0"/>
                        </a:spcAft>
                      </a:pPr>
                      <a:r>
                        <a:rPr lang="en-GB" sz="1100" b="1" dirty="0">
                          <a:solidFill>
                            <a:schemeClr val="bg1"/>
                          </a:solidFill>
                          <a:effectLst/>
                          <a:latin typeface="+mn-lt"/>
                          <a:ea typeface="Calibri"/>
                          <a:cs typeface="Calibri"/>
                        </a:rPr>
                        <a:t>%</a:t>
                      </a:r>
                      <a:endParaRPr lang="en-GB" sz="1050" b="1" dirty="0">
                        <a:solidFill>
                          <a:schemeClr val="bg1"/>
                        </a:solidFill>
                        <a:effectLst/>
                        <a:latin typeface="+mn-lt"/>
                        <a:ea typeface="Calibri"/>
                        <a:cs typeface="Times New Roman"/>
                      </a:endParaRPr>
                    </a:p>
                    <a:p>
                      <a:pPr algn="ctr">
                        <a:lnSpc>
                          <a:spcPct val="115000"/>
                        </a:lnSpc>
                        <a:spcAft>
                          <a:spcPts val="0"/>
                        </a:spcAft>
                      </a:pP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mn-lt"/>
                          <a:ea typeface="Calibri"/>
                          <a:cs typeface="Calibri"/>
                        </a:rPr>
                        <a:t>+/- compared to</a:t>
                      </a:r>
                    </a:p>
                    <a:p>
                      <a:pPr algn="ctr">
                        <a:lnSpc>
                          <a:spcPct val="115000"/>
                        </a:lnSpc>
                        <a:spcAft>
                          <a:spcPts val="0"/>
                        </a:spcAft>
                      </a:pPr>
                      <a:r>
                        <a:rPr lang="en-GB" sz="1200" b="1" dirty="0">
                          <a:solidFill>
                            <a:schemeClr val="bg1"/>
                          </a:solidFill>
                          <a:effectLst/>
                          <a:latin typeface="+mn-lt"/>
                          <a:ea typeface="Calibri"/>
                          <a:cs typeface="Calibri"/>
                        </a:rPr>
                        <a:t>2020 data</a:t>
                      </a:r>
                      <a:endParaRPr lang="en-GB" sz="1100" dirty="0">
                        <a:solidFill>
                          <a:schemeClr val="bg1"/>
                        </a:solidFill>
                        <a:effectLst/>
                        <a:latin typeface="+mn-lt"/>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0">
                <a:tc>
                  <a:txBody>
                    <a:bodyPr/>
                    <a:lstStyle/>
                    <a:p>
                      <a:pPr>
                        <a:lnSpc>
                          <a:spcPct val="115000"/>
                        </a:lnSpc>
                        <a:spcAft>
                          <a:spcPts val="0"/>
                        </a:spcAft>
                      </a:pPr>
                      <a:r>
                        <a:rPr lang="en-GB" sz="1200">
                          <a:solidFill>
                            <a:schemeClr val="bg1"/>
                          </a:solidFill>
                          <a:effectLst/>
                          <a:latin typeface="Calibri"/>
                          <a:ea typeface="Calibri"/>
                          <a:cs typeface="Calibri"/>
                        </a:rPr>
                        <a:t>LTC: Trust</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a:solidFill>
                            <a:schemeClr val="bg1"/>
                          </a:solidFill>
                          <a:effectLst/>
                          <a:latin typeface="Calibri"/>
                          <a:ea typeface="Calibri"/>
                          <a:cs typeface="Calibri"/>
                        </a:rPr>
                        <a:t>84.1</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dirty="0">
                          <a:solidFill>
                            <a:schemeClr val="bg1"/>
                          </a:solidFill>
                          <a:effectLst/>
                          <a:latin typeface="Calibri"/>
                          <a:ea typeface="Calibri"/>
                          <a:cs typeface="Calibri"/>
                        </a:rPr>
                        <a:t>53.7</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100" dirty="0">
                          <a:solidFill>
                            <a:schemeClr val="bg1"/>
                          </a:solidFill>
                          <a:effectLst/>
                          <a:latin typeface="Calibri"/>
                          <a:ea typeface="Calibri"/>
                          <a:cs typeface="Times New Roman"/>
                        </a:rPr>
                        <a:t>53.6</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100" b="1" dirty="0">
                          <a:solidFill>
                            <a:schemeClr val="bg1"/>
                          </a:solidFill>
                          <a:effectLst/>
                          <a:latin typeface="Calibri"/>
                          <a:ea typeface="Calibri"/>
                          <a:cs typeface="Times New Roman"/>
                        </a:rPr>
                        <a:t>0.1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1"/>
                  </a:ext>
                </a:extLst>
              </a:tr>
              <a:tr h="0">
                <a:tc>
                  <a:txBody>
                    <a:bodyPr/>
                    <a:lstStyle/>
                    <a:p>
                      <a:pPr>
                        <a:lnSpc>
                          <a:spcPct val="115000"/>
                        </a:lnSpc>
                        <a:spcAft>
                          <a:spcPts val="0"/>
                        </a:spcAft>
                      </a:pPr>
                      <a:r>
                        <a:rPr lang="en-GB" sz="1200" dirty="0">
                          <a:solidFill>
                            <a:schemeClr val="bg1">
                              <a:lumMod val="50000"/>
                            </a:schemeClr>
                          </a:solidFill>
                          <a:effectLst/>
                          <a:latin typeface="Calibri"/>
                          <a:ea typeface="Calibri"/>
                          <a:cs typeface="Calibri"/>
                        </a:rPr>
                        <a:t>LTC: Average </a:t>
                      </a:r>
                      <a:endParaRPr lang="en-GB" sz="1100" dirty="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a:solidFill>
                            <a:schemeClr val="bg1">
                              <a:lumMod val="50000"/>
                            </a:schemeClr>
                          </a:solidFill>
                          <a:effectLst/>
                          <a:latin typeface="Calibri"/>
                          <a:ea typeface="Calibri"/>
                          <a:cs typeface="Calibri"/>
                        </a:rPr>
                        <a:t>79.1</a:t>
                      </a:r>
                      <a:endParaRPr lang="en-GB" sz="110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dirty="0">
                          <a:solidFill>
                            <a:schemeClr val="bg1">
                              <a:lumMod val="50000"/>
                            </a:schemeClr>
                          </a:solidFill>
                          <a:effectLst/>
                          <a:latin typeface="Calibri"/>
                          <a:ea typeface="Calibri"/>
                          <a:cs typeface="Calibri"/>
                        </a:rPr>
                        <a:t>51.6</a:t>
                      </a:r>
                      <a:endParaRPr lang="en-GB" sz="1100" dirty="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100" dirty="0">
                          <a:solidFill>
                            <a:schemeClr val="bg1">
                              <a:lumMod val="50000"/>
                            </a:schemeClr>
                          </a:solidFill>
                          <a:effectLst/>
                          <a:latin typeface="Calibri"/>
                          <a:ea typeface="Calibri"/>
                          <a:cs typeface="Times New Roman"/>
                        </a:rPr>
                        <a:t>51.4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100" b="1" dirty="0">
                          <a:solidFill>
                            <a:schemeClr val="bg1"/>
                          </a:solidFill>
                          <a:effectLst/>
                          <a:latin typeface="Calibri"/>
                          <a:ea typeface="Calibri"/>
                          <a:cs typeface="Times New Roman"/>
                        </a:rPr>
                        <a:t>0.2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r h="0">
                <a:tc>
                  <a:txBody>
                    <a:bodyPr/>
                    <a:lstStyle/>
                    <a:p>
                      <a:pPr>
                        <a:lnSpc>
                          <a:spcPct val="115000"/>
                        </a:lnSpc>
                        <a:spcAft>
                          <a:spcPts val="0"/>
                        </a:spcAft>
                      </a:pPr>
                      <a:r>
                        <a:rPr lang="en-GB" sz="1200">
                          <a:solidFill>
                            <a:schemeClr val="bg1"/>
                          </a:solidFill>
                          <a:effectLst/>
                          <a:latin typeface="Calibri"/>
                          <a:ea typeface="Calibri"/>
                          <a:cs typeface="Calibri"/>
                        </a:rPr>
                        <a:t>Without LTC: Trust</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a:solidFill>
                            <a:schemeClr val="bg1"/>
                          </a:solidFill>
                          <a:effectLst/>
                          <a:latin typeface="Calibri"/>
                          <a:ea typeface="Calibri"/>
                          <a:cs typeface="Calibri"/>
                        </a:rPr>
                        <a:t>88.0</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dirty="0">
                          <a:solidFill>
                            <a:schemeClr val="bg1"/>
                          </a:solidFill>
                          <a:effectLst/>
                          <a:latin typeface="Calibri"/>
                          <a:ea typeface="Calibri"/>
                          <a:cs typeface="Calibri"/>
                        </a:rPr>
                        <a:t>58.8</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100" dirty="0">
                          <a:solidFill>
                            <a:schemeClr val="bg1"/>
                          </a:solidFill>
                          <a:effectLst/>
                          <a:latin typeface="Calibri"/>
                          <a:ea typeface="Calibri"/>
                          <a:cs typeface="Times New Roman"/>
                        </a:rPr>
                        <a:t>56.1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100" b="1" dirty="0">
                          <a:solidFill>
                            <a:schemeClr val="bg1"/>
                          </a:solidFill>
                          <a:effectLst/>
                          <a:latin typeface="Calibri"/>
                          <a:ea typeface="Calibri"/>
                          <a:cs typeface="Times New Roman"/>
                        </a:rPr>
                        <a:t>2.7</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3"/>
                  </a:ext>
                </a:extLst>
              </a:tr>
              <a:tr h="0">
                <a:tc>
                  <a:txBody>
                    <a:bodyPr/>
                    <a:lstStyle/>
                    <a:p>
                      <a:pPr>
                        <a:lnSpc>
                          <a:spcPct val="115000"/>
                        </a:lnSpc>
                        <a:spcAft>
                          <a:spcPts val="0"/>
                        </a:spcAft>
                      </a:pPr>
                      <a:r>
                        <a:rPr lang="en-GB" sz="1200">
                          <a:solidFill>
                            <a:schemeClr val="bg1">
                              <a:lumMod val="50000"/>
                            </a:schemeClr>
                          </a:solidFill>
                          <a:effectLst/>
                          <a:latin typeface="Calibri"/>
                          <a:ea typeface="Calibri"/>
                          <a:cs typeface="Calibri"/>
                        </a:rPr>
                        <a:t>Without LTC: Average  </a:t>
                      </a:r>
                      <a:endParaRPr lang="en-GB" sz="110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a:solidFill>
                            <a:schemeClr val="bg1">
                              <a:lumMod val="50000"/>
                            </a:schemeClr>
                          </a:solidFill>
                          <a:effectLst/>
                          <a:latin typeface="Calibri"/>
                          <a:ea typeface="Calibri"/>
                          <a:cs typeface="Calibri"/>
                        </a:rPr>
                        <a:t>85.6</a:t>
                      </a:r>
                      <a:endParaRPr lang="en-GB" sz="110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dirty="0">
                          <a:solidFill>
                            <a:schemeClr val="bg1">
                              <a:lumMod val="50000"/>
                            </a:schemeClr>
                          </a:solidFill>
                          <a:effectLst/>
                          <a:latin typeface="Calibri"/>
                          <a:ea typeface="Calibri"/>
                          <a:cs typeface="Calibri"/>
                        </a:rPr>
                        <a:t>57.4</a:t>
                      </a:r>
                      <a:endParaRPr lang="en-GB" sz="1100" dirty="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100" dirty="0">
                          <a:solidFill>
                            <a:schemeClr val="bg1">
                              <a:lumMod val="50000"/>
                            </a:schemeClr>
                          </a:solidFill>
                          <a:effectLst/>
                          <a:latin typeface="Calibri"/>
                          <a:ea typeface="Calibri"/>
                          <a:cs typeface="Times New Roman"/>
                        </a:rPr>
                        <a:t>56.8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100" b="1" dirty="0">
                          <a:solidFill>
                            <a:schemeClr val="bg1"/>
                          </a:solidFill>
                          <a:effectLst/>
                          <a:latin typeface="Calibri"/>
                          <a:ea typeface="Calibri"/>
                          <a:cs typeface="Times New Roman"/>
                        </a:rPr>
                        <a:t>0.6</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358700463"/>
              </p:ext>
            </p:extLst>
          </p:nvPr>
        </p:nvGraphicFramePr>
        <p:xfrm>
          <a:off x="964680" y="3821965"/>
          <a:ext cx="8176261" cy="2235327"/>
        </p:xfrm>
        <a:graphic>
          <a:graphicData uri="http://schemas.openxmlformats.org/drawingml/2006/table">
            <a:tbl>
              <a:tblPr firstRow="1" firstCol="1" bandRow="1"/>
              <a:tblGrid>
                <a:gridCol w="2548160">
                  <a:extLst>
                    <a:ext uri="{9D8B030D-6E8A-4147-A177-3AD203B41FA5}">
                      <a16:colId xmlns:a16="http://schemas.microsoft.com/office/drawing/2014/main" val="20000"/>
                    </a:ext>
                  </a:extLst>
                </a:gridCol>
                <a:gridCol w="1260140">
                  <a:extLst>
                    <a:ext uri="{9D8B030D-6E8A-4147-A177-3AD203B41FA5}">
                      <a16:colId xmlns:a16="http://schemas.microsoft.com/office/drawing/2014/main" val="20001"/>
                    </a:ext>
                  </a:extLst>
                </a:gridCol>
                <a:gridCol w="1332148">
                  <a:extLst>
                    <a:ext uri="{9D8B030D-6E8A-4147-A177-3AD203B41FA5}">
                      <a16:colId xmlns:a16="http://schemas.microsoft.com/office/drawing/2014/main" val="20002"/>
                    </a:ext>
                  </a:extLst>
                </a:gridCol>
                <a:gridCol w="1309508">
                  <a:extLst>
                    <a:ext uri="{9D8B030D-6E8A-4147-A177-3AD203B41FA5}">
                      <a16:colId xmlns:a16="http://schemas.microsoft.com/office/drawing/2014/main" val="3449283789"/>
                    </a:ext>
                  </a:extLst>
                </a:gridCol>
                <a:gridCol w="1726305">
                  <a:extLst>
                    <a:ext uri="{9D8B030D-6E8A-4147-A177-3AD203B41FA5}">
                      <a16:colId xmlns:a16="http://schemas.microsoft.com/office/drawing/2014/main" val="20003"/>
                    </a:ext>
                  </a:extLst>
                </a:gridCol>
              </a:tblGrid>
              <a:tr h="0">
                <a:tc>
                  <a:txBody>
                    <a:bodyPr/>
                    <a:lstStyle/>
                    <a:p>
                      <a:pPr>
                        <a:lnSpc>
                          <a:spcPct val="115000"/>
                        </a:lnSpc>
                        <a:spcAft>
                          <a:spcPts val="0"/>
                        </a:spcAft>
                      </a:pPr>
                      <a:r>
                        <a:rPr lang="en-GB" sz="1200" b="1" dirty="0">
                          <a:solidFill>
                            <a:schemeClr val="bg1"/>
                          </a:solidFill>
                          <a:effectLst/>
                          <a:latin typeface="Calibri"/>
                          <a:ea typeface="Calibri"/>
                          <a:cs typeface="Calibri"/>
                        </a:rPr>
                        <a:t>Metric 9a (Staff Survey 2020)</a:t>
                      </a:r>
                      <a:endParaRPr lang="en-GB" sz="1100" dirty="0">
                        <a:solidFill>
                          <a:schemeClr val="bg1"/>
                        </a:solidFill>
                        <a:effectLst/>
                        <a:latin typeface="Calibri"/>
                        <a:ea typeface="Calibri"/>
                        <a:cs typeface="Times New Roman"/>
                      </a:endParaRPr>
                    </a:p>
                    <a:p>
                      <a:pP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nSpc>
                          <a:spcPct val="115000"/>
                        </a:lnSpc>
                        <a:spcAft>
                          <a:spcPts val="0"/>
                        </a:spcAft>
                      </a:pPr>
                      <a:r>
                        <a:rPr lang="en-GB" sz="1200" b="1" dirty="0">
                          <a:solidFill>
                            <a:schemeClr val="bg1"/>
                          </a:solidFill>
                          <a:effectLst/>
                          <a:latin typeface="Calibri"/>
                          <a:ea typeface="Calibri"/>
                          <a:cs typeface="Calibri"/>
                        </a:rPr>
                        <a:t>% Staff felt pressure from manager to come to work despite not feeling well enough  to perform their duties</a:t>
                      </a:r>
                    </a:p>
                    <a:p>
                      <a:pPr>
                        <a:lnSpc>
                          <a:spcPct val="115000"/>
                        </a:lnSpc>
                        <a:spcAft>
                          <a:spcPts val="0"/>
                        </a:spcAft>
                      </a:pP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b="1" dirty="0">
                          <a:solidFill>
                            <a:schemeClr val="bg1"/>
                          </a:solidFill>
                          <a:effectLst/>
                          <a:latin typeface="Calibri"/>
                          <a:ea typeface="Calibri"/>
                          <a:cs typeface="Calibri"/>
                        </a:rPr>
                        <a:t>UHB</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2019</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b="1" dirty="0">
                          <a:solidFill>
                            <a:schemeClr val="bg1"/>
                          </a:solidFill>
                          <a:effectLst/>
                          <a:latin typeface="Calibri"/>
                          <a:ea typeface="Calibri"/>
                          <a:cs typeface="Calibri"/>
                        </a:rPr>
                        <a:t>UHBW</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2020</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100" b="1" dirty="0">
                          <a:solidFill>
                            <a:schemeClr val="bg1"/>
                          </a:solidFill>
                          <a:effectLst/>
                          <a:latin typeface="+mn-lt"/>
                          <a:ea typeface="Calibri"/>
                          <a:cs typeface="Calibri"/>
                        </a:rPr>
                        <a:t>UHBW</a:t>
                      </a:r>
                      <a:endParaRPr lang="en-GB" sz="1050" b="1" dirty="0">
                        <a:solidFill>
                          <a:schemeClr val="bg1"/>
                        </a:solidFill>
                        <a:effectLst/>
                        <a:latin typeface="+mn-lt"/>
                        <a:ea typeface="Calibri"/>
                        <a:cs typeface="Times New Roman"/>
                      </a:endParaRPr>
                    </a:p>
                    <a:p>
                      <a:pPr algn="ctr">
                        <a:lnSpc>
                          <a:spcPct val="115000"/>
                        </a:lnSpc>
                        <a:spcAft>
                          <a:spcPts val="0"/>
                        </a:spcAft>
                      </a:pPr>
                      <a:r>
                        <a:rPr lang="en-GB" sz="1100" b="1" dirty="0">
                          <a:solidFill>
                            <a:schemeClr val="bg1"/>
                          </a:solidFill>
                          <a:effectLst/>
                          <a:latin typeface="+mn-lt"/>
                          <a:ea typeface="Calibri"/>
                          <a:cs typeface="Calibri"/>
                        </a:rPr>
                        <a:t> </a:t>
                      </a:r>
                      <a:endParaRPr lang="en-GB" sz="1050" b="1" dirty="0">
                        <a:solidFill>
                          <a:schemeClr val="bg1"/>
                        </a:solidFill>
                        <a:effectLst/>
                        <a:latin typeface="+mn-lt"/>
                        <a:ea typeface="Calibri"/>
                        <a:cs typeface="Times New Roman"/>
                      </a:endParaRPr>
                    </a:p>
                    <a:p>
                      <a:pPr algn="ctr">
                        <a:lnSpc>
                          <a:spcPct val="115000"/>
                        </a:lnSpc>
                        <a:spcAft>
                          <a:spcPts val="0"/>
                        </a:spcAft>
                      </a:pPr>
                      <a:endParaRPr lang="en-GB" sz="1050" b="1" dirty="0">
                        <a:solidFill>
                          <a:schemeClr val="bg1"/>
                        </a:solidFill>
                        <a:effectLst/>
                        <a:latin typeface="+mn-lt"/>
                        <a:ea typeface="Calibri"/>
                        <a:cs typeface="Times New Roman"/>
                      </a:endParaRPr>
                    </a:p>
                    <a:p>
                      <a:pPr algn="ctr">
                        <a:lnSpc>
                          <a:spcPct val="115000"/>
                        </a:lnSpc>
                        <a:spcAft>
                          <a:spcPts val="0"/>
                        </a:spcAft>
                      </a:pPr>
                      <a:r>
                        <a:rPr lang="en-GB" sz="1100" b="1" dirty="0">
                          <a:solidFill>
                            <a:schemeClr val="bg1"/>
                          </a:solidFill>
                          <a:effectLst/>
                          <a:latin typeface="+mn-lt"/>
                          <a:ea typeface="Calibri"/>
                          <a:cs typeface="Calibri"/>
                        </a:rPr>
                        <a:t>2021</a:t>
                      </a:r>
                      <a:endParaRPr lang="en-GB" sz="1050" b="1" dirty="0">
                        <a:solidFill>
                          <a:schemeClr val="bg1"/>
                        </a:solidFill>
                        <a:effectLst/>
                        <a:latin typeface="+mn-lt"/>
                        <a:ea typeface="Calibri"/>
                        <a:cs typeface="Times New Roman"/>
                      </a:endParaRPr>
                    </a:p>
                    <a:p>
                      <a:pPr algn="ctr">
                        <a:lnSpc>
                          <a:spcPct val="115000"/>
                        </a:lnSpc>
                        <a:spcAft>
                          <a:spcPts val="0"/>
                        </a:spcAft>
                      </a:pPr>
                      <a:r>
                        <a:rPr lang="en-GB" sz="1100" b="1" dirty="0">
                          <a:solidFill>
                            <a:schemeClr val="bg1"/>
                          </a:solidFill>
                          <a:effectLst/>
                          <a:latin typeface="+mn-lt"/>
                          <a:ea typeface="Calibri"/>
                          <a:cs typeface="Calibri"/>
                        </a:rPr>
                        <a:t>%</a:t>
                      </a:r>
                      <a:endParaRPr lang="en-GB" sz="1050" b="1" dirty="0">
                        <a:solidFill>
                          <a:schemeClr val="bg1"/>
                        </a:solidFill>
                        <a:effectLst/>
                        <a:latin typeface="+mn-lt"/>
                        <a:ea typeface="Calibri"/>
                        <a:cs typeface="Times New Roman"/>
                      </a:endParaRPr>
                    </a:p>
                    <a:p>
                      <a:pPr algn="ctr">
                        <a:lnSpc>
                          <a:spcPct val="115000"/>
                        </a:lnSpc>
                        <a:spcAft>
                          <a:spcPts val="0"/>
                        </a:spcAft>
                      </a:pP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Calibri"/>
                          <a:ea typeface="Calibri"/>
                          <a:cs typeface="Calibri"/>
                        </a:rPr>
                        <a:t> </a:t>
                      </a:r>
                      <a:endParaRPr lang="en-GB" sz="1100" dirty="0">
                        <a:solidFill>
                          <a:schemeClr val="bg1"/>
                        </a:solidFill>
                        <a:effectLst/>
                        <a:latin typeface="Calibri"/>
                        <a:ea typeface="Calibri"/>
                        <a:cs typeface="Times New Roman"/>
                      </a:endParaRPr>
                    </a:p>
                    <a:p>
                      <a:pPr algn="ctr">
                        <a:lnSpc>
                          <a:spcPct val="115000"/>
                        </a:lnSpc>
                        <a:spcAft>
                          <a:spcPts val="0"/>
                        </a:spcAft>
                      </a:pPr>
                      <a:r>
                        <a:rPr lang="en-GB" sz="1200" b="1" dirty="0">
                          <a:solidFill>
                            <a:schemeClr val="bg1"/>
                          </a:solidFill>
                          <a:effectLst/>
                          <a:latin typeface="+mn-lt"/>
                          <a:ea typeface="Calibri"/>
                          <a:cs typeface="Calibri"/>
                        </a:rPr>
                        <a:t>+/- compared to</a:t>
                      </a:r>
                    </a:p>
                    <a:p>
                      <a:pPr algn="ctr">
                        <a:lnSpc>
                          <a:spcPct val="115000"/>
                        </a:lnSpc>
                        <a:spcAft>
                          <a:spcPts val="0"/>
                        </a:spcAft>
                      </a:pPr>
                      <a:r>
                        <a:rPr lang="en-GB" sz="1200" b="1" dirty="0">
                          <a:solidFill>
                            <a:schemeClr val="bg1"/>
                          </a:solidFill>
                          <a:effectLst/>
                          <a:latin typeface="+mn-lt"/>
                          <a:ea typeface="Calibri"/>
                          <a:cs typeface="Calibri"/>
                        </a:rPr>
                        <a:t>2020 data</a:t>
                      </a:r>
                      <a:endParaRPr lang="en-GB" sz="1100" dirty="0">
                        <a:solidFill>
                          <a:schemeClr val="bg1"/>
                        </a:solidFill>
                        <a:effectLst/>
                        <a:latin typeface="+mn-lt"/>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0">
                <a:tc>
                  <a:txBody>
                    <a:bodyPr/>
                    <a:lstStyle/>
                    <a:p>
                      <a:pPr>
                        <a:lnSpc>
                          <a:spcPct val="115000"/>
                        </a:lnSpc>
                        <a:spcAft>
                          <a:spcPts val="0"/>
                        </a:spcAft>
                      </a:pPr>
                      <a:r>
                        <a:rPr lang="en-GB" sz="1200">
                          <a:solidFill>
                            <a:schemeClr val="bg1"/>
                          </a:solidFill>
                          <a:effectLst/>
                          <a:latin typeface="Calibri"/>
                          <a:ea typeface="Calibri"/>
                          <a:cs typeface="Calibri"/>
                        </a:rPr>
                        <a:t>LTC: Trust</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a:solidFill>
                            <a:schemeClr val="bg1"/>
                          </a:solidFill>
                          <a:effectLst/>
                          <a:latin typeface="Calibri"/>
                          <a:ea typeface="Calibri"/>
                          <a:cs typeface="Calibri"/>
                        </a:rPr>
                        <a:t>25.4</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dirty="0">
                          <a:solidFill>
                            <a:schemeClr val="bg1"/>
                          </a:solidFill>
                          <a:effectLst/>
                          <a:latin typeface="Calibri"/>
                          <a:ea typeface="Calibri"/>
                          <a:cs typeface="Calibri"/>
                        </a:rPr>
                        <a:t>26.7</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100" dirty="0">
                          <a:solidFill>
                            <a:schemeClr val="bg1"/>
                          </a:solidFill>
                          <a:effectLst/>
                          <a:latin typeface="Calibri"/>
                          <a:ea typeface="Calibri"/>
                          <a:cs typeface="Times New Roman"/>
                        </a:rPr>
                        <a:t>25.3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100" b="1" dirty="0">
                          <a:solidFill>
                            <a:schemeClr val="bg1"/>
                          </a:solidFill>
                          <a:effectLst/>
                          <a:latin typeface="Calibri"/>
                          <a:ea typeface="Calibri"/>
                          <a:cs typeface="Times New Roman"/>
                        </a:rPr>
                        <a:t>1.4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0">
                <a:tc>
                  <a:txBody>
                    <a:bodyPr/>
                    <a:lstStyle/>
                    <a:p>
                      <a:pPr>
                        <a:lnSpc>
                          <a:spcPct val="115000"/>
                        </a:lnSpc>
                        <a:spcAft>
                          <a:spcPts val="0"/>
                        </a:spcAft>
                      </a:pPr>
                      <a:r>
                        <a:rPr lang="en-GB" sz="1200" dirty="0">
                          <a:solidFill>
                            <a:schemeClr val="bg1">
                              <a:lumMod val="50000"/>
                            </a:schemeClr>
                          </a:solidFill>
                          <a:effectLst/>
                          <a:latin typeface="Calibri"/>
                          <a:ea typeface="Calibri"/>
                          <a:cs typeface="Calibri"/>
                        </a:rPr>
                        <a:t>LTC: Average </a:t>
                      </a:r>
                      <a:endParaRPr lang="en-GB" sz="1100" dirty="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a:solidFill>
                            <a:schemeClr val="bg1">
                              <a:lumMod val="50000"/>
                            </a:schemeClr>
                          </a:solidFill>
                          <a:effectLst/>
                          <a:latin typeface="Calibri"/>
                          <a:ea typeface="Calibri"/>
                          <a:cs typeface="Calibri"/>
                        </a:rPr>
                        <a:t>32.7</a:t>
                      </a:r>
                      <a:endParaRPr lang="en-GB" sz="110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dirty="0">
                          <a:solidFill>
                            <a:schemeClr val="bg1">
                              <a:lumMod val="50000"/>
                            </a:schemeClr>
                          </a:solidFill>
                          <a:effectLst/>
                          <a:latin typeface="Calibri"/>
                          <a:ea typeface="Calibri"/>
                          <a:cs typeface="Calibri"/>
                        </a:rPr>
                        <a:t>33.0</a:t>
                      </a:r>
                      <a:endParaRPr lang="en-GB" sz="1100" dirty="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100" dirty="0">
                          <a:solidFill>
                            <a:schemeClr val="bg1">
                              <a:lumMod val="50000"/>
                            </a:schemeClr>
                          </a:solidFill>
                          <a:effectLst/>
                          <a:latin typeface="Calibri"/>
                          <a:ea typeface="Calibri"/>
                          <a:cs typeface="Times New Roman"/>
                        </a:rPr>
                        <a:t>32.2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100" b="1" dirty="0">
                          <a:solidFill>
                            <a:schemeClr val="bg1"/>
                          </a:solidFill>
                          <a:effectLst/>
                          <a:latin typeface="Calibri"/>
                          <a:ea typeface="Calibri"/>
                          <a:cs typeface="Times New Roman"/>
                        </a:rPr>
                        <a:t>0.8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0">
                <a:tc>
                  <a:txBody>
                    <a:bodyPr/>
                    <a:lstStyle/>
                    <a:p>
                      <a:pPr>
                        <a:lnSpc>
                          <a:spcPct val="115000"/>
                        </a:lnSpc>
                        <a:spcAft>
                          <a:spcPts val="0"/>
                        </a:spcAft>
                      </a:pPr>
                      <a:r>
                        <a:rPr lang="en-GB" sz="1200">
                          <a:solidFill>
                            <a:schemeClr val="bg1"/>
                          </a:solidFill>
                          <a:effectLst/>
                          <a:latin typeface="Calibri"/>
                          <a:ea typeface="Calibri"/>
                          <a:cs typeface="Calibri"/>
                        </a:rPr>
                        <a:t>Without LTC: Trust</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a:solidFill>
                            <a:schemeClr val="bg1"/>
                          </a:solidFill>
                          <a:effectLst/>
                          <a:latin typeface="Calibri"/>
                          <a:ea typeface="Calibri"/>
                          <a:cs typeface="Calibri"/>
                        </a:rPr>
                        <a:t>17.5</a:t>
                      </a:r>
                      <a:endParaRPr lang="en-GB" sz="110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200" dirty="0">
                          <a:solidFill>
                            <a:schemeClr val="bg1"/>
                          </a:solidFill>
                          <a:effectLst/>
                          <a:latin typeface="Calibri"/>
                          <a:ea typeface="Calibri"/>
                          <a:cs typeface="Calibri"/>
                        </a:rPr>
                        <a:t>20.5</a:t>
                      </a:r>
                      <a:endParaRPr lang="en-GB"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100" dirty="0">
                          <a:solidFill>
                            <a:schemeClr val="bg1"/>
                          </a:solidFill>
                          <a:effectLst/>
                          <a:latin typeface="Calibri"/>
                          <a:ea typeface="Calibri"/>
                          <a:cs typeface="Times New Roman"/>
                        </a:rPr>
                        <a:t>19.4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100" b="1" dirty="0">
                          <a:solidFill>
                            <a:schemeClr val="bg1"/>
                          </a:solidFill>
                          <a:effectLst/>
                          <a:latin typeface="Calibri"/>
                          <a:ea typeface="Calibri"/>
                          <a:cs typeface="Times New Roman"/>
                        </a:rPr>
                        <a:t>1.1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r h="0">
                <a:tc>
                  <a:txBody>
                    <a:bodyPr/>
                    <a:lstStyle/>
                    <a:p>
                      <a:pPr>
                        <a:lnSpc>
                          <a:spcPct val="115000"/>
                        </a:lnSpc>
                        <a:spcAft>
                          <a:spcPts val="0"/>
                        </a:spcAft>
                      </a:pPr>
                      <a:r>
                        <a:rPr lang="en-GB" sz="1200">
                          <a:solidFill>
                            <a:schemeClr val="bg1">
                              <a:lumMod val="50000"/>
                            </a:schemeClr>
                          </a:solidFill>
                          <a:effectLst/>
                          <a:latin typeface="Calibri"/>
                          <a:ea typeface="Calibri"/>
                          <a:cs typeface="Calibri"/>
                        </a:rPr>
                        <a:t>Without LTC: Average  </a:t>
                      </a:r>
                      <a:endParaRPr lang="en-GB" sz="110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a:solidFill>
                            <a:schemeClr val="bg1">
                              <a:lumMod val="50000"/>
                            </a:schemeClr>
                          </a:solidFill>
                          <a:effectLst/>
                          <a:latin typeface="Calibri"/>
                          <a:ea typeface="Calibri"/>
                          <a:cs typeface="Calibri"/>
                        </a:rPr>
                        <a:t>24.4</a:t>
                      </a:r>
                      <a:endParaRPr lang="en-GB" sz="110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200" dirty="0">
                          <a:solidFill>
                            <a:schemeClr val="bg1">
                              <a:lumMod val="50000"/>
                            </a:schemeClr>
                          </a:solidFill>
                          <a:effectLst/>
                          <a:latin typeface="Calibri"/>
                          <a:ea typeface="Calibri"/>
                          <a:cs typeface="Calibri"/>
                        </a:rPr>
                        <a:t>23.4</a:t>
                      </a:r>
                      <a:endParaRPr lang="en-GB" sz="1100" dirty="0">
                        <a:solidFill>
                          <a:schemeClr val="bg1">
                            <a:lumMod val="50000"/>
                          </a:schemeClr>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100" dirty="0">
                          <a:solidFill>
                            <a:schemeClr val="bg1">
                              <a:lumMod val="50000"/>
                            </a:schemeClr>
                          </a:solidFill>
                          <a:effectLst/>
                          <a:latin typeface="Calibri"/>
                          <a:ea typeface="Calibri"/>
                          <a:cs typeface="Times New Roman"/>
                        </a:rPr>
                        <a:t>23.7</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100" b="1" dirty="0">
                          <a:solidFill>
                            <a:schemeClr val="bg1"/>
                          </a:solidFill>
                          <a:effectLst/>
                          <a:latin typeface="Calibri"/>
                          <a:ea typeface="Calibri"/>
                          <a:cs typeface="Times New Roman"/>
                        </a:rPr>
                        <a:t>0.3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fld id="{ECA5469C-08DA-4774-9D4D-73FB2CE48787}" type="slidenum">
              <a:rPr lang="en-GB" smtClean="0"/>
              <a:t>39</a:t>
            </a:fld>
            <a:endParaRPr lang="en-GB"/>
          </a:p>
        </p:txBody>
      </p:sp>
      <p:sp>
        <p:nvSpPr>
          <p:cNvPr id="6" name="Rectangle 5">
            <a:extLst>
              <a:ext uri="{FF2B5EF4-FFF2-40B4-BE49-F238E27FC236}">
                <a16:creationId xmlns:a16="http://schemas.microsoft.com/office/drawing/2014/main" id="{8CB9B3CD-CF41-4277-9FA0-ECA3F62ECCED}"/>
              </a:ext>
            </a:extLst>
          </p:cNvPr>
          <p:cNvSpPr/>
          <p:nvPr/>
        </p:nvSpPr>
        <p:spPr>
          <a:xfrm>
            <a:off x="632520" y="628443"/>
            <a:ext cx="8663117" cy="461665"/>
          </a:xfrm>
          <a:prstGeom prst="rect">
            <a:avLst/>
          </a:prstGeom>
        </p:spPr>
        <p:txBody>
          <a:bodyPr wrap="square">
            <a:spAutoFit/>
          </a:bodyPr>
          <a:lstStyle/>
          <a:p>
            <a:pPr lvl="0" algn="ctr"/>
            <a:r>
              <a:rPr lang="en-GB" sz="2400" b="1" dirty="0">
                <a:solidFill>
                  <a:srgbClr val="AE2573"/>
                </a:solidFill>
              </a:rPr>
              <a:t>Findings from Staff Survey 2021 data for Key WDES indicators</a:t>
            </a:r>
          </a:p>
        </p:txBody>
      </p:sp>
      <p:sp>
        <p:nvSpPr>
          <p:cNvPr id="7" name="TextBox 6">
            <a:extLst>
              <a:ext uri="{FF2B5EF4-FFF2-40B4-BE49-F238E27FC236}">
                <a16:creationId xmlns:a16="http://schemas.microsoft.com/office/drawing/2014/main" id="{0706985B-6207-4E68-AB67-010AA2FF0150}"/>
              </a:ext>
            </a:extLst>
          </p:cNvPr>
          <p:cNvSpPr txBox="1"/>
          <p:nvPr/>
        </p:nvSpPr>
        <p:spPr>
          <a:xfrm>
            <a:off x="964680" y="3495771"/>
            <a:ext cx="5940660" cy="261610"/>
          </a:xfrm>
          <a:prstGeom prst="rect">
            <a:avLst/>
          </a:prstGeom>
          <a:noFill/>
        </p:spPr>
        <p:txBody>
          <a:bodyPr wrap="square" rtlCol="0">
            <a:spAutoFit/>
          </a:bodyPr>
          <a:lstStyle/>
          <a:p>
            <a:r>
              <a:rPr lang="en-GB" sz="1100" dirty="0">
                <a:solidFill>
                  <a:schemeClr val="bg1">
                    <a:lumMod val="50000"/>
                  </a:schemeClr>
                </a:solidFill>
              </a:rPr>
              <a:t>Average calculated as the median for the benchmark group</a:t>
            </a:r>
          </a:p>
        </p:txBody>
      </p:sp>
      <p:sp>
        <p:nvSpPr>
          <p:cNvPr id="8" name="TextBox 7">
            <a:extLst>
              <a:ext uri="{FF2B5EF4-FFF2-40B4-BE49-F238E27FC236}">
                <a16:creationId xmlns:a16="http://schemas.microsoft.com/office/drawing/2014/main" id="{7D04644B-11BB-4DC6-BF26-ED163C1FC8CF}"/>
              </a:ext>
            </a:extLst>
          </p:cNvPr>
          <p:cNvSpPr txBox="1"/>
          <p:nvPr/>
        </p:nvSpPr>
        <p:spPr>
          <a:xfrm>
            <a:off x="922021" y="6115663"/>
            <a:ext cx="5940660" cy="261610"/>
          </a:xfrm>
          <a:prstGeom prst="rect">
            <a:avLst/>
          </a:prstGeom>
          <a:noFill/>
        </p:spPr>
        <p:txBody>
          <a:bodyPr wrap="square" rtlCol="0">
            <a:spAutoFit/>
          </a:bodyPr>
          <a:lstStyle/>
          <a:p>
            <a:r>
              <a:rPr lang="en-GB" sz="1100" dirty="0">
                <a:solidFill>
                  <a:schemeClr val="bg1">
                    <a:lumMod val="50000"/>
                  </a:schemeClr>
                </a:solidFill>
              </a:rPr>
              <a:t>Average calculated as the median for the benchmark group</a:t>
            </a:r>
          </a:p>
        </p:txBody>
      </p:sp>
    </p:spTree>
    <p:custDataLst>
      <p:tags r:id="rId1"/>
    </p:custDataLst>
    <p:extLst>
      <p:ext uri="{BB962C8B-B14F-4D97-AF65-F5344CB8AC3E}">
        <p14:creationId xmlns:p14="http://schemas.microsoft.com/office/powerpoint/2010/main" val="3665739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4F95149-865B-4F23-8728-D4AB8F08DCBC}"/>
              </a:ext>
            </a:extLst>
          </p:cNvPr>
          <p:cNvPicPr>
            <a:picLocks noChangeAspect="1"/>
          </p:cNvPicPr>
          <p:nvPr/>
        </p:nvPicPr>
        <p:blipFill>
          <a:blip r:embed="rId4"/>
          <a:stretch>
            <a:fillRect/>
          </a:stretch>
        </p:blipFill>
        <p:spPr>
          <a:xfrm>
            <a:off x="2372003" y="4144042"/>
            <a:ext cx="7336062" cy="2378489"/>
          </a:xfrm>
          <a:prstGeom prst="rect">
            <a:avLst/>
          </a:prstGeom>
        </p:spPr>
      </p:pic>
      <p:sp>
        <p:nvSpPr>
          <p:cNvPr id="5" name="Slide Number Placeholder 4"/>
          <p:cNvSpPr>
            <a:spLocks noGrp="1"/>
          </p:cNvSpPr>
          <p:nvPr>
            <p:ph type="sldNum" sz="quarter" idx="12"/>
          </p:nvPr>
        </p:nvSpPr>
        <p:spPr/>
        <p:txBody>
          <a:bodyPr/>
          <a:lstStyle/>
          <a:p>
            <a:fld id="{ECA5469C-08DA-4774-9D4D-73FB2CE48787}" type="slidenum">
              <a:rPr lang="en-GB" smtClean="0"/>
              <a:t>4</a:t>
            </a:fld>
            <a:endParaRPr lang="en-GB" dirty="0"/>
          </a:p>
        </p:txBody>
      </p:sp>
      <p:sp>
        <p:nvSpPr>
          <p:cNvPr id="8" name="TextBox 7">
            <a:extLst>
              <a:ext uri="{FF2B5EF4-FFF2-40B4-BE49-F238E27FC236}">
                <a16:creationId xmlns:a16="http://schemas.microsoft.com/office/drawing/2014/main" id="{43ABBECA-ED30-46E5-9B84-CFFC38EA1680}"/>
              </a:ext>
            </a:extLst>
          </p:cNvPr>
          <p:cNvSpPr txBox="1"/>
          <p:nvPr/>
        </p:nvSpPr>
        <p:spPr>
          <a:xfrm>
            <a:off x="436948" y="1657510"/>
            <a:ext cx="9469052" cy="2585323"/>
          </a:xfrm>
          <a:prstGeom prst="rect">
            <a:avLst/>
          </a:prstGeom>
          <a:noFill/>
        </p:spPr>
        <p:txBody>
          <a:bodyPr wrap="square">
            <a:spAutoFit/>
          </a:bodyPr>
          <a:lstStyle/>
          <a:p>
            <a:r>
              <a:rPr lang="en-GB" dirty="0">
                <a:solidFill>
                  <a:schemeClr val="tx1">
                    <a:lumMod val="75000"/>
                    <a:lumOff val="25000"/>
                  </a:schemeClr>
                </a:solidFill>
              </a:rPr>
              <a:t>The People Plan acknowledges that what the NHS needs is:</a:t>
            </a:r>
          </a:p>
          <a:p>
            <a:pPr marL="285750" indent="-285750">
              <a:buFont typeface="Arial" panose="020B0604020202020204" pitchFamily="34" charset="0"/>
              <a:buChar char="•"/>
            </a:pPr>
            <a:r>
              <a:rPr lang="en-GB" b="1" dirty="0">
                <a:solidFill>
                  <a:schemeClr val="tx1">
                    <a:lumMod val="75000"/>
                    <a:lumOff val="25000"/>
                  </a:schemeClr>
                </a:solidFill>
              </a:rPr>
              <a:t>More people</a:t>
            </a:r>
          </a:p>
          <a:p>
            <a:pPr marL="285750" indent="-285750">
              <a:buFont typeface="Arial" panose="020B0604020202020204" pitchFamily="34" charset="0"/>
              <a:buChar char="•"/>
            </a:pPr>
            <a:r>
              <a:rPr lang="en-GB" b="1" dirty="0">
                <a:solidFill>
                  <a:schemeClr val="tx1">
                    <a:lumMod val="75000"/>
                    <a:lumOff val="25000"/>
                  </a:schemeClr>
                </a:solidFill>
              </a:rPr>
              <a:t>Working differently</a:t>
            </a:r>
          </a:p>
          <a:p>
            <a:pPr marL="285750" indent="-285750">
              <a:buFont typeface="Arial" panose="020B0604020202020204" pitchFamily="34" charset="0"/>
              <a:buChar char="•"/>
            </a:pPr>
            <a:r>
              <a:rPr lang="en-GB" b="1" dirty="0">
                <a:solidFill>
                  <a:schemeClr val="tx1">
                    <a:lumMod val="75000"/>
                    <a:lumOff val="25000"/>
                  </a:schemeClr>
                </a:solidFill>
              </a:rPr>
              <a:t>In a compassionate and inclusive culture</a:t>
            </a:r>
          </a:p>
          <a:p>
            <a:r>
              <a:rPr lang="en-GB" dirty="0">
                <a:solidFill>
                  <a:schemeClr val="tx1">
                    <a:lumMod val="75000"/>
                    <a:lumOff val="25000"/>
                  </a:schemeClr>
                </a:solidFill>
              </a:rPr>
              <a:t>It focuses on: </a:t>
            </a:r>
          </a:p>
          <a:p>
            <a:pPr marL="285750" indent="-285750">
              <a:buFont typeface="Arial" panose="020B0604020202020204" pitchFamily="34" charset="0"/>
              <a:buChar char="•"/>
            </a:pPr>
            <a:r>
              <a:rPr lang="en-GB" b="1" dirty="0">
                <a:solidFill>
                  <a:schemeClr val="tx1">
                    <a:lumMod val="75000"/>
                    <a:lumOff val="25000"/>
                  </a:schemeClr>
                </a:solidFill>
              </a:rPr>
              <a:t>Looking after our people </a:t>
            </a:r>
          </a:p>
          <a:p>
            <a:pPr marL="285750" indent="-285750">
              <a:buFont typeface="Arial" panose="020B0604020202020204" pitchFamily="34" charset="0"/>
              <a:buChar char="•"/>
            </a:pPr>
            <a:r>
              <a:rPr lang="en-GB" b="1" dirty="0">
                <a:solidFill>
                  <a:schemeClr val="tx1">
                    <a:lumMod val="75000"/>
                    <a:lumOff val="25000"/>
                  </a:schemeClr>
                </a:solidFill>
              </a:rPr>
              <a:t>Belonging in the NHS </a:t>
            </a:r>
          </a:p>
          <a:p>
            <a:pPr marL="285750" indent="-285750">
              <a:buFont typeface="Arial" panose="020B0604020202020204" pitchFamily="34" charset="0"/>
              <a:buChar char="•"/>
            </a:pPr>
            <a:r>
              <a:rPr lang="en-GB" b="1" dirty="0">
                <a:solidFill>
                  <a:schemeClr val="tx1">
                    <a:lumMod val="75000"/>
                    <a:lumOff val="25000"/>
                  </a:schemeClr>
                </a:solidFill>
              </a:rPr>
              <a:t>New ways of working and delivering care </a:t>
            </a:r>
          </a:p>
          <a:p>
            <a:pPr marL="285750" indent="-285750">
              <a:buFont typeface="Arial" panose="020B0604020202020204" pitchFamily="34" charset="0"/>
              <a:buChar char="•"/>
            </a:pPr>
            <a:r>
              <a:rPr lang="en-GB" b="1" dirty="0">
                <a:solidFill>
                  <a:schemeClr val="tx1">
                    <a:lumMod val="75000"/>
                    <a:lumOff val="25000"/>
                  </a:schemeClr>
                </a:solidFill>
              </a:rPr>
              <a:t>Growing for the future</a:t>
            </a:r>
            <a:endParaRPr lang="en-GB" b="0" i="0" dirty="0">
              <a:solidFill>
                <a:schemeClr val="tx1">
                  <a:lumMod val="75000"/>
                  <a:lumOff val="25000"/>
                </a:schemeClr>
              </a:solidFill>
              <a:effectLst/>
              <a:latin typeface="-apple-system"/>
            </a:endParaRPr>
          </a:p>
        </p:txBody>
      </p:sp>
      <p:sp>
        <p:nvSpPr>
          <p:cNvPr id="9" name="Title 1">
            <a:extLst>
              <a:ext uri="{FF2B5EF4-FFF2-40B4-BE49-F238E27FC236}">
                <a16:creationId xmlns:a16="http://schemas.microsoft.com/office/drawing/2014/main" id="{7C6C382F-06F3-4120-A7C7-CA0E45273337}"/>
              </a:ext>
            </a:extLst>
          </p:cNvPr>
          <p:cNvSpPr txBox="1">
            <a:spLocks/>
          </p:cNvSpPr>
          <p:nvPr/>
        </p:nvSpPr>
        <p:spPr>
          <a:xfrm>
            <a:off x="76865" y="1153454"/>
            <a:ext cx="4192059"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solidFill>
                  <a:srgbClr val="005EB8"/>
                </a:solidFill>
              </a:rPr>
              <a:t>NHS People Plan 20/21</a:t>
            </a:r>
          </a:p>
        </p:txBody>
      </p:sp>
      <p:sp>
        <p:nvSpPr>
          <p:cNvPr id="7" name="TextBox 6">
            <a:extLst>
              <a:ext uri="{FF2B5EF4-FFF2-40B4-BE49-F238E27FC236}">
                <a16:creationId xmlns:a16="http://schemas.microsoft.com/office/drawing/2014/main" id="{5524D874-AD54-4A6F-8DA6-373F00EF008E}"/>
              </a:ext>
            </a:extLst>
          </p:cNvPr>
          <p:cNvSpPr txBox="1"/>
          <p:nvPr/>
        </p:nvSpPr>
        <p:spPr>
          <a:xfrm flipH="1">
            <a:off x="6393160" y="2228671"/>
            <a:ext cx="2880320" cy="1323439"/>
          </a:xfrm>
          <a:prstGeom prst="rect">
            <a:avLst/>
          </a:prstGeom>
          <a:noFill/>
        </p:spPr>
        <p:txBody>
          <a:bodyPr wrap="square" rtlCol="0">
            <a:spAutoFit/>
          </a:bodyPr>
          <a:lstStyle/>
          <a:p>
            <a:pPr fontAlgn="base">
              <a:spcBef>
                <a:spcPct val="0"/>
              </a:spcBef>
            </a:pPr>
            <a:r>
              <a:rPr lang="en-GB" sz="2000" dirty="0">
                <a:solidFill>
                  <a:srgbClr val="005EB8"/>
                </a:solidFill>
                <a:latin typeface="+mj-lt"/>
                <a:ea typeface="+mj-ea"/>
                <a:cs typeface="+mj-cs"/>
              </a:rPr>
              <a:t>We are 1.3 million strong.</a:t>
            </a:r>
          </a:p>
          <a:p>
            <a:pPr fontAlgn="base">
              <a:spcBef>
                <a:spcPct val="0"/>
              </a:spcBef>
            </a:pPr>
            <a:r>
              <a:rPr lang="en-GB" sz="2000" dirty="0">
                <a:solidFill>
                  <a:srgbClr val="005EB8"/>
                </a:solidFill>
                <a:latin typeface="+mj-lt"/>
                <a:ea typeface="+mj-ea"/>
                <a:cs typeface="+mj-cs"/>
              </a:rPr>
              <a:t>We are all walks of life, all kinds of experiences.</a:t>
            </a:r>
          </a:p>
          <a:p>
            <a:pPr fontAlgn="base">
              <a:spcBef>
                <a:spcPct val="0"/>
              </a:spcBef>
            </a:pPr>
            <a:r>
              <a:rPr lang="en-GB" sz="2000" dirty="0">
                <a:solidFill>
                  <a:srgbClr val="005EB8"/>
                </a:solidFill>
                <a:latin typeface="+mj-lt"/>
                <a:ea typeface="+mj-ea"/>
                <a:cs typeface="+mj-cs"/>
              </a:rPr>
              <a:t>We are the NHS.</a:t>
            </a:r>
          </a:p>
        </p:txBody>
      </p:sp>
      <p:sp>
        <p:nvSpPr>
          <p:cNvPr id="12" name="TextBox 11">
            <a:extLst>
              <a:ext uri="{FF2B5EF4-FFF2-40B4-BE49-F238E27FC236}">
                <a16:creationId xmlns:a16="http://schemas.microsoft.com/office/drawing/2014/main" id="{F5F3E20A-2FB1-4B48-82B4-571BF3E351CE}"/>
              </a:ext>
            </a:extLst>
          </p:cNvPr>
          <p:cNvSpPr txBox="1"/>
          <p:nvPr/>
        </p:nvSpPr>
        <p:spPr>
          <a:xfrm flipH="1">
            <a:off x="266353" y="4866657"/>
            <a:ext cx="2104670" cy="1015663"/>
          </a:xfrm>
          <a:prstGeom prst="rect">
            <a:avLst/>
          </a:prstGeom>
          <a:noFill/>
        </p:spPr>
        <p:txBody>
          <a:bodyPr wrap="square" rtlCol="0">
            <a:spAutoFit/>
          </a:bodyPr>
          <a:lstStyle/>
          <a:p>
            <a:pPr algn="l" fontAlgn="base"/>
            <a:r>
              <a:rPr lang="en-GB" sz="2000" dirty="0">
                <a:solidFill>
                  <a:srgbClr val="005EB8"/>
                </a:solidFill>
                <a:latin typeface="+mj-lt"/>
                <a:ea typeface="+mj-ea"/>
                <a:cs typeface="+mj-cs"/>
              </a:rPr>
              <a:t>The NHS People Plan launched the People Promise </a:t>
            </a:r>
          </a:p>
        </p:txBody>
      </p:sp>
    </p:spTree>
    <p:custDataLst>
      <p:tags r:id="rId1"/>
    </p:custDataLst>
    <p:extLst>
      <p:ext uri="{BB962C8B-B14F-4D97-AF65-F5344CB8AC3E}">
        <p14:creationId xmlns:p14="http://schemas.microsoft.com/office/powerpoint/2010/main" val="11745287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63687306"/>
              </p:ext>
            </p:extLst>
          </p:nvPr>
        </p:nvGraphicFramePr>
        <p:xfrm>
          <a:off x="-9525" y="539117"/>
          <a:ext cx="9915525" cy="6356985"/>
        </p:xfrm>
        <a:graphic>
          <a:graphicData uri="http://schemas.openxmlformats.org/drawingml/2006/table">
            <a:tbl>
              <a:tblPr firstRow="1" bandRow="1">
                <a:tableStyleId>{5C22544A-7EE6-4342-B048-85BDC9FD1C3A}</a:tableStyleId>
              </a:tblPr>
              <a:tblGrid>
                <a:gridCol w="9915525">
                  <a:extLst>
                    <a:ext uri="{9D8B030D-6E8A-4147-A177-3AD203B41FA5}">
                      <a16:colId xmlns:a16="http://schemas.microsoft.com/office/drawing/2014/main" val="20000"/>
                    </a:ext>
                  </a:extLst>
                </a:gridCol>
              </a:tblGrid>
              <a:tr h="6356985">
                <a:tc>
                  <a:txBody>
                    <a:bodyPr/>
                    <a:lstStyle/>
                    <a:p>
                      <a:endParaRPr lang="en-GB" sz="2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3087"/>
                    </a:solidFill>
                  </a:tcPr>
                </a:tc>
                <a:extLst>
                  <a:ext uri="{0D108BD9-81ED-4DB2-BD59-A6C34878D82A}">
                    <a16:rowId xmlns:a16="http://schemas.microsoft.com/office/drawing/2014/main" val="10000"/>
                  </a:ext>
                </a:extLst>
              </a:tr>
            </a:tbl>
          </a:graphicData>
        </a:graphic>
      </p:graphicFrame>
      <p:sp>
        <p:nvSpPr>
          <p:cNvPr id="9" name="TextBox 8"/>
          <p:cNvSpPr txBox="1"/>
          <p:nvPr/>
        </p:nvSpPr>
        <p:spPr>
          <a:xfrm>
            <a:off x="832487" y="1916832"/>
            <a:ext cx="8241028" cy="3231654"/>
          </a:xfrm>
          <a:prstGeom prst="rect">
            <a:avLst/>
          </a:prstGeom>
          <a:noFill/>
        </p:spPr>
        <p:txBody>
          <a:bodyPr wrap="square" rtlCol="0">
            <a:spAutoFit/>
          </a:bodyPr>
          <a:lstStyle/>
          <a:p>
            <a:pPr algn="ctr"/>
            <a:r>
              <a:rPr lang="en-GB" sz="4400" b="1" dirty="0">
                <a:solidFill>
                  <a:schemeClr val="bg1"/>
                </a:solidFill>
              </a:rPr>
              <a:t>Equality Delivery System (EDS2)</a:t>
            </a:r>
            <a:endParaRPr lang="en-GB" sz="1000" b="1" dirty="0">
              <a:solidFill>
                <a:schemeClr val="bg1"/>
              </a:solidFill>
            </a:endParaRPr>
          </a:p>
          <a:p>
            <a:endParaRPr lang="en-GB" sz="2000" dirty="0">
              <a:solidFill>
                <a:schemeClr val="bg1"/>
              </a:solidFill>
            </a:endParaRPr>
          </a:p>
          <a:p>
            <a:r>
              <a:rPr lang="en-GB" sz="2000" dirty="0">
                <a:solidFill>
                  <a:schemeClr val="bg1"/>
                </a:solidFill>
              </a:rPr>
              <a:t>EDS2 provides a compressive evidence-based approach to equality, diversity and inclusion for staff and patients. </a:t>
            </a:r>
          </a:p>
          <a:p>
            <a:endParaRPr lang="en-GB" sz="2000" dirty="0">
              <a:solidFill>
                <a:schemeClr val="bg1"/>
              </a:solidFill>
            </a:endParaRPr>
          </a:p>
          <a:p>
            <a:r>
              <a:rPr lang="en-GB" sz="2000" dirty="0">
                <a:solidFill>
                  <a:schemeClr val="bg1"/>
                </a:solidFill>
              </a:rPr>
              <a:t>There are no further updates on EDS2 since the last Bi-annual Report however, UHBW has committed to piloting the new NHS Equality Delivery System and staff from the UHBW Patient Experience and OD Teams attended a Webinar to launch this and will be collaborating together to deliver the pilot</a:t>
            </a:r>
          </a:p>
        </p:txBody>
      </p:sp>
      <p:sp>
        <p:nvSpPr>
          <p:cNvPr id="2" name="Slide Number Placeholder 1"/>
          <p:cNvSpPr>
            <a:spLocks noGrp="1"/>
          </p:cNvSpPr>
          <p:nvPr>
            <p:ph type="sldNum" sz="quarter" idx="12"/>
          </p:nvPr>
        </p:nvSpPr>
        <p:spPr/>
        <p:txBody>
          <a:bodyPr/>
          <a:lstStyle/>
          <a:p>
            <a:fld id="{ECA5469C-08DA-4774-9D4D-73FB2CE48787}" type="slidenum">
              <a:rPr lang="en-GB" smtClean="0"/>
              <a:t>40</a:t>
            </a:fld>
            <a:endParaRPr lang="en-GB"/>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0749" y="883927"/>
            <a:ext cx="1654779" cy="780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723664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644417772"/>
              </p:ext>
            </p:extLst>
          </p:nvPr>
        </p:nvGraphicFramePr>
        <p:xfrm>
          <a:off x="-9525" y="539117"/>
          <a:ext cx="9915525" cy="5806209"/>
        </p:xfrm>
        <a:graphic>
          <a:graphicData uri="http://schemas.openxmlformats.org/drawingml/2006/table">
            <a:tbl>
              <a:tblPr firstRow="1" bandRow="1">
                <a:tableStyleId>{5C22544A-7EE6-4342-B048-85BDC9FD1C3A}</a:tableStyleId>
              </a:tblPr>
              <a:tblGrid>
                <a:gridCol w="9915525">
                  <a:extLst>
                    <a:ext uri="{9D8B030D-6E8A-4147-A177-3AD203B41FA5}">
                      <a16:colId xmlns:a16="http://schemas.microsoft.com/office/drawing/2014/main" val="20000"/>
                    </a:ext>
                  </a:extLst>
                </a:gridCol>
              </a:tblGrid>
              <a:tr h="5806209">
                <a:tc>
                  <a:txBody>
                    <a:bodyPr/>
                    <a:lstStyle/>
                    <a:p>
                      <a:endParaRPr lang="en-GB" sz="2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B81C"/>
                    </a:solidFill>
                  </a:tcPr>
                </a:tc>
                <a:extLst>
                  <a:ext uri="{0D108BD9-81ED-4DB2-BD59-A6C34878D82A}">
                    <a16:rowId xmlns:a16="http://schemas.microsoft.com/office/drawing/2014/main" val="10000"/>
                  </a:ext>
                </a:extLst>
              </a:tr>
            </a:tbl>
          </a:graphicData>
        </a:graphic>
      </p:graphicFrame>
      <p:sp>
        <p:nvSpPr>
          <p:cNvPr id="9" name="TextBox 8"/>
          <p:cNvSpPr txBox="1"/>
          <p:nvPr/>
        </p:nvSpPr>
        <p:spPr>
          <a:xfrm>
            <a:off x="832487" y="2396847"/>
            <a:ext cx="8241028" cy="2154436"/>
          </a:xfrm>
          <a:prstGeom prst="rect">
            <a:avLst/>
          </a:prstGeom>
          <a:noFill/>
        </p:spPr>
        <p:txBody>
          <a:bodyPr wrap="square" rtlCol="0">
            <a:spAutoFit/>
          </a:bodyPr>
          <a:lstStyle/>
          <a:p>
            <a:pPr algn="ctr"/>
            <a:r>
              <a:rPr lang="en-GB" sz="4400" b="1" dirty="0">
                <a:solidFill>
                  <a:schemeClr val="bg1"/>
                </a:solidFill>
              </a:rPr>
              <a:t>Gender Pay Gap 2021</a:t>
            </a:r>
          </a:p>
          <a:p>
            <a:endParaRPr lang="en-GB" sz="1000" b="1" dirty="0">
              <a:solidFill>
                <a:schemeClr val="bg1"/>
              </a:solidFill>
            </a:endParaRPr>
          </a:p>
          <a:p>
            <a:endParaRPr lang="en-GB" sz="2000" dirty="0">
              <a:solidFill>
                <a:schemeClr val="bg1"/>
              </a:solidFill>
            </a:endParaRPr>
          </a:p>
          <a:p>
            <a:r>
              <a:rPr lang="en-GB" sz="2000" dirty="0">
                <a:solidFill>
                  <a:schemeClr val="bg1"/>
                </a:solidFill>
              </a:rPr>
              <a:t>The GPG 2021 report and action plan is pending, subject to GPG 2021 data analysis and verification- report and action plan will be presented in next Bi-annual Report</a:t>
            </a:r>
          </a:p>
        </p:txBody>
      </p:sp>
      <p:sp>
        <p:nvSpPr>
          <p:cNvPr id="2" name="Slide Number Placeholder 1"/>
          <p:cNvSpPr>
            <a:spLocks noGrp="1"/>
          </p:cNvSpPr>
          <p:nvPr>
            <p:ph type="sldNum" sz="quarter" idx="12"/>
          </p:nvPr>
        </p:nvSpPr>
        <p:spPr/>
        <p:txBody>
          <a:bodyPr/>
          <a:lstStyle/>
          <a:p>
            <a:fld id="{ECA5469C-08DA-4774-9D4D-73FB2CE48787}" type="slidenum">
              <a:rPr lang="en-GB" smtClean="0"/>
              <a:t>41</a:t>
            </a:fld>
            <a:endParaRPr lang="en-GB"/>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0749" y="883927"/>
            <a:ext cx="1654779" cy="780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7111918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CA5469C-08DA-4774-9D4D-73FB2CE48787}" type="slidenum">
              <a:rPr lang="en-GB" smtClean="0"/>
              <a:t>42</a:t>
            </a:fld>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36985016"/>
              </p:ext>
            </p:extLst>
          </p:nvPr>
        </p:nvGraphicFramePr>
        <p:xfrm>
          <a:off x="-19050" y="548680"/>
          <a:ext cx="9925050" cy="6347422"/>
        </p:xfrm>
        <a:graphic>
          <a:graphicData uri="http://schemas.openxmlformats.org/drawingml/2006/table">
            <a:tbl>
              <a:tblPr firstRow="1" bandRow="1">
                <a:tableStyleId>{5C22544A-7EE6-4342-B048-85BDC9FD1C3A}</a:tableStyleId>
              </a:tblPr>
              <a:tblGrid>
                <a:gridCol w="2991830">
                  <a:extLst>
                    <a:ext uri="{9D8B030D-6E8A-4147-A177-3AD203B41FA5}">
                      <a16:colId xmlns:a16="http://schemas.microsoft.com/office/drawing/2014/main" val="20000"/>
                    </a:ext>
                  </a:extLst>
                </a:gridCol>
                <a:gridCol w="6933220">
                  <a:extLst>
                    <a:ext uri="{9D8B030D-6E8A-4147-A177-3AD203B41FA5}">
                      <a16:colId xmlns:a16="http://schemas.microsoft.com/office/drawing/2014/main" val="20001"/>
                    </a:ext>
                  </a:extLst>
                </a:gridCol>
              </a:tblGrid>
              <a:tr h="6347422">
                <a:tc>
                  <a:txBody>
                    <a:bodyPr/>
                    <a:lstStyle/>
                    <a:p>
                      <a:endParaRPr lang="en-GB" sz="2000" dirty="0"/>
                    </a:p>
                  </a:txBody>
                  <a:tcPr marL="91441" marR="9144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75000"/>
                      </a:schemeClr>
                    </a:solidFill>
                  </a:tcPr>
                </a:tc>
                <a:tc>
                  <a:txBody>
                    <a:bodyPr/>
                    <a:lstStyle/>
                    <a:p>
                      <a:endParaRPr lang="en-GB" sz="2000" dirty="0"/>
                    </a:p>
                  </a:txBody>
                  <a:tcPr marL="91441" marR="91441">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68692"/>
                    </a:solidFill>
                  </a:tcPr>
                </a:tc>
                <a:extLst>
                  <a:ext uri="{0D108BD9-81ED-4DB2-BD59-A6C34878D82A}">
                    <a16:rowId xmlns:a16="http://schemas.microsoft.com/office/drawing/2014/main" val="10000"/>
                  </a:ext>
                </a:extLst>
              </a:tr>
            </a:tbl>
          </a:graphicData>
        </a:graphic>
      </p:graphicFrame>
      <p:sp>
        <p:nvSpPr>
          <p:cNvPr id="9" name="TextBox 8"/>
          <p:cNvSpPr txBox="1"/>
          <p:nvPr/>
        </p:nvSpPr>
        <p:spPr>
          <a:xfrm>
            <a:off x="3116796" y="1484531"/>
            <a:ext cx="6408712" cy="5201424"/>
          </a:xfrm>
          <a:prstGeom prst="rect">
            <a:avLst/>
          </a:prstGeom>
          <a:noFill/>
        </p:spPr>
        <p:txBody>
          <a:bodyPr wrap="square" rtlCol="0">
            <a:spAutoFit/>
          </a:bodyPr>
          <a:lstStyle/>
          <a:p>
            <a:pPr lvl="0" algn="ctr"/>
            <a:r>
              <a:rPr lang="en-GB" sz="2600" b="1" dirty="0">
                <a:solidFill>
                  <a:schemeClr val="bg1"/>
                </a:solidFill>
              </a:rPr>
              <a:t>Risk, Compliance and Assurance</a:t>
            </a:r>
          </a:p>
          <a:p>
            <a:pPr lvl="0"/>
            <a:endParaRPr lang="en-GB" sz="1000" b="1" dirty="0">
              <a:solidFill>
                <a:schemeClr val="bg1"/>
              </a:solidFill>
            </a:endParaRPr>
          </a:p>
          <a:p>
            <a:r>
              <a:rPr lang="en-GB" sz="1600" dirty="0">
                <a:solidFill>
                  <a:schemeClr val="bg1"/>
                </a:solidFill>
              </a:rPr>
              <a:t>The Trust holds risk 285 on the risk register entitled:</a:t>
            </a:r>
          </a:p>
          <a:p>
            <a:endParaRPr lang="en-GB" sz="1600" dirty="0">
              <a:solidFill>
                <a:schemeClr val="bg1"/>
              </a:solidFill>
            </a:endParaRPr>
          </a:p>
          <a:p>
            <a:r>
              <a:rPr lang="en-GB" sz="1600" dirty="0">
                <a:solidFill>
                  <a:schemeClr val="bg1"/>
                </a:solidFill>
              </a:rPr>
              <a:t>“</a:t>
            </a:r>
            <a:r>
              <a:rPr lang="en-GB" sz="1600" b="1" i="1" dirty="0">
                <a:solidFill>
                  <a:schemeClr val="bg1"/>
                </a:solidFill>
              </a:rPr>
              <a:t>Risk that the Trust fails to ensure equity of experience for all staff</a:t>
            </a:r>
            <a:r>
              <a:rPr lang="en-GB" sz="1600" dirty="0">
                <a:solidFill>
                  <a:schemeClr val="bg1"/>
                </a:solidFill>
              </a:rPr>
              <a:t>”</a:t>
            </a:r>
          </a:p>
          <a:p>
            <a:endParaRPr lang="en-GB" sz="1600" dirty="0">
              <a:solidFill>
                <a:schemeClr val="bg1"/>
              </a:solidFill>
            </a:endParaRPr>
          </a:p>
          <a:p>
            <a:r>
              <a:rPr lang="en-GB" sz="1600" dirty="0">
                <a:solidFill>
                  <a:schemeClr val="bg1"/>
                </a:solidFill>
              </a:rPr>
              <a:t>This risk describes how if our HR, governance and recruitment processes are not more inclusive, accessible and wide-reaching, then the Trust may fail to realise the benefits of the Diversity and Inclusion strategy,</a:t>
            </a:r>
          </a:p>
          <a:p>
            <a:r>
              <a:rPr lang="en-GB" sz="1600" dirty="0">
                <a:solidFill>
                  <a:schemeClr val="bg1"/>
                </a:solidFill>
              </a:rPr>
              <a:t>resulting in a negative impact on staff recruitment, poor staff retention and reputational damage for the Trust </a:t>
            </a:r>
          </a:p>
          <a:p>
            <a:endParaRPr lang="en-GB" sz="1600" dirty="0">
              <a:solidFill>
                <a:schemeClr val="bg1"/>
              </a:solidFill>
            </a:endParaRPr>
          </a:p>
          <a:p>
            <a:r>
              <a:rPr lang="en-GB" sz="1600" dirty="0">
                <a:solidFill>
                  <a:schemeClr val="bg1"/>
                </a:solidFill>
              </a:rPr>
              <a:t>The risk is currently rated as High Risk (Moderate x Possible = 9) and the actions in place reflect the strategic objectives and key milestones towards the</a:t>
            </a:r>
            <a:r>
              <a:rPr lang="en-GB" sz="1600" dirty="0">
                <a:solidFill>
                  <a:schemeClr val="tx1"/>
                </a:solidFill>
              </a:rPr>
              <a:t> </a:t>
            </a:r>
            <a:r>
              <a:rPr lang="en-GB" sz="1600" dirty="0">
                <a:solidFill>
                  <a:schemeClr val="bg1"/>
                </a:solidFill>
              </a:rPr>
              <a:t>Workforce Diversity &amp; Inclusion Strategy 2020-2025 </a:t>
            </a:r>
          </a:p>
          <a:p>
            <a:endParaRPr lang="en-GB" sz="1600" dirty="0">
              <a:solidFill>
                <a:schemeClr val="bg1"/>
              </a:solidFill>
            </a:endParaRPr>
          </a:p>
          <a:p>
            <a:r>
              <a:rPr lang="en-GB" sz="1600" dirty="0">
                <a:solidFill>
                  <a:schemeClr val="bg1"/>
                </a:solidFill>
              </a:rPr>
              <a:t>As these milestones are achieved, the risk score will reduce, bringing us closer to the target rate of Low Risk (Moderate x Rare = 3)</a:t>
            </a:r>
          </a:p>
          <a:p>
            <a:endParaRPr lang="en-GB" sz="1600" dirty="0">
              <a:solidFill>
                <a:schemeClr val="bg1"/>
              </a:solidFill>
            </a:endParaRPr>
          </a:p>
          <a:p>
            <a:pPr algn="ctr"/>
            <a:r>
              <a:rPr lang="en-GB" sz="2400" dirty="0">
                <a:solidFill>
                  <a:schemeClr val="bg1"/>
                </a:solidFill>
                <a:latin typeface="Bradley Hand ITC" panose="03070402050302030203" pitchFamily="66" charset="0"/>
              </a:rPr>
              <a:t>Committed to inclusion in everything we do</a:t>
            </a:r>
          </a:p>
        </p:txBody>
      </p:sp>
      <p:sp>
        <p:nvSpPr>
          <p:cNvPr id="10" name="TextBox 9"/>
          <p:cNvSpPr txBox="1"/>
          <p:nvPr/>
        </p:nvSpPr>
        <p:spPr>
          <a:xfrm>
            <a:off x="118583" y="1051023"/>
            <a:ext cx="2782189" cy="4708981"/>
          </a:xfrm>
          <a:prstGeom prst="rect">
            <a:avLst/>
          </a:prstGeom>
          <a:noFill/>
        </p:spPr>
        <p:txBody>
          <a:bodyPr wrap="square" rtlCol="0">
            <a:spAutoFit/>
          </a:bodyPr>
          <a:lstStyle/>
          <a:p>
            <a:r>
              <a:rPr lang="en-GB" sz="1600" b="1" dirty="0">
                <a:solidFill>
                  <a:schemeClr val="bg1"/>
                </a:solidFill>
              </a:rPr>
              <a:t>“Accountability is the glue that bonds commitment to results”</a:t>
            </a:r>
          </a:p>
          <a:p>
            <a:pPr algn="r"/>
            <a:endParaRPr lang="en-GB" sz="1400" dirty="0">
              <a:solidFill>
                <a:schemeClr val="bg1"/>
              </a:solidFill>
            </a:endParaRPr>
          </a:p>
          <a:p>
            <a:pPr algn="r"/>
            <a:r>
              <a:rPr lang="en-GB" sz="1400" dirty="0">
                <a:solidFill>
                  <a:schemeClr val="bg1"/>
                </a:solidFill>
              </a:rPr>
              <a:t>Will Craig</a:t>
            </a:r>
          </a:p>
          <a:p>
            <a:endParaRPr lang="en-GB" sz="1400" b="1" dirty="0">
              <a:solidFill>
                <a:schemeClr val="bg1"/>
              </a:solidFill>
            </a:endParaRPr>
          </a:p>
          <a:p>
            <a:endParaRPr lang="en-GB" sz="1400" b="1" dirty="0">
              <a:solidFill>
                <a:schemeClr val="bg1"/>
              </a:solidFill>
            </a:endParaRPr>
          </a:p>
          <a:p>
            <a:r>
              <a:rPr lang="en-GB" sz="1600" b="1" dirty="0">
                <a:solidFill>
                  <a:schemeClr val="bg1"/>
                </a:solidFill>
              </a:rPr>
              <a:t>“Responsibility, equals accountability, equals ownership. And a sense of ownership is the most powerful weapon a team or organisation can have”</a:t>
            </a:r>
            <a:br>
              <a:rPr lang="en-GB" b="1" dirty="0">
                <a:solidFill>
                  <a:schemeClr val="bg1"/>
                </a:solidFill>
              </a:rPr>
            </a:br>
            <a:endParaRPr lang="en-GB" sz="1400" dirty="0">
              <a:solidFill>
                <a:schemeClr val="bg1"/>
              </a:solidFill>
            </a:endParaRPr>
          </a:p>
          <a:p>
            <a:pPr algn="r"/>
            <a:r>
              <a:rPr lang="en-GB" sz="1400" dirty="0">
                <a:solidFill>
                  <a:schemeClr val="bg1"/>
                </a:solidFill>
              </a:rPr>
              <a:t>Pat Summit</a:t>
            </a:r>
          </a:p>
          <a:p>
            <a:pPr algn="r"/>
            <a:endParaRPr lang="en-GB" sz="1400" b="1" dirty="0">
              <a:solidFill>
                <a:schemeClr val="bg1"/>
              </a:solidFill>
            </a:endParaRPr>
          </a:p>
          <a:p>
            <a:pPr algn="r"/>
            <a:endParaRPr lang="en-GB" sz="1400" b="1" dirty="0">
              <a:solidFill>
                <a:schemeClr val="bg1"/>
              </a:solidFill>
            </a:endParaRPr>
          </a:p>
          <a:p>
            <a:pPr lvl="0"/>
            <a:r>
              <a:rPr lang="en-GB" sz="1600" b="1" dirty="0">
                <a:solidFill>
                  <a:prstClr val="white"/>
                </a:solidFill>
              </a:rPr>
              <a:t>“The biggest risk a person can take is to do nothing”</a:t>
            </a:r>
          </a:p>
          <a:p>
            <a:pPr lvl="0" algn="r"/>
            <a:br>
              <a:rPr lang="en-GB" sz="1400" dirty="0">
                <a:solidFill>
                  <a:prstClr val="white"/>
                </a:solidFill>
              </a:rPr>
            </a:br>
            <a:r>
              <a:rPr lang="en-GB" sz="1400" dirty="0">
                <a:solidFill>
                  <a:prstClr val="white"/>
                </a:solidFill>
              </a:rPr>
              <a:t>Robert T </a:t>
            </a:r>
            <a:r>
              <a:rPr lang="en-GB" sz="1400" dirty="0" err="1">
                <a:solidFill>
                  <a:prstClr val="white"/>
                </a:solidFill>
              </a:rPr>
              <a:t>Kiyosaki</a:t>
            </a:r>
            <a:endParaRPr lang="en-GB" sz="1400" b="1" dirty="0">
              <a:solidFill>
                <a:schemeClr val="bg1"/>
              </a:solidFill>
            </a:endParaRPr>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0749" y="883927"/>
            <a:ext cx="1654779" cy="780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7568931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776773445"/>
              </p:ext>
            </p:extLst>
          </p:nvPr>
        </p:nvGraphicFramePr>
        <p:xfrm>
          <a:off x="-9525" y="539117"/>
          <a:ext cx="9915525" cy="6318883"/>
        </p:xfrm>
        <a:graphic>
          <a:graphicData uri="http://schemas.openxmlformats.org/drawingml/2006/table">
            <a:tbl>
              <a:tblPr firstRow="1" bandRow="1">
                <a:tableStyleId>{5C22544A-7EE6-4342-B048-85BDC9FD1C3A}</a:tableStyleId>
              </a:tblPr>
              <a:tblGrid>
                <a:gridCol w="9915525">
                  <a:extLst>
                    <a:ext uri="{9D8B030D-6E8A-4147-A177-3AD203B41FA5}">
                      <a16:colId xmlns:a16="http://schemas.microsoft.com/office/drawing/2014/main" val="20000"/>
                    </a:ext>
                  </a:extLst>
                </a:gridCol>
              </a:tblGrid>
              <a:tr h="6318883">
                <a:tc>
                  <a:txBody>
                    <a:bodyPr/>
                    <a:lstStyle/>
                    <a:p>
                      <a:endParaRPr lang="en-GB" sz="2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0072"/>
                    </a:solidFill>
                  </a:tcPr>
                </a:tc>
                <a:extLst>
                  <a:ext uri="{0D108BD9-81ED-4DB2-BD59-A6C34878D82A}">
                    <a16:rowId xmlns:a16="http://schemas.microsoft.com/office/drawing/2014/main" val="10000"/>
                  </a:ext>
                </a:extLst>
              </a:tr>
            </a:tbl>
          </a:graphicData>
        </a:graphic>
      </p:graphicFrame>
      <p:sp>
        <p:nvSpPr>
          <p:cNvPr id="9" name="TextBox 8"/>
          <p:cNvSpPr txBox="1"/>
          <p:nvPr/>
        </p:nvSpPr>
        <p:spPr>
          <a:xfrm>
            <a:off x="524508" y="2348880"/>
            <a:ext cx="9037004" cy="3508653"/>
          </a:xfrm>
          <a:prstGeom prst="rect">
            <a:avLst/>
          </a:prstGeom>
          <a:noFill/>
        </p:spPr>
        <p:txBody>
          <a:bodyPr wrap="square" rtlCol="0">
            <a:spAutoFit/>
          </a:bodyPr>
          <a:lstStyle/>
          <a:p>
            <a:pPr algn="ctr"/>
            <a:r>
              <a:rPr lang="en-GB" sz="4400" b="1" dirty="0">
                <a:solidFill>
                  <a:schemeClr val="bg1"/>
                </a:solidFill>
              </a:rPr>
              <a:t>Equality, Diversity and Inclusion Strategic Objectives</a:t>
            </a:r>
            <a:br>
              <a:rPr lang="en-GB" sz="4400" b="1" dirty="0">
                <a:solidFill>
                  <a:schemeClr val="bg1"/>
                </a:solidFill>
              </a:rPr>
            </a:br>
            <a:r>
              <a:rPr lang="en-GB" sz="4400" b="1" dirty="0">
                <a:solidFill>
                  <a:schemeClr val="bg1"/>
                </a:solidFill>
              </a:rPr>
              <a:t>2022/2023</a:t>
            </a:r>
          </a:p>
          <a:p>
            <a:endParaRPr lang="en-GB" sz="1000" b="1" dirty="0">
              <a:solidFill>
                <a:schemeClr val="bg1"/>
              </a:solidFill>
            </a:endParaRPr>
          </a:p>
          <a:p>
            <a:r>
              <a:rPr lang="en-GB" sz="2000" dirty="0">
                <a:solidFill>
                  <a:schemeClr val="bg1"/>
                </a:solidFill>
              </a:rPr>
              <a:t>The following slides present the 10 strategic objectives that mobilise the Equality, Diversity &amp; Inclusion Strategic Framework 2020-2025. Progress and exceptions will be monitored by the EDI steering group, with updates provided to the People Committee on a quarterly basis</a:t>
            </a:r>
          </a:p>
        </p:txBody>
      </p:sp>
      <p:sp>
        <p:nvSpPr>
          <p:cNvPr id="2" name="Slide Number Placeholder 1"/>
          <p:cNvSpPr>
            <a:spLocks noGrp="1"/>
          </p:cNvSpPr>
          <p:nvPr>
            <p:ph type="sldNum" sz="quarter" idx="12"/>
          </p:nvPr>
        </p:nvSpPr>
        <p:spPr/>
        <p:txBody>
          <a:bodyPr/>
          <a:lstStyle/>
          <a:p>
            <a:fld id="{ECA5469C-08DA-4774-9D4D-73FB2CE48787}" type="slidenum">
              <a:rPr lang="en-GB" smtClean="0"/>
              <a:t>43</a:t>
            </a:fld>
            <a:endParaRPr lang="en-GB"/>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0749" y="883927"/>
            <a:ext cx="1654779" cy="780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0504964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9FD61-48FA-4E4D-9388-7227E2F7E106}"/>
              </a:ext>
            </a:extLst>
          </p:cNvPr>
          <p:cNvSpPr>
            <a:spLocks noGrp="1"/>
          </p:cNvSpPr>
          <p:nvPr>
            <p:ph type="title"/>
          </p:nvPr>
        </p:nvSpPr>
        <p:spPr>
          <a:xfrm>
            <a:off x="495302" y="756897"/>
            <a:ext cx="8982203" cy="580926"/>
          </a:xfrm>
        </p:spPr>
        <p:txBody>
          <a:bodyPr>
            <a:normAutofit fontScale="90000"/>
          </a:bodyPr>
          <a:lstStyle/>
          <a:p>
            <a:br>
              <a:rPr lang="en-GB" sz="4400" b="1" dirty="0">
                <a:solidFill>
                  <a:schemeClr val="bg1"/>
                </a:solidFill>
              </a:rPr>
            </a:br>
            <a:r>
              <a:rPr lang="en-GB" sz="2700" b="1" dirty="0">
                <a:solidFill>
                  <a:srgbClr val="7030A0"/>
                </a:solidFill>
              </a:rPr>
              <a:t>Equality, Diversity and Inclusion Strategic Objectives 2022/2023</a:t>
            </a:r>
            <a:br>
              <a:rPr lang="en-GB" sz="4400" b="1" dirty="0">
                <a:solidFill>
                  <a:schemeClr val="bg1"/>
                </a:solidFill>
              </a:rPr>
            </a:br>
            <a:endParaRPr lang="en-GB" dirty="0"/>
          </a:p>
        </p:txBody>
      </p:sp>
      <p:sp>
        <p:nvSpPr>
          <p:cNvPr id="5" name="Slide Number Placeholder 4">
            <a:extLst>
              <a:ext uri="{FF2B5EF4-FFF2-40B4-BE49-F238E27FC236}">
                <a16:creationId xmlns:a16="http://schemas.microsoft.com/office/drawing/2014/main" id="{508739DD-E039-4934-B101-88FA54087D9E}"/>
              </a:ext>
            </a:extLst>
          </p:cNvPr>
          <p:cNvSpPr>
            <a:spLocks noGrp="1"/>
          </p:cNvSpPr>
          <p:nvPr>
            <p:ph type="sldNum" sz="quarter" idx="12"/>
          </p:nvPr>
        </p:nvSpPr>
        <p:spPr/>
        <p:txBody>
          <a:bodyPr/>
          <a:lstStyle/>
          <a:p>
            <a:fld id="{ECA5469C-08DA-4774-9D4D-73FB2CE48787}" type="slidenum">
              <a:rPr lang="en-GB" smtClean="0"/>
              <a:t>44</a:t>
            </a:fld>
            <a:endParaRPr lang="en-GB"/>
          </a:p>
        </p:txBody>
      </p:sp>
      <p:graphicFrame>
        <p:nvGraphicFramePr>
          <p:cNvPr id="6" name="Table 5">
            <a:extLst>
              <a:ext uri="{FF2B5EF4-FFF2-40B4-BE49-F238E27FC236}">
                <a16:creationId xmlns:a16="http://schemas.microsoft.com/office/drawing/2014/main" id="{EE113491-4728-4027-AB92-E74FEE9F4E0D}"/>
              </a:ext>
            </a:extLst>
          </p:cNvPr>
          <p:cNvGraphicFramePr>
            <a:graphicFrameLocks noGrp="1"/>
          </p:cNvGraphicFramePr>
          <p:nvPr>
            <p:extLst>
              <p:ext uri="{D42A27DB-BD31-4B8C-83A1-F6EECF244321}">
                <p14:modId xmlns:p14="http://schemas.microsoft.com/office/powerpoint/2010/main" val="2210524848"/>
              </p:ext>
            </p:extLst>
          </p:nvPr>
        </p:nvGraphicFramePr>
        <p:xfrm>
          <a:off x="24940" y="1966862"/>
          <a:ext cx="9881060" cy="2742247"/>
        </p:xfrm>
        <a:graphic>
          <a:graphicData uri="http://schemas.openxmlformats.org/drawingml/2006/table">
            <a:tbl>
              <a:tblPr firstRow="1" firstCol="1" bandRow="1">
                <a:tableStyleId>{5C22544A-7EE6-4342-B048-85BDC9FD1C3A}</a:tableStyleId>
              </a:tblPr>
              <a:tblGrid>
                <a:gridCol w="561725">
                  <a:extLst>
                    <a:ext uri="{9D8B030D-6E8A-4147-A177-3AD203B41FA5}">
                      <a16:colId xmlns:a16="http://schemas.microsoft.com/office/drawing/2014/main" val="20000"/>
                    </a:ext>
                  </a:extLst>
                </a:gridCol>
                <a:gridCol w="299874">
                  <a:extLst>
                    <a:ext uri="{9D8B030D-6E8A-4147-A177-3AD203B41FA5}">
                      <a16:colId xmlns:a16="http://schemas.microsoft.com/office/drawing/2014/main" val="1344905781"/>
                    </a:ext>
                  </a:extLst>
                </a:gridCol>
                <a:gridCol w="919169">
                  <a:extLst>
                    <a:ext uri="{9D8B030D-6E8A-4147-A177-3AD203B41FA5}">
                      <a16:colId xmlns:a16="http://schemas.microsoft.com/office/drawing/2014/main" val="20002"/>
                    </a:ext>
                  </a:extLst>
                </a:gridCol>
                <a:gridCol w="2527714">
                  <a:extLst>
                    <a:ext uri="{9D8B030D-6E8A-4147-A177-3AD203B41FA5}">
                      <a16:colId xmlns:a16="http://schemas.microsoft.com/office/drawing/2014/main" val="3049243173"/>
                    </a:ext>
                  </a:extLst>
                </a:gridCol>
                <a:gridCol w="746824">
                  <a:extLst>
                    <a:ext uri="{9D8B030D-6E8A-4147-A177-3AD203B41FA5}">
                      <a16:colId xmlns:a16="http://schemas.microsoft.com/office/drawing/2014/main" val="3451702400"/>
                    </a:ext>
                  </a:extLst>
                </a:gridCol>
                <a:gridCol w="746824">
                  <a:extLst>
                    <a:ext uri="{9D8B030D-6E8A-4147-A177-3AD203B41FA5}">
                      <a16:colId xmlns:a16="http://schemas.microsoft.com/office/drawing/2014/main" val="20003"/>
                    </a:ext>
                  </a:extLst>
                </a:gridCol>
                <a:gridCol w="3573707">
                  <a:extLst>
                    <a:ext uri="{9D8B030D-6E8A-4147-A177-3AD203B41FA5}">
                      <a16:colId xmlns:a16="http://schemas.microsoft.com/office/drawing/2014/main" val="87503744"/>
                    </a:ext>
                  </a:extLst>
                </a:gridCol>
                <a:gridCol w="505223">
                  <a:extLst>
                    <a:ext uri="{9D8B030D-6E8A-4147-A177-3AD203B41FA5}">
                      <a16:colId xmlns:a16="http://schemas.microsoft.com/office/drawing/2014/main" val="20005"/>
                    </a:ext>
                  </a:extLst>
                </a:gridCol>
              </a:tblGrid>
              <a:tr h="427604">
                <a:tc>
                  <a:txBody>
                    <a:bodyPr/>
                    <a:lstStyle/>
                    <a:p>
                      <a:pPr algn="ctr">
                        <a:lnSpc>
                          <a:spcPct val="115000"/>
                        </a:lnSpc>
                        <a:spcAft>
                          <a:spcPts val="0"/>
                        </a:spcAft>
                      </a:pPr>
                      <a:r>
                        <a:rPr lang="en-GB" sz="900" dirty="0">
                          <a:effectLst/>
                        </a:rPr>
                        <a:t>KPI’s</a:t>
                      </a:r>
                      <a:endParaRPr lang="en-GB" sz="900" dirty="0">
                        <a:effectLst/>
                        <a:latin typeface="Calibri"/>
                        <a:ea typeface="Calibri"/>
                        <a:cs typeface="Times New Roman"/>
                      </a:endParaRPr>
                    </a:p>
                  </a:txBody>
                  <a:tcPr marL="29998" marR="29998" marT="0" marB="0"/>
                </a:tc>
                <a:tc>
                  <a:txBody>
                    <a:bodyPr/>
                    <a:lstStyle/>
                    <a:p>
                      <a:pPr>
                        <a:lnSpc>
                          <a:spcPct val="115000"/>
                        </a:lnSpc>
                        <a:spcAft>
                          <a:spcPts val="0"/>
                        </a:spcAft>
                      </a:pPr>
                      <a:r>
                        <a:rPr lang="en-GB" sz="900" dirty="0">
                          <a:effectLst/>
                        </a:rPr>
                        <a:t>No</a:t>
                      </a:r>
                    </a:p>
                  </a:txBody>
                  <a:tcPr marL="29998" marR="29998" marT="0" marB="0"/>
                </a:tc>
                <a:tc>
                  <a:txBody>
                    <a:bodyPr/>
                    <a:lstStyle/>
                    <a:p>
                      <a:pPr>
                        <a:lnSpc>
                          <a:spcPct val="115000"/>
                        </a:lnSpc>
                        <a:spcAft>
                          <a:spcPts val="0"/>
                        </a:spcAft>
                      </a:pPr>
                      <a:r>
                        <a:rPr lang="en-GB" sz="900" dirty="0">
                          <a:effectLst/>
                        </a:rPr>
                        <a:t>Strategy Objective</a:t>
                      </a:r>
                      <a:endParaRPr lang="en-GB" sz="900" dirty="0">
                        <a:effectLst/>
                        <a:latin typeface="Calibri"/>
                        <a:ea typeface="Calibri"/>
                        <a:cs typeface="Times New Roman"/>
                      </a:endParaRPr>
                    </a:p>
                  </a:txBody>
                  <a:tcPr marL="29998" marR="29998" marT="0" marB="0"/>
                </a:tc>
                <a:tc>
                  <a:txBody>
                    <a:bodyPr/>
                    <a:lstStyle/>
                    <a:p>
                      <a:pPr lvl="0">
                        <a:lnSpc>
                          <a:spcPct val="114999"/>
                        </a:lnSpc>
                        <a:spcAft>
                          <a:spcPts val="0"/>
                        </a:spcAft>
                        <a:buNone/>
                      </a:pPr>
                      <a:r>
                        <a:rPr lang="en-GB" sz="900" dirty="0">
                          <a:effectLst/>
                          <a:latin typeface="Calibri"/>
                          <a:cs typeface="Times New Roman"/>
                        </a:rPr>
                        <a:t>Key Milestones </a:t>
                      </a:r>
                      <a:endParaRPr lang="en-US" sz="900"/>
                    </a:p>
                  </a:txBody>
                  <a:tcPr marL="29997" marR="29997" marT="0" marB="0"/>
                </a:tc>
                <a:tc>
                  <a:txBody>
                    <a:bodyPr/>
                    <a:lstStyle/>
                    <a:p>
                      <a:pPr lvl="0">
                        <a:lnSpc>
                          <a:spcPct val="114999"/>
                        </a:lnSpc>
                        <a:spcAft>
                          <a:spcPts val="0"/>
                        </a:spcAft>
                        <a:buNone/>
                      </a:pPr>
                      <a:r>
                        <a:rPr lang="en-GB" sz="900" b="1" dirty="0">
                          <a:effectLst/>
                        </a:rPr>
                        <a:t>Corporate Lead  </a:t>
                      </a:r>
                      <a:endParaRPr lang="en-US" sz="900" dirty="0"/>
                    </a:p>
                  </a:txBody>
                  <a:tcPr marL="29997" marR="29997" marT="0" marB="0"/>
                </a:tc>
                <a:tc>
                  <a:txBody>
                    <a:bodyPr/>
                    <a:lstStyle/>
                    <a:p>
                      <a:pPr lvl="0">
                        <a:lnSpc>
                          <a:spcPct val="114999"/>
                        </a:lnSpc>
                        <a:spcAft>
                          <a:spcPts val="0"/>
                        </a:spcAft>
                        <a:buNone/>
                      </a:pPr>
                      <a:r>
                        <a:rPr lang="en-GB" sz="900" b="1" dirty="0">
                          <a:effectLst/>
                        </a:rPr>
                        <a:t>Collaborators</a:t>
                      </a:r>
                      <a:endParaRPr lang="en-GB" sz="900" b="1" dirty="0">
                        <a:effectLst/>
                        <a:latin typeface="Calibri"/>
                        <a:ea typeface="Calibri"/>
                        <a:cs typeface="Times New Roman"/>
                      </a:endParaRPr>
                    </a:p>
                  </a:txBody>
                  <a:tcPr marL="29997" marR="29997" marT="0" marB="0"/>
                </a:tc>
                <a:tc>
                  <a:txBody>
                    <a:bodyPr/>
                    <a:lstStyle/>
                    <a:p>
                      <a:pPr lvl="0">
                        <a:lnSpc>
                          <a:spcPct val="114999"/>
                        </a:lnSpc>
                        <a:spcAft>
                          <a:spcPts val="0"/>
                        </a:spcAft>
                        <a:buNone/>
                      </a:pPr>
                      <a:r>
                        <a:rPr lang="en-GB" sz="900" b="1" dirty="0">
                          <a:effectLst/>
                          <a:latin typeface="Calibri"/>
                          <a:ea typeface="Calibri"/>
                          <a:cs typeface="Times New Roman"/>
                        </a:rPr>
                        <a:t>Q1  update </a:t>
                      </a:r>
                      <a:r>
                        <a:rPr lang="en-GB" sz="900" b="1" baseline="0" dirty="0">
                          <a:effectLst/>
                          <a:latin typeface="Calibri"/>
                          <a:ea typeface="Calibri"/>
                          <a:cs typeface="Times New Roman"/>
                        </a:rPr>
                        <a:t> (April – June 2022)</a:t>
                      </a:r>
                      <a:endParaRPr lang="en-GB" sz="900" b="1" dirty="0">
                        <a:effectLst/>
                        <a:latin typeface="Calibri"/>
                        <a:ea typeface="Calibri"/>
                        <a:cs typeface="Times New Roman"/>
                      </a:endParaRPr>
                    </a:p>
                  </a:txBody>
                  <a:tcPr marL="29997" marR="29997" marT="0" marB="0"/>
                </a:tc>
                <a:tc>
                  <a:txBody>
                    <a:bodyPr/>
                    <a:lstStyle/>
                    <a:p>
                      <a:pPr lvl="0">
                        <a:lnSpc>
                          <a:spcPct val="114999"/>
                        </a:lnSpc>
                        <a:spcAft>
                          <a:spcPts val="0"/>
                        </a:spcAft>
                        <a:buNone/>
                      </a:pPr>
                      <a:r>
                        <a:rPr lang="en-GB" sz="900" dirty="0">
                          <a:effectLst/>
                          <a:latin typeface="Calibri"/>
                          <a:cs typeface="Times New Roman"/>
                        </a:rPr>
                        <a:t>BRAG</a:t>
                      </a:r>
                      <a:endParaRPr lang="en-US" sz="1500"/>
                    </a:p>
                  </a:txBody>
                  <a:tcPr marL="29997" marR="29997" marT="0" marB="0"/>
                </a:tc>
                <a:extLst>
                  <a:ext uri="{0D108BD9-81ED-4DB2-BD59-A6C34878D82A}">
                    <a16:rowId xmlns:a16="http://schemas.microsoft.com/office/drawing/2014/main" val="10000"/>
                  </a:ext>
                </a:extLst>
              </a:tr>
              <a:tr h="399457">
                <a:tc rowSpan="5">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600" dirty="0"/>
                        <a:t> </a:t>
                      </a:r>
                    </a:p>
                    <a:p>
                      <a:r>
                        <a:rPr lang="en-GB" sz="700" dirty="0"/>
                        <a:t>PSED</a:t>
                      </a:r>
                    </a:p>
                    <a:p>
                      <a:r>
                        <a:rPr lang="en-GB" sz="700" dirty="0"/>
                        <a:t>EDS4.1</a:t>
                      </a:r>
                    </a:p>
                    <a:p>
                      <a:r>
                        <a:rPr lang="en-GB" sz="700" dirty="0"/>
                        <a:t>DPP6</a:t>
                      </a: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600" dirty="0"/>
                    </a:p>
                    <a:p>
                      <a:pPr marL="0" indent="0" algn="ctr">
                        <a:lnSpc>
                          <a:spcPct val="115000"/>
                        </a:lnSpc>
                        <a:spcAft>
                          <a:spcPts val="0"/>
                        </a:spcAft>
                        <a:buFont typeface="Arial" panose="020B0604020202020204" pitchFamily="34" charset="0"/>
                        <a:buNone/>
                      </a:pPr>
                      <a:endParaRPr lang="en-GB" sz="600" dirty="0"/>
                    </a:p>
                  </a:txBody>
                  <a:tcPr marL="29998" marR="29998" marT="0" marB="0"/>
                </a:tc>
                <a:tc rowSpan="5">
                  <a:txBody>
                    <a:bodyPr/>
                    <a:lstStyle/>
                    <a:p>
                      <a:pPr algn="ctr">
                        <a:lnSpc>
                          <a:spcPct val="115000"/>
                        </a:lnSpc>
                        <a:spcAft>
                          <a:spcPts val="0"/>
                        </a:spcAft>
                      </a:pPr>
                      <a:r>
                        <a:rPr lang="en-GB" sz="700" b="1" dirty="0">
                          <a:effectLst/>
                          <a:latin typeface="+mn-lt"/>
                        </a:rPr>
                        <a:t>1</a:t>
                      </a:r>
                      <a:endParaRPr lang="en-GB" sz="700" b="1" dirty="0">
                        <a:effectLst/>
                        <a:latin typeface="+mn-lt"/>
                        <a:cs typeface="Times New Roman"/>
                      </a:endParaRPr>
                    </a:p>
                  </a:txBody>
                  <a:tcPr marL="29998" marR="29998" marT="0" marB="0">
                    <a:solidFill>
                      <a:schemeClr val="accent1">
                        <a:lumMod val="20000"/>
                        <a:lumOff val="80000"/>
                      </a:schemeClr>
                    </a:solidFill>
                  </a:tcPr>
                </a:tc>
                <a:tc rowSpan="5">
                  <a:txBody>
                    <a:bodyPr/>
                    <a:lstStyle/>
                    <a:p>
                      <a:pPr>
                        <a:lnSpc>
                          <a:spcPct val="115000"/>
                        </a:lnSpc>
                        <a:spcAft>
                          <a:spcPts val="0"/>
                        </a:spcAft>
                      </a:pPr>
                      <a:r>
                        <a:rPr lang="en-GB" sz="700" b="0" kern="1200" dirty="0">
                          <a:solidFill>
                            <a:schemeClr val="dk1"/>
                          </a:solidFill>
                          <a:effectLst/>
                          <a:latin typeface="+mn-lt"/>
                          <a:ea typeface="+mn-ea"/>
                          <a:cs typeface="+mn-cs"/>
                        </a:rPr>
                        <a:t>As leaders we role model the Values and Leadership behaviours creating an environment that encourages feedback and where staff feel safe to challenge </a:t>
                      </a:r>
                    </a:p>
                    <a:p>
                      <a:pPr>
                        <a:lnSpc>
                          <a:spcPct val="115000"/>
                        </a:lnSpc>
                        <a:spcAft>
                          <a:spcPts val="0"/>
                        </a:spcAft>
                      </a:pPr>
                      <a:endParaRPr lang="en-GB" sz="700" b="0" kern="1200" dirty="0">
                        <a:solidFill>
                          <a:schemeClr val="dk1"/>
                        </a:solidFill>
                        <a:effectLst/>
                        <a:latin typeface="+mn-lt"/>
                        <a:ea typeface="+mn-ea"/>
                        <a:cs typeface="+mn-cs"/>
                      </a:endParaRPr>
                    </a:p>
                    <a:p>
                      <a:pPr>
                        <a:lnSpc>
                          <a:spcPct val="115000"/>
                        </a:lnSpc>
                        <a:spcAft>
                          <a:spcPts val="0"/>
                        </a:spcAft>
                      </a:pPr>
                      <a:endParaRPr lang="en-GB" sz="700" b="0" kern="1200" dirty="0">
                        <a:solidFill>
                          <a:schemeClr val="dk1"/>
                        </a:solidFill>
                        <a:effectLst/>
                        <a:latin typeface="+mn-lt"/>
                        <a:ea typeface="+mn-ea"/>
                        <a:cs typeface="+mn-cs"/>
                      </a:endParaRPr>
                    </a:p>
                  </a:txBody>
                  <a:tcPr marL="29998" marR="29998" marT="0" marB="0">
                    <a:solidFill>
                      <a:schemeClr val="accent1">
                        <a:lumMod val="20000"/>
                        <a:lumOff val="80000"/>
                      </a:schemeClr>
                    </a:solidFill>
                  </a:tcPr>
                </a:tc>
                <a:tc>
                  <a:txBody>
                    <a:bodyPr/>
                    <a:lstStyle/>
                    <a:p>
                      <a:pPr marL="0" marR="0" lvl="0" indent="0" algn="l" rtl="0">
                        <a:lnSpc>
                          <a:spcPct val="100000"/>
                        </a:lnSpc>
                        <a:spcBef>
                          <a:spcPts val="0"/>
                        </a:spcBef>
                        <a:spcAft>
                          <a:spcPts val="0"/>
                        </a:spcAft>
                        <a:buClrTx/>
                        <a:buSzTx/>
                        <a:buFont typeface="Arial"/>
                        <a:buNone/>
                      </a:pPr>
                      <a:r>
                        <a:rPr lang="en-GB" sz="700" b="0" baseline="0" dirty="0">
                          <a:solidFill>
                            <a:schemeClr val="tx1"/>
                          </a:solidFill>
                        </a:rPr>
                        <a:t>Divisional targets for the number of EDI advocates to be set and agreed across the Trust and for this gap to be closed by end of Q2</a:t>
                      </a:r>
                    </a:p>
                  </a:txBody>
                  <a:tcPr marL="29997" marR="29997" marT="0" marB="0">
                    <a:solidFill>
                      <a:schemeClr val="accent1">
                        <a:lumMod val="20000"/>
                        <a:lumOff val="80000"/>
                      </a:schemeClr>
                    </a:solidFill>
                  </a:tcPr>
                </a:tc>
                <a:tc>
                  <a:txBody>
                    <a:bodyPr/>
                    <a:lstStyle/>
                    <a:p>
                      <a:pPr marL="0" marR="0" lvl="0" indent="0" algn="l" rtl="0">
                        <a:lnSpc>
                          <a:spcPct val="100000"/>
                        </a:lnSpc>
                        <a:spcBef>
                          <a:spcPts val="0"/>
                        </a:spcBef>
                        <a:spcAft>
                          <a:spcPts val="0"/>
                        </a:spcAft>
                        <a:buClrTx/>
                        <a:buSzTx/>
                        <a:buFontTx/>
                        <a:buNone/>
                      </a:pPr>
                      <a:r>
                        <a:rPr lang="en-GB" sz="700" b="0" i="0" u="none" strike="noStrike" kern="1200" cap="none" spc="0" normalizeH="0" baseline="0" noProof="0" dirty="0">
                          <a:ln>
                            <a:noFill/>
                          </a:ln>
                          <a:effectLst/>
                          <a:uLnTx/>
                          <a:uFillTx/>
                          <a:latin typeface="+mn-lt"/>
                        </a:rPr>
                        <a:t>Divisional EDI Leads</a:t>
                      </a:r>
                      <a:endParaRPr lang="en-GB" sz="700" b="0" i="0" u="none" strike="noStrike" kern="1200" cap="none" spc="0" normalizeH="0" baseline="0" noProof="0" dirty="0">
                        <a:ln>
                          <a:noFill/>
                        </a:ln>
                        <a:solidFill>
                          <a:schemeClr val="dk1"/>
                        </a:solidFill>
                        <a:effectLst/>
                        <a:uLnTx/>
                        <a:uFillTx/>
                        <a:latin typeface="+mn-lt"/>
                        <a:ea typeface="+mn-ea"/>
                        <a:cs typeface="+mn-cs"/>
                      </a:endParaRPr>
                    </a:p>
                  </a:txBody>
                  <a:tcPr marL="29997" marR="29997" marT="0" marB="0">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i="0" u="none" strike="noStrike" kern="1200" cap="none" spc="0" normalizeH="0" baseline="0" noProof="0" dirty="0">
                          <a:ln>
                            <a:noFill/>
                          </a:ln>
                          <a:solidFill>
                            <a:schemeClr val="dk1"/>
                          </a:solidFill>
                          <a:effectLst/>
                          <a:uLnTx/>
                          <a:uFillTx/>
                          <a:latin typeface="+mn-lt"/>
                          <a:ea typeface="+mn-ea"/>
                          <a:cs typeface="+mn-cs"/>
                        </a:rPr>
                        <a:t>Trust EDI Manager </a:t>
                      </a:r>
                      <a:endParaRPr lang="en-US" sz="700" dirty="0"/>
                    </a:p>
                    <a:p>
                      <a:pPr marL="0" marR="0" lvl="0" indent="0" algn="l" rtl="0">
                        <a:lnSpc>
                          <a:spcPct val="100000"/>
                        </a:lnSpc>
                        <a:spcBef>
                          <a:spcPts val="0"/>
                        </a:spcBef>
                        <a:spcAft>
                          <a:spcPts val="0"/>
                        </a:spcAft>
                        <a:buClrTx/>
                        <a:buSzTx/>
                        <a:buFontTx/>
                        <a:buNone/>
                      </a:pPr>
                      <a:endParaRPr lang="en-GB" sz="700" b="0" i="0" u="none" strike="noStrike" kern="1200" cap="none" spc="0" normalizeH="0" baseline="0" noProof="0" dirty="0">
                        <a:ln>
                          <a:noFill/>
                        </a:ln>
                        <a:solidFill>
                          <a:schemeClr val="dk1"/>
                        </a:solidFill>
                        <a:effectLst/>
                        <a:uLnTx/>
                        <a:uFillTx/>
                        <a:latin typeface="+mn-lt"/>
                        <a:ea typeface="+mn-ea"/>
                        <a:cs typeface="+mn-cs"/>
                      </a:endParaRPr>
                    </a:p>
                  </a:txBody>
                  <a:tcPr marL="29997" marR="29997" marT="0" marB="0">
                    <a:solidFill>
                      <a:schemeClr val="accent1">
                        <a:lumMod val="20000"/>
                        <a:lumOff val="80000"/>
                      </a:schemeClr>
                    </a:solidFill>
                  </a:tcPr>
                </a:tc>
                <a:tc>
                  <a:txBody>
                    <a:bodyPr/>
                    <a:lstStyle/>
                    <a:p>
                      <a:pPr marL="0" lvl="0" indent="0">
                        <a:spcAft>
                          <a:spcPts val="0"/>
                        </a:spcAft>
                        <a:buFont typeface="Arial"/>
                        <a:buNone/>
                      </a:pPr>
                      <a:endParaRPr lang="en-GB" sz="700" dirty="0">
                        <a:effectLst/>
                        <a:highlight>
                          <a:srgbClr val="FFFF00"/>
                        </a:highlight>
                        <a:latin typeface="+mn-lt"/>
                        <a:cs typeface="Times New Roman"/>
                      </a:endParaRPr>
                    </a:p>
                  </a:txBody>
                  <a:tcPr marL="29997" marR="29997" marT="0" marB="0">
                    <a:solidFill>
                      <a:schemeClr val="accent1">
                        <a:lumMod val="20000"/>
                        <a:lumOff val="80000"/>
                      </a:schemeClr>
                    </a:solidFill>
                  </a:tcPr>
                </a:tc>
                <a:tc>
                  <a:txBody>
                    <a:bodyPr/>
                    <a:lstStyle/>
                    <a:p>
                      <a:pPr marL="0" lvl="0" indent="0">
                        <a:lnSpc>
                          <a:spcPct val="114999"/>
                        </a:lnSpc>
                        <a:spcAft>
                          <a:spcPts val="0"/>
                        </a:spcAft>
                        <a:buFont typeface="Arial" panose="020B0604020202020204" pitchFamily="34" charset="0"/>
                        <a:buNone/>
                      </a:pPr>
                      <a:endParaRPr lang="en-GB" sz="700" dirty="0">
                        <a:solidFill>
                          <a:schemeClr val="tx1"/>
                        </a:solidFill>
                        <a:effectLst/>
                        <a:latin typeface="+mn-lt"/>
                      </a:endParaRPr>
                    </a:p>
                    <a:p>
                      <a:pPr marL="0" lvl="0" indent="0">
                        <a:lnSpc>
                          <a:spcPct val="114999"/>
                        </a:lnSpc>
                        <a:spcAft>
                          <a:spcPts val="0"/>
                        </a:spcAft>
                        <a:buFont typeface="Arial" panose="020B0604020202020204" pitchFamily="34" charset="0"/>
                        <a:buNone/>
                      </a:pPr>
                      <a:endParaRPr lang="en-GB" sz="700" dirty="0">
                        <a:solidFill>
                          <a:schemeClr val="tx1"/>
                        </a:solidFill>
                        <a:effectLst/>
                        <a:latin typeface="+mn-lt"/>
                      </a:endParaRPr>
                    </a:p>
                  </a:txBody>
                  <a:tcPr marL="29997" marR="29997" marT="0" marB="0">
                    <a:solidFill>
                      <a:schemeClr val="accent1">
                        <a:lumMod val="20000"/>
                        <a:lumOff val="80000"/>
                      </a:schemeClr>
                    </a:solidFill>
                  </a:tcPr>
                </a:tc>
                <a:extLst>
                  <a:ext uri="{0D108BD9-81ED-4DB2-BD59-A6C34878D82A}">
                    <a16:rowId xmlns:a16="http://schemas.microsoft.com/office/drawing/2014/main" val="10001"/>
                  </a:ext>
                </a:extLst>
              </a:tr>
              <a:tr h="399457">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rtl="0">
                        <a:lnSpc>
                          <a:spcPct val="100000"/>
                        </a:lnSpc>
                        <a:spcBef>
                          <a:spcPts val="0"/>
                        </a:spcBef>
                        <a:spcAft>
                          <a:spcPts val="0"/>
                        </a:spcAft>
                        <a:buClrTx/>
                        <a:buSzTx/>
                        <a:buFont typeface="Arial"/>
                        <a:buNone/>
                      </a:pPr>
                      <a:r>
                        <a:rPr lang="en-GB" sz="700" b="0" baseline="0" dirty="0">
                          <a:solidFill>
                            <a:schemeClr val="tx1"/>
                          </a:solidFill>
                        </a:rPr>
                        <a:t>Complete EDI diagnostic and training needs analysis to establish education baseline by end of April 2022</a:t>
                      </a:r>
                    </a:p>
                  </a:txBody>
                  <a:tcPr marL="29997" marR="29997" marT="0" marB="0">
                    <a:solidFill>
                      <a:schemeClr val="accent1">
                        <a:lumMod val="20000"/>
                        <a:lumOff val="80000"/>
                      </a:schemeClr>
                    </a:solidFill>
                  </a:tcPr>
                </a:tc>
                <a:tc>
                  <a:txBody>
                    <a:bodyPr/>
                    <a:lstStyle/>
                    <a:p>
                      <a:pPr marL="0" marR="0" lvl="0" indent="0" algn="l" rtl="0">
                        <a:lnSpc>
                          <a:spcPct val="100000"/>
                        </a:lnSpc>
                        <a:spcBef>
                          <a:spcPts val="0"/>
                        </a:spcBef>
                        <a:spcAft>
                          <a:spcPts val="0"/>
                        </a:spcAft>
                        <a:buClrTx/>
                        <a:buSzTx/>
                        <a:buFontTx/>
                        <a:buNone/>
                      </a:pPr>
                      <a:r>
                        <a:rPr lang="en-GB" sz="700" b="0" i="0" u="none" strike="noStrike" kern="1200" cap="none" spc="0" normalizeH="0" baseline="0" noProof="0" dirty="0">
                          <a:ln>
                            <a:noFill/>
                          </a:ln>
                          <a:solidFill>
                            <a:schemeClr val="dk1"/>
                          </a:solidFill>
                          <a:effectLst/>
                          <a:uLnTx/>
                          <a:uFillTx/>
                          <a:latin typeface="+mn-lt"/>
                          <a:ea typeface="+mn-ea"/>
                          <a:cs typeface="+mn-cs"/>
                        </a:rPr>
                        <a:t>Trust EDI Manager </a:t>
                      </a:r>
                      <a:endParaRPr lang="en-US" sz="1500" dirty="0"/>
                    </a:p>
                  </a:txBody>
                  <a:tcPr marL="29997" marR="29997" marT="0" marB="0">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i="0" u="none" strike="noStrike" kern="1200" cap="none" spc="0" normalizeH="0" baseline="0" noProof="0" dirty="0">
                          <a:ln>
                            <a:noFill/>
                          </a:ln>
                          <a:effectLst/>
                          <a:uLnTx/>
                          <a:uFillTx/>
                          <a:latin typeface="+mn-lt"/>
                        </a:rPr>
                        <a:t>Divisional EDI Leads/ EDI Advocates</a:t>
                      </a:r>
                    </a:p>
                  </a:txBody>
                  <a:tcPr marL="29997" marR="29997" marT="0" marB="0">
                    <a:solidFill>
                      <a:schemeClr val="accent1">
                        <a:lumMod val="20000"/>
                        <a:lumOff val="80000"/>
                      </a:schemeClr>
                    </a:solidFill>
                  </a:tcPr>
                </a:tc>
                <a:tc>
                  <a:txBody>
                    <a:bodyPr/>
                    <a:lstStyle/>
                    <a:p>
                      <a:pPr marL="0" lvl="0" indent="0">
                        <a:spcAft>
                          <a:spcPts val="0"/>
                        </a:spcAft>
                        <a:buFont typeface="Arial"/>
                        <a:buNone/>
                      </a:pPr>
                      <a:endParaRPr lang="en-GB" sz="700" dirty="0">
                        <a:effectLst/>
                        <a:highlight>
                          <a:srgbClr val="FFFF00"/>
                        </a:highlight>
                        <a:latin typeface="+mn-lt"/>
                        <a:cs typeface="Times New Roman"/>
                      </a:endParaRPr>
                    </a:p>
                  </a:txBody>
                  <a:tcPr marL="29997" marR="29997" marT="0" marB="0">
                    <a:solidFill>
                      <a:schemeClr val="accent1">
                        <a:lumMod val="20000"/>
                        <a:lumOff val="80000"/>
                      </a:schemeClr>
                    </a:solidFill>
                  </a:tcPr>
                </a:tc>
                <a:tc>
                  <a:txBody>
                    <a:bodyPr/>
                    <a:lstStyle/>
                    <a:p>
                      <a:pPr marL="0" lvl="0" indent="0">
                        <a:lnSpc>
                          <a:spcPct val="114999"/>
                        </a:lnSpc>
                        <a:spcAft>
                          <a:spcPts val="0"/>
                        </a:spcAft>
                        <a:buFont typeface="Arial" panose="020B0604020202020204" pitchFamily="34" charset="0"/>
                        <a:buNone/>
                      </a:pPr>
                      <a:endParaRPr lang="en-GB" sz="700" dirty="0">
                        <a:solidFill>
                          <a:schemeClr val="tx1"/>
                        </a:solidFill>
                        <a:effectLst/>
                        <a:latin typeface="+mn-lt"/>
                      </a:endParaRPr>
                    </a:p>
                  </a:txBody>
                  <a:tcPr marL="29997" marR="29997" marT="0" marB="0">
                    <a:solidFill>
                      <a:schemeClr val="accent1">
                        <a:lumMod val="20000"/>
                        <a:lumOff val="80000"/>
                      </a:schemeClr>
                    </a:solidFill>
                  </a:tcPr>
                </a:tc>
                <a:extLst>
                  <a:ext uri="{0D108BD9-81ED-4DB2-BD59-A6C34878D82A}">
                    <a16:rowId xmlns:a16="http://schemas.microsoft.com/office/drawing/2014/main" val="3962227297"/>
                  </a:ext>
                </a:extLst>
              </a:tr>
              <a:tr h="399457">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GB" sz="700" b="0" baseline="0" dirty="0">
                          <a:solidFill>
                            <a:schemeClr val="tx1"/>
                          </a:solidFill>
                        </a:rPr>
                        <a:t>Develop an EDI Advocates education programme </a:t>
                      </a:r>
                      <a:r>
                        <a:rPr lang="en-GB" sz="700" b="0" i="0" u="none" strike="noStrike" baseline="0" noProof="0" dirty="0">
                          <a:solidFill>
                            <a:schemeClr val="tx1"/>
                          </a:solidFill>
                          <a:latin typeface="+mn-lt"/>
                        </a:rPr>
                        <a:t>by the end of Q1</a:t>
                      </a:r>
                      <a:endParaRPr lang="en-GB" sz="700" b="0" baseline="0" dirty="0">
                        <a:solidFill>
                          <a:schemeClr val="tx1"/>
                        </a:solidFill>
                      </a:endParaRPr>
                    </a:p>
                    <a:p>
                      <a:pPr marL="0" marR="0" lvl="0" indent="0" algn="l" rtl="0">
                        <a:lnSpc>
                          <a:spcPct val="100000"/>
                        </a:lnSpc>
                        <a:spcBef>
                          <a:spcPts val="0"/>
                        </a:spcBef>
                        <a:spcAft>
                          <a:spcPts val="0"/>
                        </a:spcAft>
                        <a:buClrTx/>
                        <a:buSzTx/>
                        <a:buFont typeface="Arial"/>
                        <a:buNone/>
                      </a:pPr>
                      <a:endParaRPr lang="en-GB" sz="700" b="0" baseline="0" dirty="0">
                        <a:solidFill>
                          <a:schemeClr val="tx1"/>
                        </a:solidFill>
                      </a:endParaRPr>
                    </a:p>
                  </a:txBody>
                  <a:tcPr marL="29997" marR="29997" marT="0" marB="0">
                    <a:solidFill>
                      <a:schemeClr val="accent1">
                        <a:lumMod val="20000"/>
                        <a:lumOff val="80000"/>
                      </a:schemeClr>
                    </a:solidFill>
                  </a:tcPr>
                </a:tc>
                <a:tc>
                  <a:txBody>
                    <a:bodyPr/>
                    <a:lstStyle/>
                    <a:p>
                      <a:pPr marL="0" marR="0" lvl="0" indent="0" algn="l" rtl="0">
                        <a:lnSpc>
                          <a:spcPct val="100000"/>
                        </a:lnSpc>
                        <a:spcBef>
                          <a:spcPts val="0"/>
                        </a:spcBef>
                        <a:spcAft>
                          <a:spcPts val="0"/>
                        </a:spcAft>
                        <a:buClrTx/>
                        <a:buSzTx/>
                        <a:buFontTx/>
                        <a:buNone/>
                      </a:pPr>
                      <a:r>
                        <a:rPr lang="en-GB" sz="700" b="0" i="0" u="none" strike="noStrike" kern="1200" cap="none" spc="0" normalizeH="0" baseline="0" noProof="0" dirty="0">
                          <a:ln>
                            <a:noFill/>
                          </a:ln>
                          <a:solidFill>
                            <a:schemeClr val="dk1"/>
                          </a:solidFill>
                          <a:effectLst/>
                          <a:uLnTx/>
                          <a:uFillTx/>
                          <a:latin typeface="+mn-lt"/>
                          <a:ea typeface="+mn-ea"/>
                          <a:cs typeface="+mn-cs"/>
                        </a:rPr>
                        <a:t>Trust EDI Manager </a:t>
                      </a:r>
                      <a:endParaRPr lang="en-US" sz="1500" dirty="0"/>
                    </a:p>
                  </a:txBody>
                  <a:tcPr marL="29997" marR="29997" marT="0" marB="0">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i="0" u="none" strike="noStrike" kern="1200" cap="none" spc="0" normalizeH="0" baseline="0" noProof="0" dirty="0">
                          <a:ln>
                            <a:noFill/>
                          </a:ln>
                          <a:effectLst/>
                          <a:uLnTx/>
                          <a:uFillTx/>
                          <a:latin typeface="+mn-lt"/>
                        </a:rPr>
                        <a:t>Divisional EDI Leads</a:t>
                      </a:r>
                    </a:p>
                  </a:txBody>
                  <a:tcPr marL="29997" marR="29997" marT="0" marB="0">
                    <a:solidFill>
                      <a:schemeClr val="accent1">
                        <a:lumMod val="20000"/>
                        <a:lumOff val="80000"/>
                      </a:schemeClr>
                    </a:solidFill>
                  </a:tcPr>
                </a:tc>
                <a:tc>
                  <a:txBody>
                    <a:bodyPr/>
                    <a:lstStyle/>
                    <a:p>
                      <a:pPr marL="0" lvl="0" indent="0">
                        <a:spcAft>
                          <a:spcPts val="0"/>
                        </a:spcAft>
                        <a:buFont typeface="Arial"/>
                        <a:buNone/>
                      </a:pPr>
                      <a:endParaRPr lang="en-GB" sz="700" dirty="0">
                        <a:effectLst/>
                        <a:highlight>
                          <a:srgbClr val="FFFF00"/>
                        </a:highlight>
                        <a:latin typeface="+mn-lt"/>
                        <a:cs typeface="Times New Roman"/>
                      </a:endParaRPr>
                    </a:p>
                  </a:txBody>
                  <a:tcPr marL="29997" marR="29997" marT="0" marB="0">
                    <a:solidFill>
                      <a:schemeClr val="accent1">
                        <a:lumMod val="20000"/>
                        <a:lumOff val="80000"/>
                      </a:schemeClr>
                    </a:solidFill>
                  </a:tcPr>
                </a:tc>
                <a:tc>
                  <a:txBody>
                    <a:bodyPr/>
                    <a:lstStyle/>
                    <a:p>
                      <a:pPr marL="0" lvl="0" indent="0">
                        <a:lnSpc>
                          <a:spcPct val="114999"/>
                        </a:lnSpc>
                        <a:spcAft>
                          <a:spcPts val="0"/>
                        </a:spcAft>
                        <a:buFont typeface="Arial" panose="020B0604020202020204" pitchFamily="34" charset="0"/>
                        <a:buNone/>
                      </a:pPr>
                      <a:endParaRPr lang="en-GB" sz="700" dirty="0">
                        <a:solidFill>
                          <a:schemeClr val="tx1"/>
                        </a:solidFill>
                        <a:effectLst/>
                        <a:latin typeface="+mn-lt"/>
                      </a:endParaRPr>
                    </a:p>
                  </a:txBody>
                  <a:tcPr marL="29997" marR="29997" marT="0" marB="0">
                    <a:solidFill>
                      <a:schemeClr val="accent1">
                        <a:lumMod val="20000"/>
                        <a:lumOff val="80000"/>
                      </a:schemeClr>
                    </a:solidFill>
                  </a:tcPr>
                </a:tc>
                <a:extLst>
                  <a:ext uri="{0D108BD9-81ED-4DB2-BD59-A6C34878D82A}">
                    <a16:rowId xmlns:a16="http://schemas.microsoft.com/office/drawing/2014/main" val="517634979"/>
                  </a:ext>
                </a:extLst>
              </a:tr>
              <a:tr h="558136">
                <a:tc vMerge="1">
                  <a:txBody>
                    <a:bodyPr/>
                    <a:lstStyle/>
                    <a:p>
                      <a:pPr marL="0" indent="0" algn="ctr">
                        <a:lnSpc>
                          <a:spcPct val="115000"/>
                        </a:lnSpc>
                        <a:spcAft>
                          <a:spcPts val="0"/>
                        </a:spcAft>
                        <a:buFont typeface="Arial" panose="020B0604020202020204" pitchFamily="34" charset="0"/>
                        <a:buNone/>
                      </a:pPr>
                      <a:endParaRPr lang="en-GB" sz="700" dirty="0"/>
                    </a:p>
                  </a:txBody>
                  <a:tcPr marL="36919" marR="36919" marT="0" marB="0"/>
                </a:tc>
                <a:tc vMerge="1">
                  <a:txBody>
                    <a:bodyPr/>
                    <a:lstStyle/>
                    <a:p>
                      <a:pPr marL="0" indent="0" algn="l">
                        <a:lnSpc>
                          <a:spcPct val="115000"/>
                        </a:lnSpc>
                        <a:spcAft>
                          <a:spcPts val="0"/>
                        </a:spcAft>
                        <a:buFont typeface="Arial" panose="020B0604020202020204" pitchFamily="34" charset="0"/>
                        <a:buNone/>
                      </a:pPr>
                      <a:endParaRPr lang="en-GB" sz="700" dirty="0"/>
                    </a:p>
                  </a:txBody>
                  <a:tcPr marL="36919" marR="36919" marT="0" marB="0">
                    <a:solidFill>
                      <a:schemeClr val="accent1">
                        <a:lumMod val="20000"/>
                        <a:lumOff val="80000"/>
                      </a:schemeClr>
                    </a:solidFill>
                  </a:tcPr>
                </a:tc>
                <a:tc vMerge="1">
                  <a:txBody>
                    <a:bodyPr/>
                    <a:lstStyle/>
                    <a:p>
                      <a:pPr>
                        <a:lnSpc>
                          <a:spcPct val="115000"/>
                        </a:lnSpc>
                        <a:spcAft>
                          <a:spcPts val="0"/>
                        </a:spcAft>
                      </a:pPr>
                      <a:endParaRPr lang="en-GB" sz="900" b="0" kern="1200" dirty="0">
                        <a:solidFill>
                          <a:schemeClr val="dk1"/>
                        </a:solidFill>
                        <a:effectLst/>
                        <a:latin typeface="+mn-lt"/>
                        <a:ea typeface="+mn-ea"/>
                        <a:cs typeface="+mn-cs"/>
                      </a:endParaRPr>
                    </a:p>
                  </a:txBody>
                  <a:tcPr marL="36919" marR="36919" marT="0" marB="0">
                    <a:solidFill>
                      <a:schemeClr val="accent1">
                        <a:lumMod val="20000"/>
                        <a:lumOff val="80000"/>
                      </a:schemeClr>
                    </a:solidFill>
                  </a:tcPr>
                </a:tc>
                <a:tc>
                  <a:txBody>
                    <a:bodyPr/>
                    <a:lstStyle/>
                    <a:p>
                      <a:pPr marL="0" lvl="0" indent="0" algn="l">
                        <a:lnSpc>
                          <a:spcPct val="100000"/>
                        </a:lnSpc>
                        <a:spcBef>
                          <a:spcPts val="0"/>
                        </a:spcBef>
                        <a:spcAft>
                          <a:spcPts val="0"/>
                        </a:spcAft>
                        <a:buNone/>
                      </a:pPr>
                      <a:r>
                        <a:rPr lang="en-GB" sz="700" b="0" i="0" u="none" strike="noStrike" baseline="0" noProof="0" dirty="0">
                          <a:solidFill>
                            <a:schemeClr val="tx1"/>
                          </a:solidFill>
                          <a:latin typeface="Calibri"/>
                        </a:rPr>
                        <a:t>Deliver a rolling programme of modules to the EDI Advoctaes, each quarter, with completion of  the whole programme by the end of Q3</a:t>
                      </a:r>
                      <a:endParaRPr lang="en-US" sz="1500" dirty="0"/>
                    </a:p>
                  </a:txBody>
                  <a:tcPr marL="29997" marR="29997" marT="0" marB="0">
                    <a:solidFill>
                      <a:schemeClr val="accent1">
                        <a:lumMod val="20000"/>
                        <a:lumOff val="80000"/>
                      </a:schemeClr>
                    </a:solidFill>
                  </a:tcPr>
                </a:tc>
                <a:tc>
                  <a:txBody>
                    <a:bodyPr/>
                    <a:lstStyle/>
                    <a:p>
                      <a:pPr marL="0" lvl="0" indent="0">
                        <a:spcAft>
                          <a:spcPts val="0"/>
                        </a:spcAft>
                        <a:buNone/>
                      </a:pPr>
                      <a:r>
                        <a:rPr lang="en-GB" sz="700" b="0" i="0" u="none" strike="noStrike" noProof="0" dirty="0">
                          <a:solidFill>
                            <a:schemeClr val="dk1"/>
                          </a:solidFill>
                          <a:effectLst/>
                          <a:latin typeface="Calibri"/>
                        </a:rPr>
                        <a:t>Trust EDI Manager </a:t>
                      </a:r>
                      <a:endParaRPr lang="en-US" sz="1500" dirty="0"/>
                    </a:p>
                  </a:txBody>
                  <a:tcPr marL="29997" marR="29997" marT="0" marB="0">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i="0" u="none" strike="noStrike" kern="1200" cap="none" spc="0" normalizeH="0" baseline="0" noProof="0" dirty="0">
                          <a:ln>
                            <a:noFill/>
                          </a:ln>
                          <a:effectLst/>
                          <a:uLnTx/>
                          <a:uFillTx/>
                          <a:latin typeface="+mn-lt"/>
                        </a:rPr>
                        <a:t>Divisional EDI Leads/ EDI Advocates</a:t>
                      </a:r>
                    </a:p>
                    <a:p>
                      <a:pPr marL="0" lvl="0" indent="0">
                        <a:spcAft>
                          <a:spcPts val="0"/>
                        </a:spcAft>
                        <a:buNone/>
                      </a:pPr>
                      <a:endParaRPr lang="en-US" sz="1500" dirty="0"/>
                    </a:p>
                  </a:txBody>
                  <a:tcPr marL="29997" marR="29997" marT="0" marB="0">
                    <a:solidFill>
                      <a:schemeClr val="accent1">
                        <a:lumMod val="20000"/>
                        <a:lumOff val="80000"/>
                      </a:schemeClr>
                    </a:solidFill>
                  </a:tcPr>
                </a:tc>
                <a:tc>
                  <a:txBody>
                    <a:bodyPr/>
                    <a:lstStyle/>
                    <a:p>
                      <a:pPr marL="0" lvl="0" indent="0">
                        <a:spcAft>
                          <a:spcPts val="0"/>
                        </a:spcAft>
                        <a:buNone/>
                      </a:pPr>
                      <a:endParaRPr lang="en-GB" sz="700" dirty="0">
                        <a:effectLst/>
                        <a:highlight>
                          <a:srgbClr val="FFFF00"/>
                        </a:highlight>
                        <a:latin typeface="+mn-lt"/>
                        <a:cs typeface="Times New Roman"/>
                      </a:endParaRPr>
                    </a:p>
                  </a:txBody>
                  <a:tcPr marL="29997" marR="29997" marT="0" marB="0">
                    <a:solidFill>
                      <a:schemeClr val="accent1">
                        <a:lumMod val="20000"/>
                        <a:lumOff val="80000"/>
                      </a:schemeClr>
                    </a:solidFill>
                  </a:tcPr>
                </a:tc>
                <a:tc>
                  <a:txBody>
                    <a:bodyPr/>
                    <a:lstStyle/>
                    <a:p>
                      <a:pPr marL="0" lvl="0" indent="0">
                        <a:lnSpc>
                          <a:spcPct val="114999"/>
                        </a:lnSpc>
                        <a:spcAft>
                          <a:spcPts val="0"/>
                        </a:spcAft>
                        <a:buFont typeface="Arial" panose="020B0604020202020204" pitchFamily="34" charset="0"/>
                        <a:buNone/>
                      </a:pPr>
                      <a:endParaRPr lang="en-GB" sz="700" dirty="0">
                        <a:solidFill>
                          <a:schemeClr val="tx1"/>
                        </a:solidFill>
                        <a:effectLst/>
                        <a:latin typeface="+mn-lt"/>
                      </a:endParaRPr>
                    </a:p>
                  </a:txBody>
                  <a:tcPr marL="29997" marR="29997" marT="0" marB="0">
                    <a:solidFill>
                      <a:schemeClr val="accent1">
                        <a:lumMod val="20000"/>
                        <a:lumOff val="80000"/>
                      </a:schemeClr>
                    </a:solidFill>
                  </a:tcPr>
                </a:tc>
                <a:extLst>
                  <a:ext uri="{0D108BD9-81ED-4DB2-BD59-A6C34878D82A}">
                    <a16:rowId xmlns:a16="http://schemas.microsoft.com/office/drawing/2014/main" val="2902250175"/>
                  </a:ext>
                </a:extLst>
              </a:tr>
              <a:tr h="558136">
                <a:tc vMerge="1">
                  <a:txBody>
                    <a:bodyPr/>
                    <a:lstStyle/>
                    <a:p>
                      <a:pPr marL="0" indent="0" algn="ctr">
                        <a:lnSpc>
                          <a:spcPct val="115000"/>
                        </a:lnSpc>
                        <a:spcAft>
                          <a:spcPts val="0"/>
                        </a:spcAft>
                        <a:buFont typeface="Arial" panose="020B0604020202020204" pitchFamily="34" charset="0"/>
                        <a:buNone/>
                      </a:pPr>
                      <a:endParaRPr lang="en-GB" sz="700" dirty="0"/>
                    </a:p>
                  </a:txBody>
                  <a:tcPr marL="36920" marR="36920" marT="0" marB="0"/>
                </a:tc>
                <a:tc vMerge="1">
                  <a:txBody>
                    <a:bodyPr/>
                    <a:lstStyle/>
                    <a:p>
                      <a:pPr marL="0" indent="0" algn="l">
                        <a:lnSpc>
                          <a:spcPct val="115000"/>
                        </a:lnSpc>
                        <a:spcAft>
                          <a:spcPts val="0"/>
                        </a:spcAft>
                        <a:buFont typeface="Arial" panose="020B0604020202020204" pitchFamily="34" charset="0"/>
                        <a:buNone/>
                      </a:pPr>
                      <a:endParaRPr lang="en-GB" sz="700" dirty="0"/>
                    </a:p>
                  </a:txBody>
                  <a:tcPr marL="36920" marR="36920" marT="0" marB="0">
                    <a:solidFill>
                      <a:schemeClr val="accent1">
                        <a:lumMod val="20000"/>
                        <a:lumOff val="80000"/>
                      </a:schemeClr>
                    </a:solidFill>
                  </a:tcPr>
                </a:tc>
                <a:tc vMerge="1">
                  <a:txBody>
                    <a:bodyPr/>
                    <a:lstStyle/>
                    <a:p>
                      <a:pPr>
                        <a:lnSpc>
                          <a:spcPct val="115000"/>
                        </a:lnSpc>
                        <a:spcAft>
                          <a:spcPts val="0"/>
                        </a:spcAft>
                      </a:pPr>
                      <a:endParaRPr lang="en-GB" sz="900" b="0" kern="1200" dirty="0">
                        <a:solidFill>
                          <a:schemeClr val="dk1"/>
                        </a:solidFill>
                        <a:effectLst/>
                        <a:latin typeface="+mn-lt"/>
                        <a:ea typeface="+mn-ea"/>
                        <a:cs typeface="+mn-cs"/>
                      </a:endParaRPr>
                    </a:p>
                  </a:txBody>
                  <a:tcPr marL="36920" marR="36920" marT="0" marB="0">
                    <a:solidFill>
                      <a:schemeClr val="accent1">
                        <a:lumMod val="20000"/>
                        <a:lumOff val="80000"/>
                      </a:schemeClr>
                    </a:solidFill>
                  </a:tcPr>
                </a:tc>
                <a:tc>
                  <a:txBody>
                    <a:bodyPr/>
                    <a:lstStyle/>
                    <a:p>
                      <a:pPr marL="0" lvl="0" indent="0" algn="l">
                        <a:lnSpc>
                          <a:spcPct val="100000"/>
                        </a:lnSpc>
                        <a:spcBef>
                          <a:spcPts val="0"/>
                        </a:spcBef>
                        <a:spcAft>
                          <a:spcPts val="0"/>
                        </a:spcAft>
                        <a:buNone/>
                      </a:pPr>
                      <a:r>
                        <a:rPr lang="en-GB" sz="700" b="0" i="0" u="none" strike="noStrike" baseline="0" noProof="0" dirty="0">
                          <a:solidFill>
                            <a:schemeClr val="tx1"/>
                          </a:solidFill>
                          <a:latin typeface="Calibri"/>
                        </a:rPr>
                        <a:t>Evaluate the EDI advocate programme by the end of Q4</a:t>
                      </a:r>
                    </a:p>
                  </a:txBody>
                  <a:tcPr marL="29997" marR="29997" marT="0" marB="0">
                    <a:solidFill>
                      <a:schemeClr val="accent1">
                        <a:lumMod val="20000"/>
                        <a:lumOff val="80000"/>
                      </a:schemeClr>
                    </a:solidFill>
                  </a:tcPr>
                </a:tc>
                <a:tc>
                  <a:txBody>
                    <a:bodyPr/>
                    <a:lstStyle/>
                    <a:p>
                      <a:pPr marL="0" lvl="0" indent="0">
                        <a:spcAft>
                          <a:spcPts val="0"/>
                        </a:spcAft>
                        <a:buNone/>
                      </a:pPr>
                      <a:r>
                        <a:rPr lang="en-GB" sz="700" b="0" i="0" u="none" strike="noStrike" noProof="0" dirty="0">
                          <a:solidFill>
                            <a:schemeClr val="dk1"/>
                          </a:solidFill>
                          <a:effectLst/>
                          <a:latin typeface="Calibri"/>
                        </a:rPr>
                        <a:t>Trust EDI Manager </a:t>
                      </a:r>
                      <a:endParaRPr lang="en-US" sz="1500" dirty="0"/>
                    </a:p>
                  </a:txBody>
                  <a:tcPr marL="29997" marR="29997" marT="0" marB="0">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i="0" u="none" strike="noStrike" kern="1200" cap="none" spc="0" normalizeH="0" baseline="0" noProof="0" dirty="0">
                          <a:ln>
                            <a:noFill/>
                          </a:ln>
                          <a:solidFill>
                            <a:schemeClr val="dk1"/>
                          </a:solidFill>
                          <a:effectLst/>
                          <a:uLnTx/>
                          <a:uFillTx/>
                          <a:latin typeface="+mn-lt"/>
                          <a:ea typeface="+mn-ea"/>
                          <a:cs typeface="+mn-cs"/>
                        </a:rPr>
                        <a:t>Divisional EDI Leads/ EDI Advocates</a:t>
                      </a:r>
                    </a:p>
                    <a:p>
                      <a:pPr marL="0" lvl="0" indent="0">
                        <a:spcAft>
                          <a:spcPts val="0"/>
                        </a:spcAft>
                        <a:buNone/>
                      </a:pPr>
                      <a:endParaRPr lang="en-US" sz="1500" dirty="0"/>
                    </a:p>
                  </a:txBody>
                  <a:tcPr marL="29997" marR="29997" marT="0" marB="0">
                    <a:solidFill>
                      <a:schemeClr val="accent1">
                        <a:lumMod val="20000"/>
                        <a:lumOff val="80000"/>
                      </a:schemeClr>
                    </a:solidFill>
                  </a:tcPr>
                </a:tc>
                <a:tc>
                  <a:txBody>
                    <a:bodyPr/>
                    <a:lstStyle/>
                    <a:p>
                      <a:pPr marL="0" lvl="0" indent="0">
                        <a:spcAft>
                          <a:spcPts val="0"/>
                        </a:spcAft>
                        <a:buNone/>
                      </a:pPr>
                      <a:endParaRPr lang="en-GB" sz="700" dirty="0">
                        <a:effectLst/>
                        <a:highlight>
                          <a:srgbClr val="FFFF00"/>
                        </a:highlight>
                        <a:latin typeface="+mn-lt"/>
                        <a:cs typeface="Times New Roman"/>
                      </a:endParaRPr>
                    </a:p>
                  </a:txBody>
                  <a:tcPr marL="29997" marR="29997" marT="0" marB="0">
                    <a:solidFill>
                      <a:schemeClr val="accent1">
                        <a:lumMod val="20000"/>
                        <a:lumOff val="80000"/>
                      </a:schemeClr>
                    </a:solidFill>
                  </a:tcPr>
                </a:tc>
                <a:tc>
                  <a:txBody>
                    <a:bodyPr/>
                    <a:lstStyle/>
                    <a:p>
                      <a:pPr marL="0" lvl="0" indent="0">
                        <a:lnSpc>
                          <a:spcPct val="114999"/>
                        </a:lnSpc>
                        <a:spcAft>
                          <a:spcPts val="0"/>
                        </a:spcAft>
                        <a:buFont typeface="Arial" panose="020B0604020202020204" pitchFamily="34" charset="0"/>
                        <a:buNone/>
                      </a:pPr>
                      <a:endParaRPr lang="en-GB" sz="700" dirty="0">
                        <a:solidFill>
                          <a:schemeClr val="tx1"/>
                        </a:solidFill>
                        <a:effectLst/>
                        <a:latin typeface="+mn-lt"/>
                      </a:endParaRPr>
                    </a:p>
                  </a:txBody>
                  <a:tcPr marL="29997" marR="29997" marT="0" marB="0">
                    <a:solidFill>
                      <a:schemeClr val="accent1">
                        <a:lumMod val="20000"/>
                        <a:lumOff val="80000"/>
                      </a:schemeClr>
                    </a:solidFill>
                  </a:tcPr>
                </a:tc>
                <a:extLst>
                  <a:ext uri="{0D108BD9-81ED-4DB2-BD59-A6C34878D82A}">
                    <a16:rowId xmlns:a16="http://schemas.microsoft.com/office/drawing/2014/main" val="1272220884"/>
                  </a:ext>
                </a:extLst>
              </a:tr>
            </a:tbl>
          </a:graphicData>
        </a:graphic>
      </p:graphicFrame>
      <p:graphicFrame>
        <p:nvGraphicFramePr>
          <p:cNvPr id="7" name="Table 6">
            <a:extLst>
              <a:ext uri="{FF2B5EF4-FFF2-40B4-BE49-F238E27FC236}">
                <a16:creationId xmlns:a16="http://schemas.microsoft.com/office/drawing/2014/main" id="{37FCDDE0-4532-4794-9DCD-F2C6685B0053}"/>
              </a:ext>
            </a:extLst>
          </p:cNvPr>
          <p:cNvGraphicFramePr>
            <a:graphicFrameLocks noGrp="1"/>
          </p:cNvGraphicFramePr>
          <p:nvPr>
            <p:extLst>
              <p:ext uri="{D42A27DB-BD31-4B8C-83A1-F6EECF244321}">
                <p14:modId xmlns:p14="http://schemas.microsoft.com/office/powerpoint/2010/main" val="1533808263"/>
              </p:ext>
            </p:extLst>
          </p:nvPr>
        </p:nvGraphicFramePr>
        <p:xfrm>
          <a:off x="200472" y="5830378"/>
          <a:ext cx="1984818" cy="510168"/>
        </p:xfrm>
        <a:graphic>
          <a:graphicData uri="http://schemas.openxmlformats.org/drawingml/2006/table">
            <a:tbl>
              <a:tblPr firstRow="1" bandRow="1">
                <a:tableStyleId>{5C22544A-7EE6-4342-B048-85BDC9FD1C3A}</a:tableStyleId>
              </a:tblPr>
              <a:tblGrid>
                <a:gridCol w="409546">
                  <a:extLst>
                    <a:ext uri="{9D8B030D-6E8A-4147-A177-3AD203B41FA5}">
                      <a16:colId xmlns:a16="http://schemas.microsoft.com/office/drawing/2014/main" val="20000"/>
                    </a:ext>
                  </a:extLst>
                </a:gridCol>
                <a:gridCol w="553610">
                  <a:extLst>
                    <a:ext uri="{9D8B030D-6E8A-4147-A177-3AD203B41FA5}">
                      <a16:colId xmlns:a16="http://schemas.microsoft.com/office/drawing/2014/main" val="20001"/>
                    </a:ext>
                  </a:extLst>
                </a:gridCol>
                <a:gridCol w="510831">
                  <a:extLst>
                    <a:ext uri="{9D8B030D-6E8A-4147-A177-3AD203B41FA5}">
                      <a16:colId xmlns:a16="http://schemas.microsoft.com/office/drawing/2014/main" val="20002"/>
                    </a:ext>
                  </a:extLst>
                </a:gridCol>
                <a:gridCol w="510831">
                  <a:extLst>
                    <a:ext uri="{9D8B030D-6E8A-4147-A177-3AD203B41FA5}">
                      <a16:colId xmlns:a16="http://schemas.microsoft.com/office/drawing/2014/main" val="20003"/>
                    </a:ext>
                  </a:extLst>
                </a:gridCol>
              </a:tblGrid>
              <a:tr h="243926">
                <a:tc>
                  <a:txBody>
                    <a:bodyPr/>
                    <a:lstStyle/>
                    <a:p>
                      <a:pPr algn="ctr"/>
                      <a:r>
                        <a:rPr lang="en-GB" sz="1100" dirty="0"/>
                        <a:t>B</a:t>
                      </a:r>
                    </a:p>
                  </a:txBody>
                  <a:tcPr marL="79826" marR="79826" marT="39912" marB="39912" anchor="ctr">
                    <a:solidFill>
                      <a:srgbClr val="00B0F0"/>
                    </a:solidFill>
                  </a:tcPr>
                </a:tc>
                <a:tc>
                  <a:txBody>
                    <a:bodyPr/>
                    <a:lstStyle/>
                    <a:p>
                      <a:pPr algn="ctr"/>
                      <a:r>
                        <a:rPr lang="en-GB" sz="1100" dirty="0"/>
                        <a:t>R</a:t>
                      </a:r>
                    </a:p>
                  </a:txBody>
                  <a:tcPr marL="79826" marR="79826" marT="39912" marB="39912" anchor="ctr">
                    <a:solidFill>
                      <a:srgbClr val="FF0000"/>
                    </a:solidFill>
                  </a:tcPr>
                </a:tc>
                <a:tc>
                  <a:txBody>
                    <a:bodyPr/>
                    <a:lstStyle/>
                    <a:p>
                      <a:pPr algn="ctr"/>
                      <a:r>
                        <a:rPr lang="en-GB" sz="1100" dirty="0"/>
                        <a:t>A</a:t>
                      </a:r>
                    </a:p>
                  </a:txBody>
                  <a:tcPr marL="79826" marR="79826" marT="39912" marB="39912" anchor="ctr">
                    <a:solidFill>
                      <a:srgbClr val="FFC000"/>
                    </a:solidFill>
                  </a:tcPr>
                </a:tc>
                <a:tc>
                  <a:txBody>
                    <a:bodyPr/>
                    <a:lstStyle/>
                    <a:p>
                      <a:pPr algn="ctr"/>
                      <a:r>
                        <a:rPr lang="en-GB" sz="1100" dirty="0"/>
                        <a:t>G</a:t>
                      </a:r>
                    </a:p>
                  </a:txBody>
                  <a:tcPr marL="79826" marR="79826" marT="39912" marB="39912" anchor="ctr">
                    <a:solidFill>
                      <a:srgbClr val="92D050"/>
                    </a:solidFill>
                  </a:tcPr>
                </a:tc>
                <a:extLst>
                  <a:ext uri="{0D108BD9-81ED-4DB2-BD59-A6C34878D82A}">
                    <a16:rowId xmlns:a16="http://schemas.microsoft.com/office/drawing/2014/main" val="10000"/>
                  </a:ext>
                </a:extLst>
              </a:tr>
              <a:tr h="256470">
                <a:tc>
                  <a:txBody>
                    <a:bodyPr/>
                    <a:lstStyle/>
                    <a:p>
                      <a:pPr algn="ctr"/>
                      <a:r>
                        <a:rPr lang="en-GB" sz="600" dirty="0"/>
                        <a:t>On Plan</a:t>
                      </a:r>
                    </a:p>
                  </a:txBody>
                  <a:tcPr marL="79826" marR="79826" marT="39912" marB="39912" anchor="ctr"/>
                </a:tc>
                <a:tc>
                  <a:txBody>
                    <a:bodyPr/>
                    <a:lstStyle/>
                    <a:p>
                      <a:pPr algn="ctr"/>
                      <a:r>
                        <a:rPr lang="en-GB" sz="600" dirty="0"/>
                        <a:t>Not Achieved</a:t>
                      </a:r>
                    </a:p>
                  </a:txBody>
                  <a:tcPr marL="79826" marR="79826" marT="39912" marB="39912" anchor="ctr"/>
                </a:tc>
                <a:tc>
                  <a:txBody>
                    <a:bodyPr/>
                    <a:lstStyle/>
                    <a:p>
                      <a:pPr algn="ctr"/>
                      <a:r>
                        <a:rPr lang="en-GB" sz="600" dirty="0"/>
                        <a:t>Risks</a:t>
                      </a:r>
                      <a:r>
                        <a:rPr lang="en-GB" sz="600" baseline="0" dirty="0"/>
                        <a:t> Slippage</a:t>
                      </a:r>
                      <a:endParaRPr lang="en-GB" sz="600" dirty="0"/>
                    </a:p>
                  </a:txBody>
                  <a:tcPr marL="79826" marR="79826" marT="39912" marB="39912" anchor="ctr"/>
                </a:tc>
                <a:tc>
                  <a:txBody>
                    <a:bodyPr/>
                    <a:lstStyle/>
                    <a:p>
                      <a:pPr algn="ctr"/>
                      <a:r>
                        <a:rPr lang="en-GB" sz="600" dirty="0"/>
                        <a:t>Completed</a:t>
                      </a:r>
                    </a:p>
                  </a:txBody>
                  <a:tcPr marL="79826" marR="79826" marT="39912" marB="39912" anchor="ct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28822278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CE8F79D-ACD1-4BED-B6C5-922046DBE61C}"/>
              </a:ext>
            </a:extLst>
          </p:cNvPr>
          <p:cNvSpPr>
            <a:spLocks noGrp="1"/>
          </p:cNvSpPr>
          <p:nvPr>
            <p:ph type="sldNum" sz="quarter" idx="12"/>
          </p:nvPr>
        </p:nvSpPr>
        <p:spPr/>
        <p:txBody>
          <a:bodyPr/>
          <a:lstStyle/>
          <a:p>
            <a:fld id="{ECA5469C-08DA-4774-9D4D-73FB2CE48787}" type="slidenum">
              <a:rPr lang="en-GB" smtClean="0"/>
              <a:t>45</a:t>
            </a:fld>
            <a:endParaRPr lang="en-GB"/>
          </a:p>
        </p:txBody>
      </p:sp>
      <p:graphicFrame>
        <p:nvGraphicFramePr>
          <p:cNvPr id="7" name="Table 6">
            <a:extLst>
              <a:ext uri="{FF2B5EF4-FFF2-40B4-BE49-F238E27FC236}">
                <a16:creationId xmlns:a16="http://schemas.microsoft.com/office/drawing/2014/main" id="{DF67FE8A-62C5-4A60-8160-E7162AD448F8}"/>
              </a:ext>
            </a:extLst>
          </p:cNvPr>
          <p:cNvGraphicFramePr>
            <a:graphicFrameLocks noGrp="1"/>
          </p:cNvGraphicFramePr>
          <p:nvPr>
            <p:extLst>
              <p:ext uri="{D42A27DB-BD31-4B8C-83A1-F6EECF244321}">
                <p14:modId xmlns:p14="http://schemas.microsoft.com/office/powerpoint/2010/main" val="1304531573"/>
              </p:ext>
            </p:extLst>
          </p:nvPr>
        </p:nvGraphicFramePr>
        <p:xfrm>
          <a:off x="92690" y="5697252"/>
          <a:ext cx="1984818" cy="510168"/>
        </p:xfrm>
        <a:graphic>
          <a:graphicData uri="http://schemas.openxmlformats.org/drawingml/2006/table">
            <a:tbl>
              <a:tblPr firstRow="1" bandRow="1">
                <a:tableStyleId>{5C22544A-7EE6-4342-B048-85BDC9FD1C3A}</a:tableStyleId>
              </a:tblPr>
              <a:tblGrid>
                <a:gridCol w="409546">
                  <a:extLst>
                    <a:ext uri="{9D8B030D-6E8A-4147-A177-3AD203B41FA5}">
                      <a16:colId xmlns:a16="http://schemas.microsoft.com/office/drawing/2014/main" val="20000"/>
                    </a:ext>
                  </a:extLst>
                </a:gridCol>
                <a:gridCol w="553610">
                  <a:extLst>
                    <a:ext uri="{9D8B030D-6E8A-4147-A177-3AD203B41FA5}">
                      <a16:colId xmlns:a16="http://schemas.microsoft.com/office/drawing/2014/main" val="20001"/>
                    </a:ext>
                  </a:extLst>
                </a:gridCol>
                <a:gridCol w="510831">
                  <a:extLst>
                    <a:ext uri="{9D8B030D-6E8A-4147-A177-3AD203B41FA5}">
                      <a16:colId xmlns:a16="http://schemas.microsoft.com/office/drawing/2014/main" val="20002"/>
                    </a:ext>
                  </a:extLst>
                </a:gridCol>
                <a:gridCol w="510831">
                  <a:extLst>
                    <a:ext uri="{9D8B030D-6E8A-4147-A177-3AD203B41FA5}">
                      <a16:colId xmlns:a16="http://schemas.microsoft.com/office/drawing/2014/main" val="20003"/>
                    </a:ext>
                  </a:extLst>
                </a:gridCol>
              </a:tblGrid>
              <a:tr h="243926">
                <a:tc>
                  <a:txBody>
                    <a:bodyPr/>
                    <a:lstStyle/>
                    <a:p>
                      <a:pPr algn="ctr"/>
                      <a:r>
                        <a:rPr lang="en-GB" sz="1100" dirty="0"/>
                        <a:t>B</a:t>
                      </a:r>
                    </a:p>
                  </a:txBody>
                  <a:tcPr marL="79826" marR="79826" marT="39912" marB="39912" anchor="ctr">
                    <a:solidFill>
                      <a:srgbClr val="00B0F0"/>
                    </a:solidFill>
                  </a:tcPr>
                </a:tc>
                <a:tc>
                  <a:txBody>
                    <a:bodyPr/>
                    <a:lstStyle/>
                    <a:p>
                      <a:pPr algn="ctr"/>
                      <a:r>
                        <a:rPr lang="en-GB" sz="1100" dirty="0"/>
                        <a:t>R</a:t>
                      </a:r>
                    </a:p>
                  </a:txBody>
                  <a:tcPr marL="79826" marR="79826" marT="39912" marB="39912" anchor="ctr">
                    <a:solidFill>
                      <a:srgbClr val="FF0000"/>
                    </a:solidFill>
                  </a:tcPr>
                </a:tc>
                <a:tc>
                  <a:txBody>
                    <a:bodyPr/>
                    <a:lstStyle/>
                    <a:p>
                      <a:pPr algn="ctr"/>
                      <a:r>
                        <a:rPr lang="en-GB" sz="1100" dirty="0"/>
                        <a:t>A</a:t>
                      </a:r>
                    </a:p>
                  </a:txBody>
                  <a:tcPr marL="79826" marR="79826" marT="39912" marB="39912" anchor="ctr">
                    <a:solidFill>
                      <a:srgbClr val="FFC000"/>
                    </a:solidFill>
                  </a:tcPr>
                </a:tc>
                <a:tc>
                  <a:txBody>
                    <a:bodyPr/>
                    <a:lstStyle/>
                    <a:p>
                      <a:pPr algn="ctr"/>
                      <a:r>
                        <a:rPr lang="en-GB" sz="1100" dirty="0"/>
                        <a:t>G</a:t>
                      </a:r>
                    </a:p>
                  </a:txBody>
                  <a:tcPr marL="79826" marR="79826" marT="39912" marB="39912" anchor="ctr">
                    <a:solidFill>
                      <a:srgbClr val="92D050"/>
                    </a:solidFill>
                  </a:tcPr>
                </a:tc>
                <a:extLst>
                  <a:ext uri="{0D108BD9-81ED-4DB2-BD59-A6C34878D82A}">
                    <a16:rowId xmlns:a16="http://schemas.microsoft.com/office/drawing/2014/main" val="10000"/>
                  </a:ext>
                </a:extLst>
              </a:tr>
              <a:tr h="256470">
                <a:tc>
                  <a:txBody>
                    <a:bodyPr/>
                    <a:lstStyle/>
                    <a:p>
                      <a:pPr algn="ctr"/>
                      <a:r>
                        <a:rPr lang="en-GB" sz="600" dirty="0"/>
                        <a:t>On Plan</a:t>
                      </a:r>
                    </a:p>
                  </a:txBody>
                  <a:tcPr marL="79826" marR="79826" marT="39912" marB="39912" anchor="ctr"/>
                </a:tc>
                <a:tc>
                  <a:txBody>
                    <a:bodyPr/>
                    <a:lstStyle/>
                    <a:p>
                      <a:pPr algn="ctr"/>
                      <a:r>
                        <a:rPr lang="en-GB" sz="600" dirty="0"/>
                        <a:t>Not Achieved</a:t>
                      </a:r>
                    </a:p>
                  </a:txBody>
                  <a:tcPr marL="79826" marR="79826" marT="39912" marB="39912" anchor="ctr"/>
                </a:tc>
                <a:tc>
                  <a:txBody>
                    <a:bodyPr/>
                    <a:lstStyle/>
                    <a:p>
                      <a:pPr algn="ctr"/>
                      <a:r>
                        <a:rPr lang="en-GB" sz="600" dirty="0"/>
                        <a:t>Risks</a:t>
                      </a:r>
                      <a:r>
                        <a:rPr lang="en-GB" sz="600" baseline="0" dirty="0"/>
                        <a:t> Slippage</a:t>
                      </a:r>
                      <a:endParaRPr lang="en-GB" sz="600" dirty="0"/>
                    </a:p>
                  </a:txBody>
                  <a:tcPr marL="79826" marR="79826" marT="39912" marB="39912" anchor="ctr"/>
                </a:tc>
                <a:tc>
                  <a:txBody>
                    <a:bodyPr/>
                    <a:lstStyle/>
                    <a:p>
                      <a:pPr algn="ctr"/>
                      <a:r>
                        <a:rPr lang="en-GB" sz="600" dirty="0"/>
                        <a:t>Completed</a:t>
                      </a:r>
                    </a:p>
                  </a:txBody>
                  <a:tcPr marL="79826" marR="79826" marT="39912" marB="39912" anchor="ctr"/>
                </a:tc>
                <a:extLst>
                  <a:ext uri="{0D108BD9-81ED-4DB2-BD59-A6C34878D82A}">
                    <a16:rowId xmlns:a16="http://schemas.microsoft.com/office/drawing/2014/main" val="10001"/>
                  </a:ext>
                </a:extLst>
              </a:tr>
            </a:tbl>
          </a:graphicData>
        </a:graphic>
      </p:graphicFrame>
      <p:graphicFrame>
        <p:nvGraphicFramePr>
          <p:cNvPr id="8" name="Table 7">
            <a:extLst>
              <a:ext uri="{FF2B5EF4-FFF2-40B4-BE49-F238E27FC236}">
                <a16:creationId xmlns:a16="http://schemas.microsoft.com/office/drawing/2014/main" id="{9ACA5028-E311-4F63-868E-B8EA39A1EA0E}"/>
              </a:ext>
            </a:extLst>
          </p:cNvPr>
          <p:cNvGraphicFramePr>
            <a:graphicFrameLocks noGrp="1"/>
          </p:cNvGraphicFramePr>
          <p:nvPr>
            <p:extLst>
              <p:ext uri="{D42A27DB-BD31-4B8C-83A1-F6EECF244321}">
                <p14:modId xmlns:p14="http://schemas.microsoft.com/office/powerpoint/2010/main" val="2235037035"/>
              </p:ext>
            </p:extLst>
          </p:nvPr>
        </p:nvGraphicFramePr>
        <p:xfrm>
          <a:off x="8806" y="2317377"/>
          <a:ext cx="9881060" cy="1990752"/>
        </p:xfrm>
        <a:graphic>
          <a:graphicData uri="http://schemas.openxmlformats.org/drawingml/2006/table">
            <a:tbl>
              <a:tblPr firstRow="1" firstCol="1" bandRow="1">
                <a:tableStyleId>{5C22544A-7EE6-4342-B048-85BDC9FD1C3A}</a:tableStyleId>
              </a:tblPr>
              <a:tblGrid>
                <a:gridCol w="561725">
                  <a:extLst>
                    <a:ext uri="{9D8B030D-6E8A-4147-A177-3AD203B41FA5}">
                      <a16:colId xmlns:a16="http://schemas.microsoft.com/office/drawing/2014/main" val="20000"/>
                    </a:ext>
                  </a:extLst>
                </a:gridCol>
                <a:gridCol w="299874">
                  <a:extLst>
                    <a:ext uri="{9D8B030D-6E8A-4147-A177-3AD203B41FA5}">
                      <a16:colId xmlns:a16="http://schemas.microsoft.com/office/drawing/2014/main" val="1344905781"/>
                    </a:ext>
                  </a:extLst>
                </a:gridCol>
                <a:gridCol w="919169">
                  <a:extLst>
                    <a:ext uri="{9D8B030D-6E8A-4147-A177-3AD203B41FA5}">
                      <a16:colId xmlns:a16="http://schemas.microsoft.com/office/drawing/2014/main" val="20002"/>
                    </a:ext>
                  </a:extLst>
                </a:gridCol>
                <a:gridCol w="2527714">
                  <a:extLst>
                    <a:ext uri="{9D8B030D-6E8A-4147-A177-3AD203B41FA5}">
                      <a16:colId xmlns:a16="http://schemas.microsoft.com/office/drawing/2014/main" val="3049243173"/>
                    </a:ext>
                  </a:extLst>
                </a:gridCol>
                <a:gridCol w="746824">
                  <a:extLst>
                    <a:ext uri="{9D8B030D-6E8A-4147-A177-3AD203B41FA5}">
                      <a16:colId xmlns:a16="http://schemas.microsoft.com/office/drawing/2014/main" val="3451702400"/>
                    </a:ext>
                  </a:extLst>
                </a:gridCol>
                <a:gridCol w="746824">
                  <a:extLst>
                    <a:ext uri="{9D8B030D-6E8A-4147-A177-3AD203B41FA5}">
                      <a16:colId xmlns:a16="http://schemas.microsoft.com/office/drawing/2014/main" val="20003"/>
                    </a:ext>
                  </a:extLst>
                </a:gridCol>
                <a:gridCol w="3573707">
                  <a:extLst>
                    <a:ext uri="{9D8B030D-6E8A-4147-A177-3AD203B41FA5}">
                      <a16:colId xmlns:a16="http://schemas.microsoft.com/office/drawing/2014/main" val="87503744"/>
                    </a:ext>
                  </a:extLst>
                </a:gridCol>
                <a:gridCol w="505223">
                  <a:extLst>
                    <a:ext uri="{9D8B030D-6E8A-4147-A177-3AD203B41FA5}">
                      <a16:colId xmlns:a16="http://schemas.microsoft.com/office/drawing/2014/main" val="20005"/>
                    </a:ext>
                  </a:extLst>
                </a:gridCol>
              </a:tblGrid>
              <a:tr h="427604">
                <a:tc>
                  <a:txBody>
                    <a:bodyPr/>
                    <a:lstStyle/>
                    <a:p>
                      <a:pPr algn="ctr">
                        <a:lnSpc>
                          <a:spcPct val="115000"/>
                        </a:lnSpc>
                        <a:spcAft>
                          <a:spcPts val="0"/>
                        </a:spcAft>
                      </a:pPr>
                      <a:r>
                        <a:rPr lang="en-GB" sz="900" dirty="0">
                          <a:effectLst/>
                        </a:rPr>
                        <a:t>KPI’s</a:t>
                      </a:r>
                      <a:endParaRPr lang="en-GB" sz="900" dirty="0">
                        <a:effectLst/>
                        <a:latin typeface="Calibri"/>
                        <a:ea typeface="Calibri"/>
                        <a:cs typeface="Times New Roman"/>
                      </a:endParaRPr>
                    </a:p>
                  </a:txBody>
                  <a:tcPr marL="29998" marR="29998" marT="0" marB="0"/>
                </a:tc>
                <a:tc>
                  <a:txBody>
                    <a:bodyPr/>
                    <a:lstStyle/>
                    <a:p>
                      <a:pPr>
                        <a:lnSpc>
                          <a:spcPct val="115000"/>
                        </a:lnSpc>
                        <a:spcAft>
                          <a:spcPts val="0"/>
                        </a:spcAft>
                      </a:pPr>
                      <a:r>
                        <a:rPr lang="en-GB" sz="900" dirty="0">
                          <a:effectLst/>
                        </a:rPr>
                        <a:t>No</a:t>
                      </a:r>
                    </a:p>
                  </a:txBody>
                  <a:tcPr marL="29998" marR="29998" marT="0" marB="0"/>
                </a:tc>
                <a:tc>
                  <a:txBody>
                    <a:bodyPr/>
                    <a:lstStyle/>
                    <a:p>
                      <a:pPr>
                        <a:lnSpc>
                          <a:spcPct val="115000"/>
                        </a:lnSpc>
                        <a:spcAft>
                          <a:spcPts val="0"/>
                        </a:spcAft>
                      </a:pPr>
                      <a:r>
                        <a:rPr lang="en-GB" sz="900" dirty="0">
                          <a:effectLst/>
                        </a:rPr>
                        <a:t>Strategy Objective</a:t>
                      </a:r>
                      <a:endParaRPr lang="en-GB" sz="900" dirty="0">
                        <a:effectLst/>
                        <a:latin typeface="Calibri"/>
                        <a:ea typeface="Calibri"/>
                        <a:cs typeface="Times New Roman"/>
                      </a:endParaRPr>
                    </a:p>
                  </a:txBody>
                  <a:tcPr marL="29998" marR="29998" marT="0" marB="0"/>
                </a:tc>
                <a:tc>
                  <a:txBody>
                    <a:bodyPr/>
                    <a:lstStyle/>
                    <a:p>
                      <a:pPr lvl="0">
                        <a:lnSpc>
                          <a:spcPct val="114999"/>
                        </a:lnSpc>
                        <a:spcAft>
                          <a:spcPts val="0"/>
                        </a:spcAft>
                        <a:buNone/>
                      </a:pPr>
                      <a:r>
                        <a:rPr lang="en-GB" sz="900" dirty="0">
                          <a:effectLst/>
                          <a:latin typeface="Calibri"/>
                          <a:cs typeface="Times New Roman"/>
                        </a:rPr>
                        <a:t>Key Milestones </a:t>
                      </a:r>
                      <a:endParaRPr lang="en-US" sz="900"/>
                    </a:p>
                  </a:txBody>
                  <a:tcPr marL="29997" marR="29997" marT="0" marB="0"/>
                </a:tc>
                <a:tc>
                  <a:txBody>
                    <a:bodyPr/>
                    <a:lstStyle/>
                    <a:p>
                      <a:pPr lvl="0">
                        <a:lnSpc>
                          <a:spcPct val="114999"/>
                        </a:lnSpc>
                        <a:spcAft>
                          <a:spcPts val="0"/>
                        </a:spcAft>
                        <a:buNone/>
                      </a:pPr>
                      <a:r>
                        <a:rPr lang="en-GB" sz="900" b="1" dirty="0">
                          <a:effectLst/>
                        </a:rPr>
                        <a:t>Corporate Lead  </a:t>
                      </a:r>
                      <a:endParaRPr lang="en-US" sz="900" dirty="0"/>
                    </a:p>
                  </a:txBody>
                  <a:tcPr marL="29997" marR="29997" marT="0" marB="0"/>
                </a:tc>
                <a:tc>
                  <a:txBody>
                    <a:bodyPr/>
                    <a:lstStyle/>
                    <a:p>
                      <a:pPr lvl="0">
                        <a:lnSpc>
                          <a:spcPct val="114999"/>
                        </a:lnSpc>
                        <a:spcAft>
                          <a:spcPts val="0"/>
                        </a:spcAft>
                        <a:buNone/>
                      </a:pPr>
                      <a:r>
                        <a:rPr lang="en-GB" sz="900" b="1" dirty="0">
                          <a:effectLst/>
                        </a:rPr>
                        <a:t>Collaborators</a:t>
                      </a:r>
                      <a:endParaRPr lang="en-GB" sz="900" b="1" dirty="0">
                        <a:effectLst/>
                        <a:latin typeface="Calibri"/>
                        <a:ea typeface="Calibri"/>
                        <a:cs typeface="Times New Roman"/>
                      </a:endParaRPr>
                    </a:p>
                  </a:txBody>
                  <a:tcPr marL="29997" marR="29997" marT="0" marB="0"/>
                </a:tc>
                <a:tc>
                  <a:txBody>
                    <a:bodyPr/>
                    <a:lstStyle/>
                    <a:p>
                      <a:pPr lvl="0">
                        <a:lnSpc>
                          <a:spcPct val="114999"/>
                        </a:lnSpc>
                        <a:spcAft>
                          <a:spcPts val="0"/>
                        </a:spcAft>
                        <a:buNone/>
                      </a:pPr>
                      <a:r>
                        <a:rPr lang="en-GB" sz="900" b="1" dirty="0">
                          <a:effectLst/>
                          <a:latin typeface="Calibri"/>
                          <a:ea typeface="Calibri"/>
                          <a:cs typeface="Times New Roman"/>
                        </a:rPr>
                        <a:t>Q1  update </a:t>
                      </a:r>
                      <a:r>
                        <a:rPr lang="en-GB" sz="900" b="1" baseline="0" dirty="0">
                          <a:effectLst/>
                          <a:latin typeface="Calibri"/>
                          <a:ea typeface="Calibri"/>
                          <a:cs typeface="Times New Roman"/>
                        </a:rPr>
                        <a:t> (April – June 2022)</a:t>
                      </a:r>
                      <a:endParaRPr lang="en-GB" sz="900" b="1" dirty="0">
                        <a:effectLst/>
                        <a:latin typeface="Calibri"/>
                        <a:ea typeface="Calibri"/>
                        <a:cs typeface="Times New Roman"/>
                      </a:endParaRPr>
                    </a:p>
                  </a:txBody>
                  <a:tcPr marL="29997" marR="29997" marT="0" marB="0"/>
                </a:tc>
                <a:tc>
                  <a:txBody>
                    <a:bodyPr/>
                    <a:lstStyle/>
                    <a:p>
                      <a:pPr lvl="0">
                        <a:lnSpc>
                          <a:spcPct val="114999"/>
                        </a:lnSpc>
                        <a:spcAft>
                          <a:spcPts val="0"/>
                        </a:spcAft>
                        <a:buNone/>
                      </a:pPr>
                      <a:r>
                        <a:rPr lang="en-GB" sz="900" dirty="0">
                          <a:effectLst/>
                          <a:latin typeface="Calibri"/>
                          <a:cs typeface="Times New Roman"/>
                        </a:rPr>
                        <a:t>BRAG</a:t>
                      </a:r>
                      <a:endParaRPr lang="en-US" sz="1500"/>
                    </a:p>
                  </a:txBody>
                  <a:tcPr marL="29997" marR="29997" marT="0" marB="0"/>
                </a:tc>
                <a:extLst>
                  <a:ext uri="{0D108BD9-81ED-4DB2-BD59-A6C34878D82A}">
                    <a16:rowId xmlns:a16="http://schemas.microsoft.com/office/drawing/2014/main" val="10000"/>
                  </a:ext>
                </a:extLst>
              </a:tr>
              <a:tr h="334882">
                <a:tc rowSpan="4">
                  <a:txBody>
                    <a:bodyPr/>
                    <a:lstStyle/>
                    <a:p>
                      <a:pPr lvl="0">
                        <a:buNone/>
                      </a:pPr>
                      <a:r>
                        <a:rPr lang="en-GB" sz="700" b="1" dirty="0"/>
                        <a:t>EA2010</a:t>
                      </a:r>
                      <a:endParaRPr lang="en-US" sz="1500" dirty="0"/>
                    </a:p>
                    <a:p>
                      <a:pPr lvl="0">
                        <a:buNone/>
                      </a:pPr>
                      <a:r>
                        <a:rPr lang="en-GB" sz="700" b="1" dirty="0"/>
                        <a:t>PSED</a:t>
                      </a:r>
                      <a:endParaRPr lang="en-GB" sz="1500" dirty="0"/>
                    </a:p>
                    <a:p>
                      <a:pPr lvl="0">
                        <a:buNone/>
                      </a:pPr>
                      <a:r>
                        <a:rPr lang="en-GB" sz="700" b="1" dirty="0"/>
                        <a:t>BSS1</a:t>
                      </a:r>
                      <a:endParaRPr lang="en-GB" sz="1500" dirty="0"/>
                    </a:p>
                    <a:p>
                      <a:pPr lvl="0">
                        <a:buNone/>
                      </a:pPr>
                      <a:r>
                        <a:rPr lang="en-GB" sz="700" b="1" dirty="0"/>
                        <a:t>BSS2&amp;3</a:t>
                      </a:r>
                      <a:endParaRPr lang="en-GB" sz="1500" dirty="0"/>
                    </a:p>
                    <a:p>
                      <a:pPr lvl="0">
                        <a:buNone/>
                      </a:pPr>
                      <a:r>
                        <a:rPr lang="en-GB" sz="700" b="1" dirty="0"/>
                        <a:t>EDS3.1</a:t>
                      </a:r>
                      <a:endParaRPr lang="en-GB" sz="1500" dirty="0"/>
                    </a:p>
                    <a:p>
                      <a:pPr lvl="0">
                        <a:buNone/>
                      </a:pPr>
                      <a:r>
                        <a:rPr lang="en-GB" sz="700" b="1" dirty="0"/>
                        <a:t>DPP1</a:t>
                      </a:r>
                      <a:endParaRPr lang="en-GB" sz="1500" dirty="0"/>
                    </a:p>
                    <a:p>
                      <a:pPr lvl="0">
                        <a:buNone/>
                      </a:pPr>
                      <a:endParaRPr lang="en-GB" sz="700" b="0" dirty="0"/>
                    </a:p>
                  </a:txBody>
                  <a:tcPr marL="29997" marR="29997" marT="0" marB="0"/>
                </a:tc>
                <a:tc rowSpan="4">
                  <a:txBody>
                    <a:bodyPr/>
                    <a:lstStyle/>
                    <a:p>
                      <a:pPr lvl="0" algn="ctr">
                        <a:lnSpc>
                          <a:spcPct val="114999"/>
                        </a:lnSpc>
                        <a:spcAft>
                          <a:spcPts val="0"/>
                        </a:spcAft>
                        <a:buNone/>
                      </a:pPr>
                      <a:r>
                        <a:rPr lang="en-GB" sz="700" b="1" dirty="0">
                          <a:effectLst/>
                          <a:latin typeface="+mn-lt"/>
                        </a:rPr>
                        <a:t>2</a:t>
                      </a:r>
                      <a:endParaRPr lang="en-GB" sz="700" b="1" dirty="0">
                        <a:effectLst/>
                        <a:latin typeface="+mn-lt"/>
                        <a:cs typeface="Times New Roman"/>
                      </a:endParaRPr>
                    </a:p>
                  </a:txBody>
                  <a:tcPr marL="29997" marR="29997" marT="0" marB="0">
                    <a:solidFill>
                      <a:schemeClr val="tx2">
                        <a:lumMod val="20000"/>
                        <a:lumOff val="80000"/>
                      </a:schemeClr>
                    </a:solidFill>
                  </a:tcPr>
                </a:tc>
                <a:tc rowSpan="4">
                  <a:txBody>
                    <a:bodyPr/>
                    <a:lstStyle/>
                    <a:p>
                      <a:pPr lvl="0">
                        <a:lnSpc>
                          <a:spcPct val="114999"/>
                        </a:lnSpc>
                        <a:spcAft>
                          <a:spcPts val="0"/>
                        </a:spcAft>
                        <a:buNone/>
                      </a:pPr>
                      <a:r>
                        <a:rPr lang="en-GB" sz="700" b="0" kern="1200" dirty="0">
                          <a:solidFill>
                            <a:schemeClr val="dk1"/>
                          </a:solidFill>
                          <a:effectLst/>
                          <a:latin typeface="+mn-lt"/>
                          <a:ea typeface="+mn-ea"/>
                          <a:cs typeface="+mn-cs"/>
                        </a:rPr>
                        <a:t>We are ‘committed to inclusion in everything we do’ and this is evident in all our people policies and practices</a:t>
                      </a:r>
                      <a:endParaRPr lang="en-US" sz="1500" dirty="0"/>
                    </a:p>
                  </a:txBody>
                  <a:tcPr marL="29997" marR="29997" marT="0" marB="0">
                    <a:solidFill>
                      <a:schemeClr val="tx2">
                        <a:lumMod val="20000"/>
                        <a:lumOff val="80000"/>
                      </a:schemeClr>
                    </a:solidFill>
                  </a:tcPr>
                </a:tc>
                <a:tc>
                  <a:txBody>
                    <a:bodyPr/>
                    <a:lstStyle/>
                    <a:p>
                      <a:pPr marL="0" marR="0" lvl="0" indent="0" algn="l">
                        <a:lnSpc>
                          <a:spcPct val="100000"/>
                        </a:lnSpc>
                        <a:spcBef>
                          <a:spcPts val="0"/>
                        </a:spcBef>
                        <a:spcAft>
                          <a:spcPts val="0"/>
                        </a:spcAft>
                        <a:buNone/>
                      </a:pPr>
                      <a:r>
                        <a:rPr lang="en-GB" sz="700" b="0" i="0" u="none" strike="noStrike" baseline="0" noProof="0" dirty="0">
                          <a:latin typeface="Calibri"/>
                        </a:rPr>
                        <a:t>Establish a clear governance structure that enables the networks to consult on proposed policies and practices, by the end of Q1</a:t>
                      </a:r>
                    </a:p>
                  </a:txBody>
                  <a:tcPr marL="29997" marR="29997" marT="0" marB="0">
                    <a:solidFill>
                      <a:schemeClr val="tx2">
                        <a:lumMod val="20000"/>
                        <a:lumOff val="80000"/>
                      </a:schemeClr>
                    </a:solidFill>
                  </a:tcPr>
                </a:tc>
                <a:tc>
                  <a:txBody>
                    <a:bodyPr/>
                    <a:lstStyle/>
                    <a:p>
                      <a:pPr marL="0" lvl="0" indent="0">
                        <a:spcAft>
                          <a:spcPts val="0"/>
                        </a:spcAft>
                        <a:buFont typeface="Arial"/>
                        <a:buNone/>
                      </a:pPr>
                      <a:r>
                        <a:rPr lang="en-GB" sz="700" dirty="0">
                          <a:effectLst/>
                          <a:latin typeface="+mn-lt"/>
                          <a:cs typeface="Times New Roman"/>
                        </a:rPr>
                        <a:t>Head of HR Services</a:t>
                      </a:r>
                    </a:p>
                  </a:txBody>
                  <a:tcPr marL="29997" marR="29997" marT="0" marB="0">
                    <a:solidFill>
                      <a:schemeClr val="tx2">
                        <a:lumMod val="20000"/>
                        <a:lumOff val="80000"/>
                      </a:schemeClr>
                    </a:solidFill>
                  </a:tcPr>
                </a:tc>
                <a:tc>
                  <a:txBody>
                    <a:bodyPr/>
                    <a:lstStyle/>
                    <a:p>
                      <a:pPr marL="0" lvl="0" indent="0" algn="l">
                        <a:lnSpc>
                          <a:spcPct val="100000"/>
                        </a:lnSpc>
                        <a:spcBef>
                          <a:spcPts val="0"/>
                        </a:spcBef>
                        <a:spcAft>
                          <a:spcPts val="0"/>
                        </a:spcAft>
                        <a:buNone/>
                      </a:pPr>
                      <a:r>
                        <a:rPr lang="en-GB" sz="700" b="0" i="0" u="none" strike="noStrike" kern="1200" cap="none" spc="0" normalizeH="0" baseline="0" noProof="0" dirty="0">
                          <a:ln>
                            <a:noFill/>
                          </a:ln>
                          <a:effectLst/>
                          <a:uLnTx/>
                          <a:uFillTx/>
                          <a:latin typeface="Calibri"/>
                        </a:rPr>
                        <a:t>Trust EDI Manager</a:t>
                      </a:r>
                      <a:endParaRPr lang="en-US" sz="1500" dirty="0"/>
                    </a:p>
                    <a:p>
                      <a:pPr marL="0" lvl="0" indent="0" algn="l">
                        <a:lnSpc>
                          <a:spcPct val="100000"/>
                        </a:lnSpc>
                        <a:spcBef>
                          <a:spcPts val="0"/>
                        </a:spcBef>
                        <a:spcAft>
                          <a:spcPts val="0"/>
                        </a:spcAft>
                        <a:buNone/>
                      </a:pPr>
                      <a:r>
                        <a:rPr lang="en-GB" sz="700" b="0" i="0" u="none" strike="noStrike" kern="1200" cap="none" spc="0" normalizeH="0" baseline="0" noProof="0" dirty="0">
                          <a:ln>
                            <a:noFill/>
                          </a:ln>
                          <a:effectLst/>
                          <a:uLnTx/>
                          <a:uFillTx/>
                          <a:latin typeface="Calibri"/>
                        </a:rPr>
                        <a:t>Network Leads</a:t>
                      </a:r>
                      <a:endParaRPr lang="en-GB" sz="1500" dirty="0"/>
                    </a:p>
                  </a:txBody>
                  <a:tcPr marL="29997" marR="29997" marT="0" marB="0">
                    <a:solidFill>
                      <a:schemeClr val="tx2">
                        <a:lumMod val="20000"/>
                        <a:lumOff val="80000"/>
                      </a:schemeClr>
                    </a:solidFill>
                  </a:tcPr>
                </a:tc>
                <a:tc>
                  <a:txBody>
                    <a:bodyPr/>
                    <a:lstStyle/>
                    <a:p>
                      <a:pPr marL="0" lvl="0" indent="0">
                        <a:spcAft>
                          <a:spcPts val="0"/>
                        </a:spcAft>
                        <a:buFont typeface="Arial"/>
                        <a:buNone/>
                      </a:pPr>
                      <a:endParaRPr lang="en-GB" sz="700" dirty="0">
                        <a:solidFill>
                          <a:srgbClr val="41B6E6"/>
                        </a:solidFill>
                        <a:effectLst/>
                        <a:highlight>
                          <a:srgbClr val="FFFF00"/>
                        </a:highlight>
                        <a:latin typeface="+mn-lt"/>
                        <a:cs typeface="Times New Roman"/>
                      </a:endParaRPr>
                    </a:p>
                  </a:txBody>
                  <a:tcPr marL="29997" marR="29997" marT="0" marB="0">
                    <a:solidFill>
                      <a:schemeClr val="tx2">
                        <a:lumMod val="20000"/>
                        <a:lumOff val="80000"/>
                      </a:schemeClr>
                    </a:solidFill>
                  </a:tcPr>
                </a:tc>
                <a:tc>
                  <a:txBody>
                    <a:bodyPr/>
                    <a:lstStyle/>
                    <a:p>
                      <a:pPr marL="0" marR="0" lvl="0" indent="0" algn="l" rtl="0">
                        <a:lnSpc>
                          <a:spcPct val="114999"/>
                        </a:lnSpc>
                        <a:spcBef>
                          <a:spcPts val="0"/>
                        </a:spcBef>
                        <a:spcAft>
                          <a:spcPts val="0"/>
                        </a:spcAft>
                        <a:buClrTx/>
                        <a:buSzTx/>
                        <a:buFontTx/>
                        <a:buNone/>
                      </a:pPr>
                      <a:endParaRPr lang="en-GB" sz="700" b="0" kern="1200" dirty="0">
                        <a:solidFill>
                          <a:schemeClr val="tx1"/>
                        </a:solidFill>
                        <a:effectLst/>
                        <a:latin typeface="+mn-lt"/>
                        <a:cs typeface="Times New Roman"/>
                      </a:endParaRPr>
                    </a:p>
                  </a:txBody>
                  <a:tcPr marL="29997" marR="29997" marT="0" marB="0">
                    <a:solidFill>
                      <a:schemeClr val="tx2">
                        <a:lumMod val="20000"/>
                        <a:lumOff val="80000"/>
                      </a:schemeClr>
                    </a:solidFill>
                  </a:tcPr>
                </a:tc>
                <a:extLst>
                  <a:ext uri="{0D108BD9-81ED-4DB2-BD59-A6C34878D82A}">
                    <a16:rowId xmlns:a16="http://schemas.microsoft.com/office/drawing/2014/main" val="10002"/>
                  </a:ext>
                </a:extLst>
              </a:tr>
              <a:tr h="558136">
                <a:tc vMerge="1">
                  <a:txBody>
                    <a:bodyPr/>
                    <a:lstStyle/>
                    <a:p>
                      <a:pPr lvl="0">
                        <a:buNone/>
                      </a:pPr>
                      <a:endParaRPr lang="en-GB" sz="800" b="0" dirty="0"/>
                    </a:p>
                  </a:txBody>
                  <a:tcPr marL="36919" marR="36919" marT="0" marB="0"/>
                </a:tc>
                <a:tc vMerge="1">
                  <a:txBody>
                    <a:bodyPr/>
                    <a:lstStyle/>
                    <a:p>
                      <a:pPr marL="0" lvl="0" indent="0" algn="l">
                        <a:lnSpc>
                          <a:spcPct val="114999"/>
                        </a:lnSpc>
                        <a:spcAft>
                          <a:spcPts val="0"/>
                        </a:spcAft>
                        <a:buFont typeface="Arial" panose="020B0604020202020204" pitchFamily="34" charset="0"/>
                        <a:buNone/>
                      </a:pPr>
                      <a:endParaRPr lang="en-GB" sz="700" dirty="0"/>
                    </a:p>
                  </a:txBody>
                  <a:tcPr marL="36919" marR="36919" marT="0" marB="0">
                    <a:solidFill>
                      <a:schemeClr val="tx2">
                        <a:lumMod val="20000"/>
                        <a:lumOff val="80000"/>
                      </a:schemeClr>
                    </a:solidFill>
                  </a:tcPr>
                </a:tc>
                <a:tc vMerge="1">
                  <a:txBody>
                    <a:bodyPr/>
                    <a:lstStyle/>
                    <a:p>
                      <a:pPr lvl="0">
                        <a:lnSpc>
                          <a:spcPct val="114999"/>
                        </a:lnSpc>
                        <a:spcAft>
                          <a:spcPts val="0"/>
                        </a:spcAft>
                        <a:buNone/>
                      </a:pPr>
                      <a:endParaRPr lang="en-US"/>
                    </a:p>
                  </a:txBody>
                  <a:tcPr marL="36919" marR="36919" marT="0" marB="0">
                    <a:solidFill>
                      <a:schemeClr val="tx2">
                        <a:lumMod val="20000"/>
                        <a:lumOff val="80000"/>
                      </a:schemeClr>
                    </a:solidFill>
                  </a:tcPr>
                </a:tc>
                <a:tc>
                  <a:txBody>
                    <a:bodyPr/>
                    <a:lstStyle/>
                    <a:p>
                      <a:pPr marL="0" lvl="0" indent="0" algn="l">
                        <a:lnSpc>
                          <a:spcPct val="100000"/>
                        </a:lnSpc>
                        <a:spcBef>
                          <a:spcPts val="0"/>
                        </a:spcBef>
                        <a:spcAft>
                          <a:spcPts val="0"/>
                        </a:spcAft>
                        <a:buNone/>
                      </a:pPr>
                      <a:r>
                        <a:rPr lang="en-GB" sz="700" b="0" i="0" u="none" strike="noStrike" noProof="0" dirty="0">
                          <a:effectLst/>
                        </a:rPr>
                        <a:t>Consult with key stakeholders on the </a:t>
                      </a:r>
                      <a:r>
                        <a:rPr lang="en-GB" sz="700" b="0" i="0" u="none" strike="noStrike" noProof="0" dirty="0">
                          <a:effectLst/>
                          <a:latin typeface="Calibri"/>
                        </a:rPr>
                        <a:t>efficacy </a:t>
                      </a:r>
                      <a:r>
                        <a:rPr lang="en-GB" sz="700" b="0" i="0" u="none" strike="noStrike" noProof="0" dirty="0">
                          <a:effectLst/>
                        </a:rPr>
                        <a:t>of the Trust's Equality, Diversity and Inclusion Policy and subject to the consultation, update policy by end of Q2</a:t>
                      </a:r>
                      <a:endParaRPr lang="en-US" sz="1500" dirty="0"/>
                    </a:p>
                  </a:txBody>
                  <a:tcPr marL="29997" marR="29997" marT="0" marB="0">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i="0" u="none" strike="noStrike" kern="1200" cap="none" spc="0" normalizeH="0" baseline="0" noProof="0" dirty="0">
                          <a:ln>
                            <a:noFill/>
                          </a:ln>
                          <a:effectLst/>
                          <a:uLnTx/>
                          <a:uFillTx/>
                          <a:latin typeface="+mn-lt"/>
                        </a:rPr>
                        <a:t>Trust EDI Manager</a:t>
                      </a:r>
                      <a:endParaRPr lang="en-US" sz="700" dirty="0"/>
                    </a:p>
                    <a:p>
                      <a:pPr marL="0" lvl="0" indent="0">
                        <a:spcAft>
                          <a:spcPts val="0"/>
                        </a:spcAft>
                        <a:buNone/>
                      </a:pPr>
                      <a:endParaRPr lang="en-GB" sz="1500" b="0" i="0" u="none" strike="noStrike" noProof="0" dirty="0">
                        <a:latin typeface="Calibri"/>
                      </a:endParaRPr>
                    </a:p>
                  </a:txBody>
                  <a:tcPr marL="29997" marR="29997" marT="0" marB="0">
                    <a:solidFill>
                      <a:schemeClr val="tx2">
                        <a:lumMod val="20000"/>
                        <a:lumOff val="80000"/>
                      </a:schemeClr>
                    </a:solidFill>
                  </a:tcPr>
                </a:tc>
                <a:tc>
                  <a:txBody>
                    <a:bodyPr/>
                    <a:lstStyle/>
                    <a:p>
                      <a:pPr marL="0" lvl="0" indent="0" algn="l">
                        <a:lnSpc>
                          <a:spcPct val="100000"/>
                        </a:lnSpc>
                        <a:spcBef>
                          <a:spcPts val="0"/>
                        </a:spcBef>
                        <a:spcAft>
                          <a:spcPts val="0"/>
                        </a:spcAft>
                        <a:buNone/>
                      </a:pPr>
                      <a:r>
                        <a:rPr lang="en-GB" sz="700" b="0" i="0" u="none" strike="noStrike" kern="1200" cap="none" spc="0" normalizeH="0" baseline="0" noProof="0" dirty="0">
                          <a:ln>
                            <a:noFill/>
                          </a:ln>
                          <a:effectLst/>
                          <a:uLnTx/>
                          <a:uFillTx/>
                          <a:latin typeface="Calibri"/>
                        </a:rPr>
                        <a:t>Network Leads</a:t>
                      </a:r>
                      <a:endParaRPr lang="en-GB" sz="1500" dirty="0"/>
                    </a:p>
                    <a:p>
                      <a:pPr marL="0" lvl="0" indent="0" algn="l">
                        <a:lnSpc>
                          <a:spcPct val="100000"/>
                        </a:lnSpc>
                        <a:spcBef>
                          <a:spcPts val="0"/>
                        </a:spcBef>
                        <a:spcAft>
                          <a:spcPts val="0"/>
                        </a:spcAft>
                        <a:buNone/>
                      </a:pPr>
                      <a:r>
                        <a:rPr lang="en-GB" sz="700" b="0" i="0" u="none" strike="noStrike" kern="1200" cap="none" spc="0" normalizeH="0" baseline="0" noProof="0" dirty="0">
                          <a:ln>
                            <a:noFill/>
                          </a:ln>
                          <a:effectLst/>
                          <a:uLnTx/>
                          <a:uFillTx/>
                          <a:latin typeface="Calibri"/>
                        </a:rPr>
                        <a:t>Corporate Leads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i="0" u="none" strike="noStrike" kern="1200" cap="none" spc="0" normalizeH="0" baseline="0" noProof="0" dirty="0">
                          <a:ln>
                            <a:noFill/>
                          </a:ln>
                          <a:effectLst/>
                          <a:uLnTx/>
                          <a:uFillTx/>
                          <a:latin typeface="+mn-lt"/>
                        </a:rPr>
                        <a:t>Divisional EDI Leads</a:t>
                      </a:r>
                    </a:p>
                    <a:p>
                      <a:pPr marL="0" lvl="0" indent="0" algn="l">
                        <a:lnSpc>
                          <a:spcPct val="100000"/>
                        </a:lnSpc>
                        <a:spcBef>
                          <a:spcPts val="0"/>
                        </a:spcBef>
                        <a:spcAft>
                          <a:spcPts val="0"/>
                        </a:spcAft>
                        <a:buNone/>
                      </a:pPr>
                      <a:r>
                        <a:rPr lang="en-GB" sz="700" b="0" i="0" u="none" strike="noStrike" kern="1200" cap="none" spc="0" normalizeH="0" baseline="0" noProof="0" dirty="0">
                          <a:ln>
                            <a:noFill/>
                          </a:ln>
                          <a:effectLst/>
                          <a:uLnTx/>
                          <a:uFillTx/>
                          <a:latin typeface="+mn-lt"/>
                        </a:rPr>
                        <a:t>EDI Advocates</a:t>
                      </a:r>
                      <a:endParaRPr lang="en-GB" sz="700" dirty="0"/>
                    </a:p>
                  </a:txBody>
                  <a:tcPr marL="29997" marR="29997" marT="0" marB="0">
                    <a:solidFill>
                      <a:schemeClr val="tx2">
                        <a:lumMod val="20000"/>
                        <a:lumOff val="80000"/>
                      </a:schemeClr>
                    </a:solidFill>
                  </a:tcPr>
                </a:tc>
                <a:tc>
                  <a:txBody>
                    <a:bodyPr/>
                    <a:lstStyle/>
                    <a:p>
                      <a:pPr marL="0" lvl="0" indent="0">
                        <a:spcAft>
                          <a:spcPts val="0"/>
                        </a:spcAft>
                        <a:buNone/>
                      </a:pPr>
                      <a:endParaRPr lang="en-GB" sz="700" b="0" i="0" u="none" strike="noStrike" noProof="0" dirty="0">
                        <a:effectLst/>
                      </a:endParaRPr>
                    </a:p>
                  </a:txBody>
                  <a:tcPr marL="29997" marR="29997" marT="0" marB="0">
                    <a:solidFill>
                      <a:schemeClr val="tx2">
                        <a:lumMod val="20000"/>
                        <a:lumOff val="80000"/>
                      </a:schemeClr>
                    </a:solidFill>
                  </a:tcPr>
                </a:tc>
                <a:tc>
                  <a:txBody>
                    <a:bodyPr/>
                    <a:lstStyle/>
                    <a:p>
                      <a:pPr marL="0" marR="0" lvl="0" indent="0" algn="l" rtl="0">
                        <a:lnSpc>
                          <a:spcPct val="114999"/>
                        </a:lnSpc>
                        <a:spcBef>
                          <a:spcPts val="0"/>
                        </a:spcBef>
                        <a:spcAft>
                          <a:spcPts val="0"/>
                        </a:spcAft>
                        <a:buClrTx/>
                        <a:buSzTx/>
                        <a:buFontTx/>
                        <a:buNone/>
                      </a:pPr>
                      <a:endParaRPr lang="en-GB" sz="700" b="0" kern="1200" dirty="0">
                        <a:solidFill>
                          <a:schemeClr val="tx1"/>
                        </a:solidFill>
                        <a:effectLst/>
                        <a:latin typeface="+mn-lt"/>
                        <a:cs typeface="Times New Roman"/>
                      </a:endParaRPr>
                    </a:p>
                  </a:txBody>
                  <a:tcPr marL="29997" marR="29997" marT="0" marB="0">
                    <a:solidFill>
                      <a:schemeClr val="tx2">
                        <a:lumMod val="20000"/>
                        <a:lumOff val="80000"/>
                      </a:schemeClr>
                    </a:solidFill>
                  </a:tcPr>
                </a:tc>
                <a:extLst>
                  <a:ext uri="{0D108BD9-81ED-4DB2-BD59-A6C34878D82A}">
                    <a16:rowId xmlns:a16="http://schemas.microsoft.com/office/drawing/2014/main" val="2951514613"/>
                  </a:ext>
                </a:extLst>
              </a:tr>
              <a:tr h="335065">
                <a:tc vMerge="1">
                  <a:txBody>
                    <a:bodyPr/>
                    <a:lstStyle/>
                    <a:p>
                      <a:pPr lvl="0">
                        <a:buNone/>
                      </a:pPr>
                      <a:endParaRPr lang="en-GB" sz="800" b="0" dirty="0"/>
                    </a:p>
                  </a:txBody>
                  <a:tcPr marL="36919" marR="36919" marT="0" marB="0"/>
                </a:tc>
                <a:tc vMerge="1">
                  <a:txBody>
                    <a:bodyPr/>
                    <a:lstStyle/>
                    <a:p>
                      <a:pPr marL="0" lvl="0" indent="0" algn="l">
                        <a:lnSpc>
                          <a:spcPct val="114999"/>
                        </a:lnSpc>
                        <a:spcAft>
                          <a:spcPts val="0"/>
                        </a:spcAft>
                        <a:buFont typeface="Arial" panose="020B0604020202020204" pitchFamily="34" charset="0"/>
                        <a:buNone/>
                      </a:pPr>
                      <a:endParaRPr lang="en-GB" sz="700" dirty="0"/>
                    </a:p>
                  </a:txBody>
                  <a:tcPr marL="36919" marR="36919" marT="0" marB="0">
                    <a:solidFill>
                      <a:schemeClr val="tx2">
                        <a:lumMod val="20000"/>
                        <a:lumOff val="80000"/>
                      </a:schemeClr>
                    </a:solidFill>
                  </a:tcPr>
                </a:tc>
                <a:tc vMerge="1">
                  <a:txBody>
                    <a:bodyPr/>
                    <a:lstStyle/>
                    <a:p>
                      <a:pPr lvl="0">
                        <a:lnSpc>
                          <a:spcPct val="114999"/>
                        </a:lnSpc>
                        <a:spcAft>
                          <a:spcPts val="0"/>
                        </a:spcAft>
                        <a:buNone/>
                      </a:pPr>
                      <a:endParaRPr lang="en-US" dirty="0"/>
                    </a:p>
                  </a:txBody>
                  <a:tcPr marL="36919" marR="36919" marT="0" marB="0">
                    <a:solidFill>
                      <a:schemeClr val="tx2">
                        <a:lumMod val="20000"/>
                        <a:lumOff val="80000"/>
                      </a:schemeClr>
                    </a:solidFill>
                  </a:tcPr>
                </a:tc>
                <a:tc>
                  <a:txBody>
                    <a:bodyPr/>
                    <a:lstStyle/>
                    <a:p>
                      <a:pPr marL="0" lvl="0" indent="0" algn="l">
                        <a:lnSpc>
                          <a:spcPct val="100000"/>
                        </a:lnSpc>
                        <a:spcBef>
                          <a:spcPts val="0"/>
                        </a:spcBef>
                        <a:spcAft>
                          <a:spcPts val="0"/>
                        </a:spcAft>
                        <a:buNone/>
                      </a:pPr>
                      <a:r>
                        <a:rPr lang="en-US" sz="700" dirty="0"/>
                        <a:t>In partnership with the NHSEI and the patient EDI team baseline the new EDS3 tool by the end of Q1</a:t>
                      </a:r>
                    </a:p>
                  </a:txBody>
                  <a:tcPr marL="29997" marR="29997" marT="0" marB="0">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i="0" u="none" strike="noStrike" kern="1200" cap="none" spc="0" normalizeH="0" baseline="0" noProof="0" dirty="0">
                          <a:ln>
                            <a:noFill/>
                          </a:ln>
                          <a:effectLst/>
                          <a:uLnTx/>
                          <a:uFillTx/>
                          <a:latin typeface="+mn-lt"/>
                        </a:rPr>
                        <a:t>Trust EDI Manager</a:t>
                      </a:r>
                      <a:endParaRPr lang="en-US" sz="700" dirty="0"/>
                    </a:p>
                    <a:p>
                      <a:pPr marL="0" lvl="0" indent="0">
                        <a:spcAft>
                          <a:spcPts val="0"/>
                        </a:spcAft>
                        <a:buNone/>
                      </a:pPr>
                      <a:r>
                        <a:rPr lang="en-US" sz="700" dirty="0"/>
                        <a:t>patient EDI team </a:t>
                      </a:r>
                      <a:endParaRPr lang="en-GB" sz="700" b="0" i="0" u="none" strike="noStrike" noProof="0" dirty="0">
                        <a:latin typeface="Calibri"/>
                      </a:endParaRPr>
                    </a:p>
                  </a:txBody>
                  <a:tcPr marL="29997" marR="29997" marT="0" marB="0">
                    <a:solidFill>
                      <a:schemeClr val="tx2">
                        <a:lumMod val="20000"/>
                        <a:lumOff val="80000"/>
                      </a:schemeClr>
                    </a:solidFill>
                  </a:tcPr>
                </a:tc>
                <a:tc>
                  <a:txBody>
                    <a:bodyPr/>
                    <a:lstStyle/>
                    <a:p>
                      <a:pPr marL="0" lvl="0" indent="0" algn="l">
                        <a:lnSpc>
                          <a:spcPct val="100000"/>
                        </a:lnSpc>
                        <a:spcBef>
                          <a:spcPts val="0"/>
                        </a:spcBef>
                        <a:spcAft>
                          <a:spcPts val="0"/>
                        </a:spcAft>
                        <a:buNone/>
                      </a:pPr>
                      <a:r>
                        <a:rPr lang="en-GB" sz="700" dirty="0"/>
                        <a:t>NHSEI</a:t>
                      </a:r>
                    </a:p>
                  </a:txBody>
                  <a:tcPr marL="29997" marR="29997" marT="0" marB="0">
                    <a:solidFill>
                      <a:schemeClr val="tx2">
                        <a:lumMod val="20000"/>
                        <a:lumOff val="80000"/>
                      </a:schemeClr>
                    </a:solidFill>
                  </a:tcPr>
                </a:tc>
                <a:tc>
                  <a:txBody>
                    <a:bodyPr/>
                    <a:lstStyle/>
                    <a:p>
                      <a:pPr marL="0" lvl="0" indent="0">
                        <a:spcAft>
                          <a:spcPts val="0"/>
                        </a:spcAft>
                        <a:buNone/>
                      </a:pPr>
                      <a:endParaRPr lang="en-GB" sz="700" b="0" i="0" u="none" strike="noStrike" noProof="0" dirty="0">
                        <a:effectLst/>
                      </a:endParaRPr>
                    </a:p>
                  </a:txBody>
                  <a:tcPr marL="29997" marR="29997" marT="0" marB="0">
                    <a:solidFill>
                      <a:schemeClr val="tx2">
                        <a:lumMod val="20000"/>
                        <a:lumOff val="80000"/>
                      </a:schemeClr>
                    </a:solidFill>
                  </a:tcPr>
                </a:tc>
                <a:tc>
                  <a:txBody>
                    <a:bodyPr/>
                    <a:lstStyle/>
                    <a:p>
                      <a:pPr marL="0" marR="0" lvl="0" indent="0" algn="l" rtl="0">
                        <a:lnSpc>
                          <a:spcPct val="114999"/>
                        </a:lnSpc>
                        <a:spcBef>
                          <a:spcPts val="0"/>
                        </a:spcBef>
                        <a:spcAft>
                          <a:spcPts val="0"/>
                        </a:spcAft>
                        <a:buClrTx/>
                        <a:buSzTx/>
                        <a:buFontTx/>
                        <a:buNone/>
                      </a:pPr>
                      <a:endParaRPr lang="en-GB" sz="700" b="0" kern="1200" dirty="0">
                        <a:solidFill>
                          <a:schemeClr val="tx1"/>
                        </a:solidFill>
                        <a:effectLst/>
                        <a:latin typeface="+mn-lt"/>
                        <a:cs typeface="Times New Roman"/>
                      </a:endParaRPr>
                    </a:p>
                  </a:txBody>
                  <a:tcPr marL="29997" marR="29997" marT="0" marB="0">
                    <a:solidFill>
                      <a:schemeClr val="tx2">
                        <a:lumMod val="20000"/>
                        <a:lumOff val="80000"/>
                      </a:schemeClr>
                    </a:solidFill>
                  </a:tcPr>
                </a:tc>
                <a:extLst>
                  <a:ext uri="{0D108BD9-81ED-4DB2-BD59-A6C34878D82A}">
                    <a16:rowId xmlns:a16="http://schemas.microsoft.com/office/drawing/2014/main" val="60334680"/>
                  </a:ext>
                </a:extLst>
              </a:tr>
              <a:tr h="335065">
                <a:tc vMerge="1">
                  <a:txBody>
                    <a:bodyPr/>
                    <a:lstStyle/>
                    <a:p>
                      <a:pPr lvl="0">
                        <a:buNone/>
                      </a:pPr>
                      <a:endParaRPr lang="en-GB" sz="800" b="0" dirty="0"/>
                    </a:p>
                  </a:txBody>
                  <a:tcPr marL="36919" marR="36919" marT="0" marB="0"/>
                </a:tc>
                <a:tc vMerge="1">
                  <a:txBody>
                    <a:bodyPr/>
                    <a:lstStyle/>
                    <a:p>
                      <a:pPr marL="0" lvl="0" indent="0" algn="l">
                        <a:lnSpc>
                          <a:spcPct val="114999"/>
                        </a:lnSpc>
                        <a:spcAft>
                          <a:spcPts val="0"/>
                        </a:spcAft>
                        <a:buFont typeface="Arial" panose="020B0604020202020204" pitchFamily="34" charset="0"/>
                        <a:buNone/>
                      </a:pPr>
                      <a:endParaRPr lang="en-GB" sz="700" dirty="0"/>
                    </a:p>
                  </a:txBody>
                  <a:tcPr marL="36919" marR="36919" marT="0" marB="0">
                    <a:solidFill>
                      <a:schemeClr val="tx2">
                        <a:lumMod val="20000"/>
                        <a:lumOff val="80000"/>
                      </a:schemeClr>
                    </a:solidFill>
                  </a:tcPr>
                </a:tc>
                <a:tc vMerge="1">
                  <a:txBody>
                    <a:bodyPr/>
                    <a:lstStyle/>
                    <a:p>
                      <a:pPr lvl="0">
                        <a:lnSpc>
                          <a:spcPct val="114999"/>
                        </a:lnSpc>
                        <a:spcAft>
                          <a:spcPts val="0"/>
                        </a:spcAft>
                        <a:buNone/>
                      </a:pPr>
                      <a:endParaRPr lang="en-US" dirty="0"/>
                    </a:p>
                  </a:txBody>
                  <a:tcPr marL="36919" marR="36919" marT="0" marB="0">
                    <a:solidFill>
                      <a:schemeClr val="tx2">
                        <a:lumMod val="20000"/>
                        <a:lumOff val="80000"/>
                      </a:schemeClr>
                    </a:solidFill>
                  </a:tcPr>
                </a:tc>
                <a:tc>
                  <a:txBody>
                    <a:bodyPr/>
                    <a:lstStyle/>
                    <a:p>
                      <a:pPr marL="0" lvl="0" indent="0" algn="l">
                        <a:lnSpc>
                          <a:spcPct val="100000"/>
                        </a:lnSpc>
                        <a:spcBef>
                          <a:spcPts val="0"/>
                        </a:spcBef>
                        <a:spcAft>
                          <a:spcPts val="0"/>
                        </a:spcAft>
                        <a:buNone/>
                      </a:pPr>
                      <a:r>
                        <a:rPr lang="en-US" sz="700" dirty="0"/>
                        <a:t>As a result of the EDS3 baseline implement any associated action plans by the end of Q2</a:t>
                      </a:r>
                    </a:p>
                  </a:txBody>
                  <a:tcPr marL="29997" marR="29997" marT="0" marB="0">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i="0" u="none" strike="noStrike" kern="1200" cap="none" spc="0" normalizeH="0" baseline="0" noProof="0" dirty="0">
                          <a:ln>
                            <a:noFill/>
                          </a:ln>
                          <a:effectLst/>
                          <a:uLnTx/>
                          <a:uFillTx/>
                          <a:latin typeface="+mn-lt"/>
                        </a:rPr>
                        <a:t>Trust EDI Manager</a:t>
                      </a:r>
                      <a:endParaRPr lang="en-US" sz="700" dirty="0"/>
                    </a:p>
                    <a:p>
                      <a:pPr marL="0" lvl="0" indent="0">
                        <a:spcAft>
                          <a:spcPts val="0"/>
                        </a:spcAft>
                        <a:buNone/>
                      </a:pPr>
                      <a:r>
                        <a:rPr lang="en-US" sz="700" dirty="0"/>
                        <a:t>patient EDI team </a:t>
                      </a:r>
                      <a:endParaRPr lang="en-GB" sz="700" b="0" i="0" u="none" strike="noStrike" noProof="0" dirty="0">
                        <a:latin typeface="Calibri"/>
                      </a:endParaRPr>
                    </a:p>
                  </a:txBody>
                  <a:tcPr marL="29997" marR="29997" marT="0" marB="0">
                    <a:solidFill>
                      <a:schemeClr val="tx2">
                        <a:lumMod val="20000"/>
                        <a:lumOff val="80000"/>
                      </a:schemeClr>
                    </a:solidFill>
                  </a:tcPr>
                </a:tc>
                <a:tc>
                  <a:txBody>
                    <a:bodyPr/>
                    <a:lstStyle/>
                    <a:p>
                      <a:pPr marL="0" lvl="0" indent="0" algn="l">
                        <a:lnSpc>
                          <a:spcPct val="100000"/>
                        </a:lnSpc>
                        <a:spcBef>
                          <a:spcPts val="0"/>
                        </a:spcBef>
                        <a:spcAft>
                          <a:spcPts val="0"/>
                        </a:spcAft>
                        <a:buNone/>
                      </a:pPr>
                      <a:r>
                        <a:rPr lang="en-GB" sz="700" dirty="0"/>
                        <a:t>NHSEI</a:t>
                      </a:r>
                    </a:p>
                  </a:txBody>
                  <a:tcPr marL="29997" marR="29997" marT="0" marB="0">
                    <a:solidFill>
                      <a:schemeClr val="tx2">
                        <a:lumMod val="20000"/>
                        <a:lumOff val="80000"/>
                      </a:schemeClr>
                    </a:solidFill>
                  </a:tcPr>
                </a:tc>
                <a:tc>
                  <a:txBody>
                    <a:bodyPr/>
                    <a:lstStyle/>
                    <a:p>
                      <a:pPr marL="0" lvl="0" indent="0">
                        <a:spcAft>
                          <a:spcPts val="0"/>
                        </a:spcAft>
                        <a:buNone/>
                      </a:pPr>
                      <a:endParaRPr lang="en-GB" sz="700" b="0" i="0" u="none" strike="noStrike" noProof="0" dirty="0">
                        <a:effectLst/>
                      </a:endParaRPr>
                    </a:p>
                  </a:txBody>
                  <a:tcPr marL="29997" marR="29997" marT="0" marB="0">
                    <a:solidFill>
                      <a:schemeClr val="tx2">
                        <a:lumMod val="20000"/>
                        <a:lumOff val="80000"/>
                      </a:schemeClr>
                    </a:solidFill>
                  </a:tcPr>
                </a:tc>
                <a:tc>
                  <a:txBody>
                    <a:bodyPr/>
                    <a:lstStyle/>
                    <a:p>
                      <a:pPr marL="0" marR="0" lvl="0" indent="0" algn="l" rtl="0">
                        <a:lnSpc>
                          <a:spcPct val="114999"/>
                        </a:lnSpc>
                        <a:spcBef>
                          <a:spcPts val="0"/>
                        </a:spcBef>
                        <a:spcAft>
                          <a:spcPts val="0"/>
                        </a:spcAft>
                        <a:buClrTx/>
                        <a:buSzTx/>
                        <a:buFontTx/>
                        <a:buNone/>
                      </a:pPr>
                      <a:endParaRPr lang="en-GB" sz="700" b="0" kern="1200" dirty="0">
                        <a:solidFill>
                          <a:schemeClr val="tx1"/>
                        </a:solidFill>
                        <a:effectLst/>
                        <a:latin typeface="+mn-lt"/>
                        <a:cs typeface="Times New Roman"/>
                      </a:endParaRPr>
                    </a:p>
                  </a:txBody>
                  <a:tcPr marL="29997" marR="29997" marT="0" marB="0">
                    <a:solidFill>
                      <a:schemeClr val="tx2">
                        <a:lumMod val="20000"/>
                        <a:lumOff val="80000"/>
                      </a:schemeClr>
                    </a:solidFill>
                  </a:tcPr>
                </a:tc>
                <a:extLst>
                  <a:ext uri="{0D108BD9-81ED-4DB2-BD59-A6C34878D82A}">
                    <a16:rowId xmlns:a16="http://schemas.microsoft.com/office/drawing/2014/main" val="2781522791"/>
                  </a:ext>
                </a:extLst>
              </a:tr>
            </a:tbl>
          </a:graphicData>
        </a:graphic>
      </p:graphicFrame>
      <p:sp>
        <p:nvSpPr>
          <p:cNvPr id="9" name="Title 1">
            <a:extLst>
              <a:ext uri="{FF2B5EF4-FFF2-40B4-BE49-F238E27FC236}">
                <a16:creationId xmlns:a16="http://schemas.microsoft.com/office/drawing/2014/main" id="{8481BE3F-83F7-4A61-84FE-EB9C5B627CDE}"/>
              </a:ext>
            </a:extLst>
          </p:cNvPr>
          <p:cNvSpPr>
            <a:spLocks noGrp="1"/>
          </p:cNvSpPr>
          <p:nvPr>
            <p:ph type="title"/>
          </p:nvPr>
        </p:nvSpPr>
        <p:spPr>
          <a:xfrm>
            <a:off x="495302" y="756897"/>
            <a:ext cx="8982203" cy="580926"/>
          </a:xfrm>
        </p:spPr>
        <p:txBody>
          <a:bodyPr>
            <a:normAutofit fontScale="90000"/>
          </a:bodyPr>
          <a:lstStyle/>
          <a:p>
            <a:br>
              <a:rPr lang="en-GB" sz="4400" b="1" dirty="0">
                <a:solidFill>
                  <a:schemeClr val="bg1"/>
                </a:solidFill>
              </a:rPr>
            </a:br>
            <a:r>
              <a:rPr lang="en-GB" sz="2700" b="1" dirty="0">
                <a:solidFill>
                  <a:srgbClr val="7030A0"/>
                </a:solidFill>
              </a:rPr>
              <a:t>Equality, Diversity and Inclusion Strategic Objectives 2022/2023</a:t>
            </a:r>
            <a:br>
              <a:rPr lang="en-GB" sz="4400" b="1" dirty="0">
                <a:solidFill>
                  <a:schemeClr val="bg1"/>
                </a:solidFill>
              </a:rPr>
            </a:br>
            <a:endParaRPr lang="en-GB" dirty="0"/>
          </a:p>
        </p:txBody>
      </p:sp>
    </p:spTree>
    <p:custDataLst>
      <p:tags r:id="rId1"/>
    </p:custDataLst>
    <p:extLst>
      <p:ext uri="{BB962C8B-B14F-4D97-AF65-F5344CB8AC3E}">
        <p14:creationId xmlns:p14="http://schemas.microsoft.com/office/powerpoint/2010/main" val="14750796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252701C-8C61-4895-8138-320548F27609}"/>
              </a:ext>
            </a:extLst>
          </p:cNvPr>
          <p:cNvSpPr>
            <a:spLocks noGrp="1"/>
          </p:cNvSpPr>
          <p:nvPr>
            <p:ph type="sldNum" sz="quarter" idx="12"/>
          </p:nvPr>
        </p:nvSpPr>
        <p:spPr/>
        <p:txBody>
          <a:bodyPr/>
          <a:lstStyle/>
          <a:p>
            <a:fld id="{ECA5469C-08DA-4774-9D4D-73FB2CE48787}" type="slidenum">
              <a:rPr lang="en-GB" smtClean="0"/>
              <a:t>46</a:t>
            </a:fld>
            <a:endParaRPr lang="en-GB"/>
          </a:p>
        </p:txBody>
      </p:sp>
      <p:graphicFrame>
        <p:nvGraphicFramePr>
          <p:cNvPr id="6" name="Table 5">
            <a:extLst>
              <a:ext uri="{FF2B5EF4-FFF2-40B4-BE49-F238E27FC236}">
                <a16:creationId xmlns:a16="http://schemas.microsoft.com/office/drawing/2014/main" id="{BBCD3A38-062C-4DB4-8BD7-582571668C5F}"/>
              </a:ext>
            </a:extLst>
          </p:cNvPr>
          <p:cNvGraphicFramePr>
            <a:graphicFrameLocks noGrp="1"/>
          </p:cNvGraphicFramePr>
          <p:nvPr>
            <p:extLst>
              <p:ext uri="{D42A27DB-BD31-4B8C-83A1-F6EECF244321}">
                <p14:modId xmlns:p14="http://schemas.microsoft.com/office/powerpoint/2010/main" val="3234460984"/>
              </p:ext>
            </p:extLst>
          </p:nvPr>
        </p:nvGraphicFramePr>
        <p:xfrm>
          <a:off x="92690" y="5697252"/>
          <a:ext cx="1984818" cy="510168"/>
        </p:xfrm>
        <a:graphic>
          <a:graphicData uri="http://schemas.openxmlformats.org/drawingml/2006/table">
            <a:tbl>
              <a:tblPr firstRow="1" bandRow="1">
                <a:tableStyleId>{5C22544A-7EE6-4342-B048-85BDC9FD1C3A}</a:tableStyleId>
              </a:tblPr>
              <a:tblGrid>
                <a:gridCol w="409546">
                  <a:extLst>
                    <a:ext uri="{9D8B030D-6E8A-4147-A177-3AD203B41FA5}">
                      <a16:colId xmlns:a16="http://schemas.microsoft.com/office/drawing/2014/main" val="20000"/>
                    </a:ext>
                  </a:extLst>
                </a:gridCol>
                <a:gridCol w="553610">
                  <a:extLst>
                    <a:ext uri="{9D8B030D-6E8A-4147-A177-3AD203B41FA5}">
                      <a16:colId xmlns:a16="http://schemas.microsoft.com/office/drawing/2014/main" val="20001"/>
                    </a:ext>
                  </a:extLst>
                </a:gridCol>
                <a:gridCol w="510831">
                  <a:extLst>
                    <a:ext uri="{9D8B030D-6E8A-4147-A177-3AD203B41FA5}">
                      <a16:colId xmlns:a16="http://schemas.microsoft.com/office/drawing/2014/main" val="20002"/>
                    </a:ext>
                  </a:extLst>
                </a:gridCol>
                <a:gridCol w="510831">
                  <a:extLst>
                    <a:ext uri="{9D8B030D-6E8A-4147-A177-3AD203B41FA5}">
                      <a16:colId xmlns:a16="http://schemas.microsoft.com/office/drawing/2014/main" val="20003"/>
                    </a:ext>
                  </a:extLst>
                </a:gridCol>
              </a:tblGrid>
              <a:tr h="243926">
                <a:tc>
                  <a:txBody>
                    <a:bodyPr/>
                    <a:lstStyle/>
                    <a:p>
                      <a:pPr algn="ctr"/>
                      <a:r>
                        <a:rPr lang="en-GB" sz="1100" dirty="0"/>
                        <a:t>B</a:t>
                      </a:r>
                    </a:p>
                  </a:txBody>
                  <a:tcPr marL="79826" marR="79826" marT="39912" marB="39912" anchor="ctr">
                    <a:solidFill>
                      <a:srgbClr val="00B0F0"/>
                    </a:solidFill>
                  </a:tcPr>
                </a:tc>
                <a:tc>
                  <a:txBody>
                    <a:bodyPr/>
                    <a:lstStyle/>
                    <a:p>
                      <a:pPr algn="ctr"/>
                      <a:r>
                        <a:rPr lang="en-GB" sz="1100" dirty="0"/>
                        <a:t>R</a:t>
                      </a:r>
                    </a:p>
                  </a:txBody>
                  <a:tcPr marL="79826" marR="79826" marT="39912" marB="39912" anchor="ctr">
                    <a:solidFill>
                      <a:srgbClr val="FF0000"/>
                    </a:solidFill>
                  </a:tcPr>
                </a:tc>
                <a:tc>
                  <a:txBody>
                    <a:bodyPr/>
                    <a:lstStyle/>
                    <a:p>
                      <a:pPr algn="ctr"/>
                      <a:r>
                        <a:rPr lang="en-GB" sz="1100" dirty="0"/>
                        <a:t>A</a:t>
                      </a:r>
                    </a:p>
                  </a:txBody>
                  <a:tcPr marL="79826" marR="79826" marT="39912" marB="39912" anchor="ctr">
                    <a:solidFill>
                      <a:srgbClr val="FFC000"/>
                    </a:solidFill>
                  </a:tcPr>
                </a:tc>
                <a:tc>
                  <a:txBody>
                    <a:bodyPr/>
                    <a:lstStyle/>
                    <a:p>
                      <a:pPr algn="ctr"/>
                      <a:r>
                        <a:rPr lang="en-GB" sz="1100" dirty="0"/>
                        <a:t>G</a:t>
                      </a:r>
                    </a:p>
                  </a:txBody>
                  <a:tcPr marL="79826" marR="79826" marT="39912" marB="39912" anchor="ctr">
                    <a:solidFill>
                      <a:srgbClr val="92D050"/>
                    </a:solidFill>
                  </a:tcPr>
                </a:tc>
                <a:extLst>
                  <a:ext uri="{0D108BD9-81ED-4DB2-BD59-A6C34878D82A}">
                    <a16:rowId xmlns:a16="http://schemas.microsoft.com/office/drawing/2014/main" val="10000"/>
                  </a:ext>
                </a:extLst>
              </a:tr>
              <a:tr h="256470">
                <a:tc>
                  <a:txBody>
                    <a:bodyPr/>
                    <a:lstStyle/>
                    <a:p>
                      <a:pPr algn="ctr"/>
                      <a:r>
                        <a:rPr lang="en-GB" sz="600" dirty="0"/>
                        <a:t>On Plan</a:t>
                      </a:r>
                    </a:p>
                  </a:txBody>
                  <a:tcPr marL="79826" marR="79826" marT="39912" marB="39912" anchor="ctr"/>
                </a:tc>
                <a:tc>
                  <a:txBody>
                    <a:bodyPr/>
                    <a:lstStyle/>
                    <a:p>
                      <a:pPr algn="ctr"/>
                      <a:r>
                        <a:rPr lang="en-GB" sz="600" dirty="0"/>
                        <a:t>Not Achieved</a:t>
                      </a:r>
                    </a:p>
                  </a:txBody>
                  <a:tcPr marL="79826" marR="79826" marT="39912" marB="39912" anchor="ctr"/>
                </a:tc>
                <a:tc>
                  <a:txBody>
                    <a:bodyPr/>
                    <a:lstStyle/>
                    <a:p>
                      <a:pPr algn="ctr"/>
                      <a:r>
                        <a:rPr lang="en-GB" sz="600" dirty="0"/>
                        <a:t>Risks</a:t>
                      </a:r>
                      <a:r>
                        <a:rPr lang="en-GB" sz="600" baseline="0" dirty="0"/>
                        <a:t> Slippage</a:t>
                      </a:r>
                      <a:endParaRPr lang="en-GB" sz="600" dirty="0"/>
                    </a:p>
                  </a:txBody>
                  <a:tcPr marL="79826" marR="79826" marT="39912" marB="39912" anchor="ctr"/>
                </a:tc>
                <a:tc>
                  <a:txBody>
                    <a:bodyPr/>
                    <a:lstStyle/>
                    <a:p>
                      <a:pPr algn="ctr"/>
                      <a:r>
                        <a:rPr lang="en-GB" sz="600" dirty="0"/>
                        <a:t>Completed</a:t>
                      </a:r>
                    </a:p>
                  </a:txBody>
                  <a:tcPr marL="79826" marR="79826" marT="39912" marB="39912" anchor="ctr"/>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32E4ECB2-5500-4F07-86A1-9808F6F92B08}"/>
              </a:ext>
            </a:extLst>
          </p:cNvPr>
          <p:cNvSpPr>
            <a:spLocks noGrp="1"/>
          </p:cNvSpPr>
          <p:nvPr>
            <p:ph type="title"/>
          </p:nvPr>
        </p:nvSpPr>
        <p:spPr>
          <a:xfrm>
            <a:off x="495302" y="756897"/>
            <a:ext cx="8982203" cy="580926"/>
          </a:xfrm>
        </p:spPr>
        <p:txBody>
          <a:bodyPr>
            <a:normAutofit fontScale="90000"/>
          </a:bodyPr>
          <a:lstStyle/>
          <a:p>
            <a:br>
              <a:rPr lang="en-GB" sz="4400" b="1" dirty="0">
                <a:solidFill>
                  <a:schemeClr val="bg1"/>
                </a:solidFill>
              </a:rPr>
            </a:br>
            <a:r>
              <a:rPr lang="en-GB" sz="2700" b="1" dirty="0">
                <a:solidFill>
                  <a:srgbClr val="7030A0"/>
                </a:solidFill>
              </a:rPr>
              <a:t>Equality, Diversity and Inclusion Strategic Objectives 2022/2023</a:t>
            </a:r>
            <a:br>
              <a:rPr lang="en-GB" sz="4400" b="1" dirty="0">
                <a:solidFill>
                  <a:schemeClr val="bg1"/>
                </a:solidFill>
              </a:rPr>
            </a:br>
            <a:endParaRPr lang="en-GB" dirty="0"/>
          </a:p>
        </p:txBody>
      </p:sp>
      <p:graphicFrame>
        <p:nvGraphicFramePr>
          <p:cNvPr id="8" name="Table 7">
            <a:extLst>
              <a:ext uri="{FF2B5EF4-FFF2-40B4-BE49-F238E27FC236}">
                <a16:creationId xmlns:a16="http://schemas.microsoft.com/office/drawing/2014/main" id="{8E86842B-6D8B-4EA0-9332-4E2EF72E16B5}"/>
              </a:ext>
            </a:extLst>
          </p:cNvPr>
          <p:cNvGraphicFramePr>
            <a:graphicFrameLocks noGrp="1"/>
          </p:cNvGraphicFramePr>
          <p:nvPr>
            <p:extLst>
              <p:ext uri="{D42A27DB-BD31-4B8C-83A1-F6EECF244321}">
                <p14:modId xmlns:p14="http://schemas.microsoft.com/office/powerpoint/2010/main" val="391189722"/>
              </p:ext>
            </p:extLst>
          </p:nvPr>
        </p:nvGraphicFramePr>
        <p:xfrm>
          <a:off x="28070" y="1634208"/>
          <a:ext cx="9849860" cy="3509292"/>
        </p:xfrm>
        <a:graphic>
          <a:graphicData uri="http://schemas.openxmlformats.org/drawingml/2006/table">
            <a:tbl>
              <a:tblPr firstRow="1" firstCol="1" bandRow="1">
                <a:tableStyleId>{5C22544A-7EE6-4342-B048-85BDC9FD1C3A}</a:tableStyleId>
              </a:tblPr>
              <a:tblGrid>
                <a:gridCol w="563277">
                  <a:extLst>
                    <a:ext uri="{9D8B030D-6E8A-4147-A177-3AD203B41FA5}">
                      <a16:colId xmlns:a16="http://schemas.microsoft.com/office/drawing/2014/main" val="20000"/>
                    </a:ext>
                  </a:extLst>
                </a:gridCol>
                <a:gridCol w="308724">
                  <a:extLst>
                    <a:ext uri="{9D8B030D-6E8A-4147-A177-3AD203B41FA5}">
                      <a16:colId xmlns:a16="http://schemas.microsoft.com/office/drawing/2014/main" val="2463519700"/>
                    </a:ext>
                  </a:extLst>
                </a:gridCol>
                <a:gridCol w="744466">
                  <a:extLst>
                    <a:ext uri="{9D8B030D-6E8A-4147-A177-3AD203B41FA5}">
                      <a16:colId xmlns:a16="http://schemas.microsoft.com/office/drawing/2014/main" val="20002"/>
                    </a:ext>
                  </a:extLst>
                </a:gridCol>
                <a:gridCol w="2863331">
                  <a:extLst>
                    <a:ext uri="{9D8B030D-6E8A-4147-A177-3AD203B41FA5}">
                      <a16:colId xmlns:a16="http://schemas.microsoft.com/office/drawing/2014/main" val="3049243173"/>
                    </a:ext>
                  </a:extLst>
                </a:gridCol>
                <a:gridCol w="1030799">
                  <a:extLst>
                    <a:ext uri="{9D8B030D-6E8A-4147-A177-3AD203B41FA5}">
                      <a16:colId xmlns:a16="http://schemas.microsoft.com/office/drawing/2014/main" val="848641213"/>
                    </a:ext>
                  </a:extLst>
                </a:gridCol>
                <a:gridCol w="744466">
                  <a:extLst>
                    <a:ext uri="{9D8B030D-6E8A-4147-A177-3AD203B41FA5}">
                      <a16:colId xmlns:a16="http://schemas.microsoft.com/office/drawing/2014/main" val="20003"/>
                    </a:ext>
                  </a:extLst>
                </a:gridCol>
                <a:gridCol w="3136664">
                  <a:extLst>
                    <a:ext uri="{9D8B030D-6E8A-4147-A177-3AD203B41FA5}">
                      <a16:colId xmlns:a16="http://schemas.microsoft.com/office/drawing/2014/main" val="87503744"/>
                    </a:ext>
                  </a:extLst>
                </a:gridCol>
                <a:gridCol w="458133">
                  <a:extLst>
                    <a:ext uri="{9D8B030D-6E8A-4147-A177-3AD203B41FA5}">
                      <a16:colId xmlns:a16="http://schemas.microsoft.com/office/drawing/2014/main" val="20005"/>
                    </a:ext>
                  </a:extLst>
                </a:gridCol>
              </a:tblGrid>
              <a:tr h="590315">
                <a:tc>
                  <a:txBody>
                    <a:bodyPr/>
                    <a:lstStyle/>
                    <a:p>
                      <a:pPr>
                        <a:lnSpc>
                          <a:spcPct val="115000"/>
                        </a:lnSpc>
                        <a:spcAft>
                          <a:spcPts val="0"/>
                        </a:spcAft>
                      </a:pPr>
                      <a:r>
                        <a:rPr lang="en-GB" sz="900" dirty="0">
                          <a:effectLst/>
                        </a:rPr>
                        <a:t>KPI’s</a:t>
                      </a:r>
                      <a:endParaRPr lang="en-GB" sz="900" dirty="0">
                        <a:effectLst/>
                        <a:latin typeface="Calibri"/>
                        <a:ea typeface="Calibri"/>
                        <a:cs typeface="Times New Roman"/>
                      </a:endParaRPr>
                    </a:p>
                  </a:txBody>
                  <a:tcPr marL="29998" marR="29998" marT="0" marB="0"/>
                </a:tc>
                <a:tc>
                  <a:txBody>
                    <a:bodyPr/>
                    <a:lstStyle/>
                    <a:p>
                      <a:pPr>
                        <a:lnSpc>
                          <a:spcPct val="115000"/>
                        </a:lnSpc>
                        <a:spcAft>
                          <a:spcPts val="0"/>
                        </a:spcAft>
                      </a:pPr>
                      <a:r>
                        <a:rPr lang="en-GB" sz="900" dirty="0">
                          <a:effectLst/>
                        </a:rPr>
                        <a:t>No</a:t>
                      </a:r>
                    </a:p>
                  </a:txBody>
                  <a:tcPr marL="29998" marR="29998" marT="0" marB="0"/>
                </a:tc>
                <a:tc>
                  <a:txBody>
                    <a:bodyPr/>
                    <a:lstStyle/>
                    <a:p>
                      <a:pPr>
                        <a:lnSpc>
                          <a:spcPct val="115000"/>
                        </a:lnSpc>
                        <a:spcAft>
                          <a:spcPts val="0"/>
                        </a:spcAft>
                      </a:pPr>
                      <a:r>
                        <a:rPr lang="en-GB" sz="900" dirty="0">
                          <a:effectLst/>
                        </a:rPr>
                        <a:t>Strategy Objective</a:t>
                      </a:r>
                      <a:endParaRPr lang="en-GB" sz="900" dirty="0">
                        <a:effectLst/>
                        <a:latin typeface="Calibri"/>
                        <a:ea typeface="Calibri"/>
                        <a:cs typeface="Times New Roman"/>
                      </a:endParaRPr>
                    </a:p>
                  </a:txBody>
                  <a:tcPr marL="29998" marR="29998" marT="0" marB="0"/>
                </a:tc>
                <a:tc>
                  <a:txBody>
                    <a:bodyPr/>
                    <a:lstStyle/>
                    <a:p>
                      <a:pPr>
                        <a:lnSpc>
                          <a:spcPct val="115000"/>
                        </a:lnSpc>
                        <a:spcAft>
                          <a:spcPts val="0"/>
                        </a:spcAft>
                      </a:pPr>
                      <a:r>
                        <a:rPr lang="en-GB" sz="900" dirty="0">
                          <a:effectLst/>
                          <a:latin typeface="Calibri"/>
                          <a:ea typeface="Calibri"/>
                          <a:cs typeface="Times New Roman"/>
                        </a:rPr>
                        <a:t>Key Milestones</a:t>
                      </a:r>
                    </a:p>
                  </a:txBody>
                  <a:tcPr marL="29998" marR="29998" marT="0" marB="0"/>
                </a:tc>
                <a:tc>
                  <a:txBody>
                    <a:bodyPr/>
                    <a:lstStyle/>
                    <a:p>
                      <a:pPr>
                        <a:lnSpc>
                          <a:spcPct val="115000"/>
                        </a:lnSpc>
                        <a:spcAft>
                          <a:spcPts val="0"/>
                        </a:spcAft>
                      </a:pPr>
                      <a:r>
                        <a:rPr lang="en-GB" sz="900" dirty="0">
                          <a:effectLst/>
                        </a:rPr>
                        <a:t>Corporate Lead  </a:t>
                      </a:r>
                      <a:endParaRPr lang="en-GB" sz="900" dirty="0">
                        <a:effectLst/>
                        <a:latin typeface="Calibri"/>
                        <a:ea typeface="Calibri"/>
                        <a:cs typeface="Times New Roman"/>
                      </a:endParaRPr>
                    </a:p>
                  </a:txBody>
                  <a:tcPr marL="29998" marR="29998" marT="0" marB="0"/>
                </a:tc>
                <a:tc>
                  <a:txBody>
                    <a:bodyPr/>
                    <a:lstStyle/>
                    <a:p>
                      <a:pPr>
                        <a:lnSpc>
                          <a:spcPct val="115000"/>
                        </a:lnSpc>
                        <a:spcAft>
                          <a:spcPts val="0"/>
                        </a:spcAft>
                      </a:pPr>
                      <a:r>
                        <a:rPr lang="en-GB" sz="900" b="0" dirty="0">
                          <a:effectLst/>
                        </a:rPr>
                        <a:t>C</a:t>
                      </a:r>
                      <a:r>
                        <a:rPr lang="en-GB" sz="900" b="1" kern="1200" dirty="0">
                          <a:solidFill>
                            <a:schemeClr val="lt1"/>
                          </a:solidFill>
                          <a:effectLst/>
                          <a:latin typeface="+mn-lt"/>
                          <a:ea typeface="+mn-ea"/>
                          <a:cs typeface="+mn-cs"/>
                        </a:rPr>
                        <a:t>ollaborators</a:t>
                      </a:r>
                    </a:p>
                  </a:txBody>
                  <a:tcPr marL="29998" marR="29998" marT="0" marB="0"/>
                </a:tc>
                <a:tc>
                  <a:txBody>
                    <a:bodyPr/>
                    <a:lstStyle/>
                    <a:p>
                      <a:pPr>
                        <a:lnSpc>
                          <a:spcPct val="115000"/>
                        </a:lnSpc>
                        <a:spcAft>
                          <a:spcPts val="0"/>
                        </a:spcAft>
                      </a:pPr>
                      <a:r>
                        <a:rPr lang="en-GB" sz="900" b="1" i="0" u="none" strike="noStrike" noProof="0" dirty="0">
                          <a:effectLst/>
                          <a:latin typeface="Calibri"/>
                        </a:rPr>
                        <a:t>Q1  update  (April – June 2022)</a:t>
                      </a:r>
                    </a:p>
                  </a:txBody>
                  <a:tcPr marL="29998" marR="29998" marT="0" marB="0"/>
                </a:tc>
                <a:tc>
                  <a:txBody>
                    <a:bodyPr/>
                    <a:lstStyle/>
                    <a:p>
                      <a:pPr>
                        <a:lnSpc>
                          <a:spcPct val="115000"/>
                        </a:lnSpc>
                        <a:spcAft>
                          <a:spcPts val="0"/>
                        </a:spcAft>
                      </a:pPr>
                      <a:r>
                        <a:rPr lang="en-GB" sz="900" dirty="0">
                          <a:effectLst/>
                          <a:latin typeface="Calibri"/>
                          <a:ea typeface="Calibri"/>
                          <a:cs typeface="Times New Roman"/>
                        </a:rPr>
                        <a:t>BRAG</a:t>
                      </a:r>
                    </a:p>
                  </a:txBody>
                  <a:tcPr marL="29998" marR="29998" marT="0" marB="0"/>
                </a:tc>
                <a:extLst>
                  <a:ext uri="{0D108BD9-81ED-4DB2-BD59-A6C34878D82A}">
                    <a16:rowId xmlns:a16="http://schemas.microsoft.com/office/drawing/2014/main" val="10000"/>
                  </a:ext>
                </a:extLst>
              </a:tr>
              <a:tr h="318650">
                <a:tc rowSpan="3">
                  <a:txBody>
                    <a:bodyPr/>
                    <a:lstStyle/>
                    <a:p>
                      <a:r>
                        <a:rPr lang="en-GB" sz="700" dirty="0"/>
                        <a:t>EDS3.6</a:t>
                      </a:r>
                    </a:p>
                    <a:p>
                      <a:r>
                        <a:rPr lang="en-GB" sz="700" dirty="0"/>
                        <a:t>PSED</a:t>
                      </a:r>
                    </a:p>
                  </a:txBody>
                  <a:tcPr marL="29250" marR="74295" marT="37148" marB="37148"/>
                </a:tc>
                <a:tc rowSpan="3">
                  <a:txBody>
                    <a:bodyPr/>
                    <a:lstStyle/>
                    <a:p>
                      <a:pPr algn="ctr">
                        <a:lnSpc>
                          <a:spcPct val="115000"/>
                        </a:lnSpc>
                        <a:spcAft>
                          <a:spcPts val="0"/>
                        </a:spcAft>
                      </a:pPr>
                      <a:r>
                        <a:rPr lang="en-GB" sz="700" b="1" dirty="0">
                          <a:effectLst/>
                          <a:latin typeface="+mn-lt"/>
                          <a:ea typeface="+mn-ea"/>
                          <a:cs typeface="Arial" panose="020B0604020202020204" pitchFamily="34" charset="0"/>
                        </a:rPr>
                        <a:t>3</a:t>
                      </a:r>
                      <a:endParaRPr lang="en-GB" sz="700" b="1" dirty="0">
                        <a:effectLst/>
                        <a:latin typeface="+mn-lt"/>
                        <a:cs typeface="Arial" panose="020B0604020202020204" pitchFamily="34" charset="0"/>
                      </a:endParaRPr>
                    </a:p>
                  </a:txBody>
                  <a:tcPr marL="29250" marR="74295" marT="37148" marB="37148">
                    <a:solidFill>
                      <a:schemeClr val="accent1">
                        <a:lumMod val="20000"/>
                        <a:lumOff val="80000"/>
                      </a:schemeClr>
                    </a:solidFill>
                  </a:tcPr>
                </a:tc>
                <a:tc rowSpan="3">
                  <a:txBody>
                    <a:bodyPr/>
                    <a:lstStyle/>
                    <a:p>
                      <a:r>
                        <a:rPr lang="en-GB" sz="700" b="0" kern="1200" dirty="0">
                          <a:solidFill>
                            <a:schemeClr val="dk1"/>
                          </a:solidFill>
                          <a:effectLst/>
                          <a:latin typeface="+mn-lt"/>
                          <a:ea typeface="+mn-ea"/>
                          <a:cs typeface="+mn-cs"/>
                        </a:rPr>
                        <a:t>We celebrate and value the contribution all our staff make at all levels of the organisation</a:t>
                      </a:r>
                    </a:p>
                  </a:txBody>
                  <a:tcPr marL="29250" marR="74295" marT="37148" marB="37148">
                    <a:solidFill>
                      <a:schemeClr val="accent1">
                        <a:lumMod val="20000"/>
                        <a:lumOff val="80000"/>
                      </a:schemeClr>
                    </a:solidFill>
                  </a:tcPr>
                </a:tc>
                <a:tc>
                  <a:txBody>
                    <a:bodyPr/>
                    <a:lstStyle/>
                    <a:p>
                      <a:pPr marL="0" marR="0" lvl="0" indent="0" algn="l">
                        <a:lnSpc>
                          <a:spcPct val="100000"/>
                        </a:lnSpc>
                        <a:spcBef>
                          <a:spcPts val="0"/>
                        </a:spcBef>
                        <a:spcAft>
                          <a:spcPts val="0"/>
                        </a:spcAft>
                        <a:buNone/>
                      </a:pPr>
                      <a:r>
                        <a:rPr lang="en-GB" sz="700" b="0" baseline="0" dirty="0">
                          <a:solidFill>
                            <a:schemeClr val="tx1"/>
                          </a:solidFill>
                          <a:latin typeface="+mn-lt"/>
                        </a:rPr>
                        <a:t>Continue to ensure a staff story is presented at Trust Board on an ongoing basis</a:t>
                      </a:r>
                      <a:endParaRPr lang="en-US" sz="1500" dirty="0" err="1"/>
                    </a:p>
                  </a:txBody>
                  <a:tcPr marL="29250" marR="74295" marT="37148" marB="37148">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i="0" u="none" strike="noStrike" kern="1200" cap="none" spc="0" normalizeH="0" baseline="0" noProof="0">
                          <a:ln>
                            <a:noFill/>
                          </a:ln>
                          <a:effectLst/>
                          <a:uLnTx/>
                          <a:uFillTx/>
                          <a:latin typeface="+mn-lt"/>
                        </a:rPr>
                        <a:t>EDI </a:t>
                      </a:r>
                      <a:r>
                        <a:rPr lang="en-GB" sz="700" b="0" i="0" u="none" strike="noStrike" kern="1200" cap="none" spc="0" normalizeH="0" baseline="0" noProof="0" dirty="0">
                          <a:ln>
                            <a:noFill/>
                          </a:ln>
                          <a:effectLst/>
                          <a:uLnTx/>
                          <a:uFillTx/>
                          <a:latin typeface="+mn-lt"/>
                        </a:rPr>
                        <a:t>Manager</a:t>
                      </a:r>
                      <a:endParaRPr lang="en-US" sz="700" dirty="0"/>
                    </a:p>
                  </a:txBody>
                  <a:tcPr marL="29250" marR="74295" marT="37148" marB="37148">
                    <a:solidFill>
                      <a:schemeClr val="accent1">
                        <a:lumMod val="20000"/>
                        <a:lumOff val="80000"/>
                      </a:schemeClr>
                    </a:solidFill>
                  </a:tcPr>
                </a:tc>
                <a:tc>
                  <a:txBody>
                    <a:bodyPr/>
                    <a:lstStyle/>
                    <a:p>
                      <a:pPr marL="0" marR="0" lvl="0" indent="0" algn="l" rtl="0">
                        <a:lnSpc>
                          <a:spcPct val="100000"/>
                        </a:lnSpc>
                        <a:spcBef>
                          <a:spcPts val="0"/>
                        </a:spcBef>
                        <a:spcAft>
                          <a:spcPts val="0"/>
                        </a:spcAft>
                        <a:buClrTx/>
                        <a:buSzTx/>
                        <a:buFontTx/>
                        <a:buNone/>
                      </a:pPr>
                      <a:r>
                        <a:rPr lang="en-GB" sz="700" b="0" i="0" u="none" strike="noStrike" kern="1200" cap="none" spc="0" normalizeH="0" baseline="0" noProof="0" dirty="0">
                          <a:ln>
                            <a:noFill/>
                          </a:ln>
                          <a:solidFill>
                            <a:schemeClr val="dk1"/>
                          </a:solidFill>
                          <a:effectLst/>
                          <a:uLnTx/>
                          <a:uFillTx/>
                          <a:latin typeface="+mn-lt"/>
                          <a:ea typeface="+mn-ea"/>
                          <a:cs typeface="+mn-cs"/>
                        </a:rPr>
                        <a:t>Network Leads</a:t>
                      </a:r>
                    </a:p>
                    <a:p>
                      <a:pPr marL="0" marR="0" lvl="0" indent="0" algn="l">
                        <a:lnSpc>
                          <a:spcPct val="100000"/>
                        </a:lnSpc>
                        <a:spcBef>
                          <a:spcPts val="0"/>
                        </a:spcBef>
                        <a:spcAft>
                          <a:spcPts val="0"/>
                        </a:spcAft>
                        <a:buNone/>
                      </a:pPr>
                      <a:r>
                        <a:rPr lang="en-GB" sz="700" b="0" i="0" u="none" strike="noStrike" kern="1200" cap="none" spc="0" normalizeH="0" baseline="0" noProof="0" dirty="0">
                          <a:ln>
                            <a:noFill/>
                          </a:ln>
                          <a:effectLst/>
                          <a:uLnTx/>
                          <a:uFillTx/>
                          <a:latin typeface="Calibri"/>
                        </a:rPr>
                        <a:t>Corporate Leads</a:t>
                      </a:r>
                      <a:endParaRPr lang="en-GB" sz="1500" dirty="0"/>
                    </a:p>
                  </a:txBody>
                  <a:tcPr marL="29250" marR="74295" marT="37148" marB="37148">
                    <a:solidFill>
                      <a:schemeClr val="accent1">
                        <a:lumMod val="20000"/>
                        <a:lumOff val="80000"/>
                      </a:schemeClr>
                    </a:solidFill>
                  </a:tcPr>
                </a:tc>
                <a:tc>
                  <a:txBody>
                    <a:bodyPr/>
                    <a:lstStyle/>
                    <a:p>
                      <a:pPr marL="0" marR="0" lvl="0" indent="0" algn="l" rtl="0">
                        <a:lnSpc>
                          <a:spcPct val="100000"/>
                        </a:lnSpc>
                        <a:spcBef>
                          <a:spcPts val="0"/>
                        </a:spcBef>
                        <a:spcAft>
                          <a:spcPts val="0"/>
                        </a:spcAft>
                        <a:buClrTx/>
                        <a:buSzTx/>
                        <a:buFont typeface="Arial" panose="020B0604020202020204" pitchFamily="34" charset="0"/>
                        <a:buNone/>
                      </a:pPr>
                      <a:endParaRPr lang="en-US" sz="700" b="0" i="0" u="none" strike="noStrike" kern="1200" cap="none" spc="0" normalizeH="0" baseline="0" noProof="0" dirty="0">
                        <a:ln>
                          <a:noFill/>
                        </a:ln>
                        <a:solidFill>
                          <a:schemeClr val="tx1"/>
                        </a:solidFill>
                        <a:effectLst/>
                        <a:uLnTx/>
                        <a:uFillTx/>
                        <a:latin typeface="+mn-lt"/>
                        <a:ea typeface="+mn-ea"/>
                        <a:cs typeface="+mn-cs"/>
                      </a:endParaRPr>
                    </a:p>
                  </a:txBody>
                  <a:tcPr marL="29250" marR="74295" marT="37148" marB="37148">
                    <a:solidFill>
                      <a:schemeClr val="accent1">
                        <a:lumMod val="20000"/>
                        <a:lumOff val="80000"/>
                      </a:schemeClr>
                    </a:solidFill>
                  </a:tcPr>
                </a:tc>
                <a:tc>
                  <a:txBody>
                    <a:bodyPr/>
                    <a:lstStyle/>
                    <a:p>
                      <a:pPr lvl="0">
                        <a:lnSpc>
                          <a:spcPct val="114999"/>
                        </a:lnSpc>
                        <a:spcAft>
                          <a:spcPts val="0"/>
                        </a:spcAft>
                        <a:buNone/>
                      </a:pPr>
                      <a:endParaRPr lang="en-GB" sz="700" b="0" kern="1200" dirty="0">
                        <a:solidFill>
                          <a:schemeClr val="tx1"/>
                        </a:solidFill>
                        <a:effectLst/>
                        <a:latin typeface="+mn-lt"/>
                        <a:ea typeface="+mn-ea"/>
                        <a:cs typeface="Times New Roman"/>
                      </a:endParaRPr>
                    </a:p>
                  </a:txBody>
                  <a:tcPr marL="29250" marR="29997" marT="0" marB="0">
                    <a:solidFill>
                      <a:schemeClr val="accent1">
                        <a:lumMod val="20000"/>
                        <a:lumOff val="80000"/>
                      </a:schemeClr>
                    </a:solidFill>
                  </a:tcPr>
                </a:tc>
                <a:extLst>
                  <a:ext uri="{0D108BD9-81ED-4DB2-BD59-A6C34878D82A}">
                    <a16:rowId xmlns:a16="http://schemas.microsoft.com/office/drawing/2014/main" val="69015354"/>
                  </a:ext>
                </a:extLst>
              </a:tr>
              <a:tr h="408623">
                <a:tc vMerge="1">
                  <a:txBody>
                    <a:bodyPr/>
                    <a:lstStyle/>
                    <a:p>
                      <a:endParaRPr lang="en-GB"/>
                    </a:p>
                  </a:txBody>
                  <a:tcPr/>
                </a:tc>
                <a:tc vMerge="1">
                  <a:txBody>
                    <a:bodyPr/>
                    <a:lstStyle/>
                    <a:p>
                      <a:endParaRPr lang="en-GB"/>
                    </a:p>
                  </a:txBody>
                  <a:tcPr>
                    <a:solidFill>
                      <a:schemeClr val="accent1">
                        <a:lumMod val="20000"/>
                        <a:lumOff val="80000"/>
                      </a:schemeClr>
                    </a:solidFill>
                  </a:tcPr>
                </a:tc>
                <a:tc vMerge="1">
                  <a:txBody>
                    <a:bodyPr/>
                    <a:lstStyle/>
                    <a:p>
                      <a:endParaRPr lang="en-GB"/>
                    </a:p>
                  </a:txBody>
                  <a:tcPr>
                    <a:solidFill>
                      <a:schemeClr val="accent1">
                        <a:lumMod val="20000"/>
                        <a:lumOff val="80000"/>
                      </a:schemeClr>
                    </a:solidFill>
                  </a:tcPr>
                </a:tc>
                <a:tc>
                  <a:txBody>
                    <a:bodyPr/>
                    <a:lstStyle/>
                    <a:p>
                      <a:pPr marL="0" marR="0" lvl="0" indent="0" algn="l">
                        <a:lnSpc>
                          <a:spcPct val="100000"/>
                        </a:lnSpc>
                        <a:spcBef>
                          <a:spcPts val="0"/>
                        </a:spcBef>
                        <a:spcAft>
                          <a:spcPts val="0"/>
                        </a:spcAft>
                        <a:buNone/>
                      </a:pPr>
                      <a:r>
                        <a:rPr lang="en-US" sz="700" dirty="0"/>
                        <a:t>Conduct a full review of the actions taken from the Board staff stories and consider the development of a monitored action plan to demonstrate positive action</a:t>
                      </a:r>
                    </a:p>
                  </a:txBody>
                  <a:tcPr marL="29250" marR="74295" marT="37148" marB="37148">
                    <a:solidFill>
                      <a:schemeClr val="accent1">
                        <a:lumMod val="20000"/>
                        <a:lumOff val="80000"/>
                      </a:schemeClr>
                    </a:solidFill>
                  </a:tcPr>
                </a:tc>
                <a:tc>
                  <a:txBody>
                    <a:bodyPr/>
                    <a:lstStyle/>
                    <a:p>
                      <a:pPr marL="0" lvl="0" indent="0">
                        <a:spcAft>
                          <a:spcPts val="0"/>
                        </a:spcAft>
                        <a:buNone/>
                      </a:pPr>
                      <a:r>
                        <a:rPr lang="en-US" sz="700" dirty="0"/>
                        <a:t>Director of People</a:t>
                      </a:r>
                    </a:p>
                  </a:txBody>
                  <a:tcPr marL="29250" marR="74295" marT="37148" marB="37148">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i="0" u="none" strike="noStrike" kern="1200" cap="none" spc="0" normalizeH="0" baseline="0" noProof="0" dirty="0">
                          <a:ln>
                            <a:noFill/>
                          </a:ln>
                          <a:effectLst/>
                          <a:uLnTx/>
                          <a:uFillTx/>
                          <a:latin typeface="+mn-lt"/>
                        </a:rPr>
                        <a:t>Trust EDI Manager</a:t>
                      </a:r>
                      <a:endParaRPr lang="en-US" sz="700" dirty="0"/>
                    </a:p>
                  </a:txBody>
                  <a:tcPr marL="29250" marR="74295" marT="37148" marB="37148">
                    <a:solidFill>
                      <a:schemeClr val="accent1">
                        <a:lumMod val="20000"/>
                        <a:lumOff val="80000"/>
                      </a:schemeClr>
                    </a:solidFill>
                  </a:tcPr>
                </a:tc>
                <a:tc>
                  <a:txBody>
                    <a:bodyPr/>
                    <a:lstStyle/>
                    <a:p>
                      <a:pPr marL="0" marR="0" lvl="0" indent="0" algn="l" rtl="0">
                        <a:lnSpc>
                          <a:spcPct val="100000"/>
                        </a:lnSpc>
                        <a:spcBef>
                          <a:spcPts val="0"/>
                        </a:spcBef>
                        <a:spcAft>
                          <a:spcPts val="0"/>
                        </a:spcAft>
                        <a:buClrTx/>
                        <a:buSzTx/>
                        <a:buFont typeface="Arial" panose="020B0604020202020204" pitchFamily="34" charset="0"/>
                        <a:buNone/>
                      </a:pPr>
                      <a:endParaRPr lang="en-US" sz="700" b="0" i="0" u="none" strike="noStrike" kern="1200" cap="none" spc="0" normalizeH="0" baseline="0" noProof="0" dirty="0">
                        <a:ln>
                          <a:noFill/>
                        </a:ln>
                        <a:solidFill>
                          <a:schemeClr val="tx1"/>
                        </a:solidFill>
                        <a:effectLst/>
                        <a:uLnTx/>
                        <a:uFillTx/>
                        <a:latin typeface="+mn-lt"/>
                        <a:ea typeface="+mn-ea"/>
                        <a:cs typeface="+mn-cs"/>
                      </a:endParaRPr>
                    </a:p>
                  </a:txBody>
                  <a:tcPr marL="29250" marR="74295" marT="37148" marB="37148">
                    <a:solidFill>
                      <a:schemeClr val="accent1">
                        <a:lumMod val="20000"/>
                        <a:lumOff val="80000"/>
                      </a:schemeClr>
                    </a:solidFill>
                  </a:tcPr>
                </a:tc>
                <a:tc>
                  <a:txBody>
                    <a:bodyPr/>
                    <a:lstStyle/>
                    <a:p>
                      <a:pPr lvl="0">
                        <a:lnSpc>
                          <a:spcPct val="114999"/>
                        </a:lnSpc>
                        <a:spcAft>
                          <a:spcPts val="0"/>
                        </a:spcAft>
                        <a:buNone/>
                      </a:pPr>
                      <a:endParaRPr lang="en-GB" sz="700" b="0" kern="1200" dirty="0">
                        <a:solidFill>
                          <a:schemeClr val="tx1"/>
                        </a:solidFill>
                        <a:effectLst/>
                        <a:latin typeface="+mn-lt"/>
                        <a:ea typeface="+mn-ea"/>
                        <a:cs typeface="Times New Roman"/>
                      </a:endParaRPr>
                    </a:p>
                  </a:txBody>
                  <a:tcPr marL="29250" marR="29997" marT="0" marB="0">
                    <a:solidFill>
                      <a:schemeClr val="accent1">
                        <a:lumMod val="20000"/>
                        <a:lumOff val="80000"/>
                      </a:schemeClr>
                    </a:solidFill>
                  </a:tcPr>
                </a:tc>
                <a:extLst>
                  <a:ext uri="{0D108BD9-81ED-4DB2-BD59-A6C34878D82A}">
                    <a16:rowId xmlns:a16="http://schemas.microsoft.com/office/drawing/2014/main" val="3926204219"/>
                  </a:ext>
                </a:extLst>
              </a:tr>
              <a:tr h="408623">
                <a:tc vMerge="1">
                  <a:txBody>
                    <a:bodyPr/>
                    <a:lstStyle/>
                    <a:p>
                      <a:endParaRPr lang="en-GB" sz="800" dirty="0"/>
                    </a:p>
                  </a:txBody>
                  <a:tcPr marL="36000"/>
                </a:tc>
                <a:tc vMerge="1">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dirty="0"/>
                    </a:p>
                  </a:txBody>
                  <a:tcPr marL="36000">
                    <a:solidFill>
                      <a:schemeClr val="accent1">
                        <a:lumMod val="20000"/>
                        <a:lumOff val="80000"/>
                      </a:schemeClr>
                    </a:solidFill>
                  </a:tcPr>
                </a:tc>
                <a:tc vMerge="1">
                  <a:txBody>
                    <a:bodyPr/>
                    <a:lstStyle/>
                    <a:p>
                      <a:endParaRPr lang="en-GB" sz="900" b="0" kern="1200" dirty="0">
                        <a:solidFill>
                          <a:schemeClr val="dk1"/>
                        </a:solidFill>
                        <a:effectLst/>
                        <a:latin typeface="+mn-lt"/>
                        <a:ea typeface="+mn-ea"/>
                        <a:cs typeface="+mn-cs"/>
                      </a:endParaRPr>
                    </a:p>
                  </a:txBody>
                  <a:tcPr marL="36000">
                    <a:solidFill>
                      <a:schemeClr val="accent1">
                        <a:lumMod val="20000"/>
                        <a:lumOff val="80000"/>
                      </a:schemeClr>
                    </a:solidFill>
                  </a:tcPr>
                </a:tc>
                <a:tc>
                  <a:txBody>
                    <a:bodyPr/>
                    <a:lstStyle/>
                    <a:p>
                      <a:pPr marL="0" lvl="0" indent="0" algn="l">
                        <a:lnSpc>
                          <a:spcPct val="100000"/>
                        </a:lnSpc>
                        <a:spcBef>
                          <a:spcPts val="0"/>
                        </a:spcBef>
                        <a:spcAft>
                          <a:spcPts val="0"/>
                        </a:spcAft>
                        <a:buNone/>
                      </a:pPr>
                      <a:r>
                        <a:rPr lang="en-GB" sz="700" b="0" i="0" u="none" strike="noStrike" kern="1200" cap="none" spc="0" normalizeH="0" baseline="0" noProof="0" dirty="0">
                          <a:ln>
                            <a:noFill/>
                          </a:ln>
                          <a:solidFill>
                            <a:schemeClr val="tx1"/>
                          </a:solidFill>
                          <a:effectLst/>
                          <a:uLnTx/>
                          <a:uFillTx/>
                          <a:latin typeface="Calibri"/>
                        </a:rPr>
                        <a:t>Ensure EDI advocates are mobilised to support divisions to implement their local plans and this is evidenced through the bi-annual reporting process (End of Q2 and Q4)</a:t>
                      </a:r>
                      <a:endParaRPr lang="en-US" sz="1500" dirty="0"/>
                    </a:p>
                  </a:txBody>
                  <a:tcPr marL="29250" marR="74295" marT="37148" marB="37148">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i="0" u="none" strike="noStrike" kern="1200" cap="none" spc="0" normalizeH="0" baseline="0" noProof="0" dirty="0">
                          <a:ln>
                            <a:noFill/>
                          </a:ln>
                          <a:effectLst/>
                          <a:uLnTx/>
                          <a:uFillTx/>
                          <a:latin typeface="+mj-lt"/>
                          <a:cs typeface="Arial" panose="020B0604020202020204" pitchFamily="34" charset="0"/>
                        </a:rPr>
                        <a:t>Divisional EDI Leads</a:t>
                      </a:r>
                    </a:p>
                  </a:txBody>
                  <a:tcPr marL="29250" marR="74295" marT="37148" marB="37148">
                    <a:solidFill>
                      <a:schemeClr val="accent1">
                        <a:lumMod val="20000"/>
                        <a:lumOff val="80000"/>
                      </a:schemeClr>
                    </a:solidFill>
                  </a:tcPr>
                </a:tc>
                <a:tc>
                  <a:txBody>
                    <a:bodyPr/>
                    <a:lstStyle/>
                    <a:p>
                      <a:pPr marL="0" lvl="0" indent="0" algn="l">
                        <a:lnSpc>
                          <a:spcPct val="100000"/>
                        </a:lnSpc>
                        <a:spcBef>
                          <a:spcPts val="0"/>
                        </a:spcBef>
                        <a:spcAft>
                          <a:spcPts val="0"/>
                        </a:spcAft>
                        <a:buNone/>
                      </a:pPr>
                      <a:r>
                        <a:rPr lang="en-GB" sz="700" b="0" i="0" u="none" strike="noStrike" kern="1200" cap="none" spc="0" normalizeH="0" baseline="0" noProof="0" dirty="0">
                          <a:ln>
                            <a:noFill/>
                          </a:ln>
                          <a:effectLst/>
                          <a:uLnTx/>
                          <a:uFillTx/>
                          <a:latin typeface="+mj-lt"/>
                          <a:cs typeface="Arial" panose="020B0604020202020204" pitchFamily="34" charset="0"/>
                        </a:rPr>
                        <a:t>Trust EDI Manager</a:t>
                      </a:r>
                    </a:p>
                    <a:p>
                      <a:pPr marL="0" lvl="0" indent="0" algn="l">
                        <a:lnSpc>
                          <a:spcPct val="100000"/>
                        </a:lnSpc>
                        <a:spcBef>
                          <a:spcPts val="0"/>
                        </a:spcBef>
                        <a:spcAft>
                          <a:spcPts val="0"/>
                        </a:spcAft>
                        <a:buNone/>
                      </a:pPr>
                      <a:r>
                        <a:rPr lang="en-GB" sz="700" b="0" i="0" u="none" strike="noStrike" kern="1200" cap="none" spc="0" normalizeH="0" baseline="0" noProof="0" dirty="0">
                          <a:ln>
                            <a:noFill/>
                          </a:ln>
                          <a:effectLst/>
                          <a:uLnTx/>
                          <a:uFillTx/>
                          <a:latin typeface="+mj-lt"/>
                          <a:cs typeface="Arial" panose="020B0604020202020204" pitchFamily="34" charset="0"/>
                        </a:rPr>
                        <a:t>EDI Advocates</a:t>
                      </a:r>
                    </a:p>
                  </a:txBody>
                  <a:tcPr marL="29250" marR="74295" marT="37148" marB="37148">
                    <a:solidFill>
                      <a:schemeClr val="accent1">
                        <a:lumMod val="20000"/>
                        <a:lumOff val="80000"/>
                      </a:schemeClr>
                    </a:solidFill>
                  </a:tcPr>
                </a:tc>
                <a:tc>
                  <a:txBody>
                    <a:bodyPr/>
                    <a:lstStyle/>
                    <a:p>
                      <a:pPr marL="0" lvl="0" indent="0" algn="l">
                        <a:lnSpc>
                          <a:spcPct val="100000"/>
                        </a:lnSpc>
                        <a:spcBef>
                          <a:spcPts val="0"/>
                        </a:spcBef>
                        <a:spcAft>
                          <a:spcPts val="0"/>
                        </a:spcAft>
                        <a:buNone/>
                      </a:pPr>
                      <a:endParaRPr lang="en-US" sz="700" b="0" i="0" u="none" strike="noStrike" kern="1200" cap="none" spc="0" normalizeH="0" baseline="0" noProof="0" dirty="0">
                        <a:ln>
                          <a:noFill/>
                        </a:ln>
                        <a:solidFill>
                          <a:schemeClr val="tx1"/>
                        </a:solidFill>
                        <a:effectLst/>
                        <a:uLnTx/>
                        <a:uFillTx/>
                        <a:latin typeface="+mn-lt"/>
                        <a:ea typeface="+mn-ea"/>
                        <a:cs typeface="+mn-cs"/>
                      </a:endParaRPr>
                    </a:p>
                  </a:txBody>
                  <a:tcPr marL="29250" marR="74295" marT="37148" marB="37148">
                    <a:solidFill>
                      <a:schemeClr val="accent1">
                        <a:lumMod val="20000"/>
                        <a:lumOff val="80000"/>
                      </a:schemeClr>
                    </a:solidFill>
                  </a:tcPr>
                </a:tc>
                <a:tc>
                  <a:txBody>
                    <a:bodyPr/>
                    <a:lstStyle/>
                    <a:p>
                      <a:pPr lvl="0">
                        <a:lnSpc>
                          <a:spcPct val="114999"/>
                        </a:lnSpc>
                        <a:spcAft>
                          <a:spcPts val="0"/>
                        </a:spcAft>
                        <a:buNone/>
                      </a:pPr>
                      <a:endParaRPr lang="en-GB" sz="700" b="0" kern="1200" dirty="0">
                        <a:solidFill>
                          <a:schemeClr val="tx1"/>
                        </a:solidFill>
                        <a:effectLst/>
                        <a:latin typeface="+mn-lt"/>
                        <a:ea typeface="+mn-ea"/>
                        <a:cs typeface="Times New Roman"/>
                      </a:endParaRPr>
                    </a:p>
                  </a:txBody>
                  <a:tcPr marL="29250" marR="29997" marT="0" marB="0">
                    <a:solidFill>
                      <a:schemeClr val="accent1">
                        <a:lumMod val="20000"/>
                        <a:lumOff val="80000"/>
                      </a:schemeClr>
                    </a:solidFill>
                  </a:tcPr>
                </a:tc>
                <a:extLst>
                  <a:ext uri="{0D108BD9-81ED-4DB2-BD59-A6C34878D82A}">
                    <a16:rowId xmlns:a16="http://schemas.microsoft.com/office/drawing/2014/main" val="3434277012"/>
                  </a:ext>
                </a:extLst>
              </a:tr>
              <a:tr h="445770">
                <a:tc rowSpan="4">
                  <a:txBody>
                    <a:bodyPr/>
                    <a:lstStyle/>
                    <a:p>
                      <a:r>
                        <a:rPr lang="en-GB" sz="700" dirty="0"/>
                        <a:t>WRES</a:t>
                      </a:r>
                    </a:p>
                    <a:p>
                      <a:r>
                        <a:rPr lang="en-GB" sz="700" dirty="0"/>
                        <a:t>WDES</a:t>
                      </a:r>
                    </a:p>
                    <a:p>
                      <a:r>
                        <a:rPr lang="en-GB" sz="700" dirty="0"/>
                        <a:t>GPG</a:t>
                      </a:r>
                    </a:p>
                    <a:p>
                      <a:r>
                        <a:rPr lang="en-GB" sz="700" dirty="0"/>
                        <a:t>DPP3</a:t>
                      </a:r>
                    </a:p>
                    <a:p>
                      <a:r>
                        <a:rPr lang="en-GB" sz="700" dirty="0"/>
                        <a:t>DPP4</a:t>
                      </a:r>
                    </a:p>
                    <a:p>
                      <a:r>
                        <a:rPr lang="en-GB" sz="700" dirty="0"/>
                        <a:t>DPP5</a:t>
                      </a:r>
                    </a:p>
                    <a:p>
                      <a:r>
                        <a:rPr lang="en-GB" sz="700" dirty="0"/>
                        <a:t>PSED</a:t>
                      </a:r>
                    </a:p>
                    <a:p>
                      <a:r>
                        <a:rPr lang="en-GB" sz="700" dirty="0"/>
                        <a:t>EDS3.6</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600" dirty="0"/>
                    </a:p>
                    <a:p>
                      <a:pPr marL="0" indent="0" algn="l">
                        <a:lnSpc>
                          <a:spcPct val="115000"/>
                        </a:lnSpc>
                        <a:spcAft>
                          <a:spcPts val="0"/>
                        </a:spcAft>
                        <a:buFont typeface="Arial" panose="020B0604020202020204" pitchFamily="34" charset="0"/>
                        <a:buNone/>
                      </a:pPr>
                      <a:endParaRPr lang="en-GB" sz="600" dirty="0"/>
                    </a:p>
                  </a:txBody>
                  <a:tcPr marL="74295" marR="74295" marT="37148" marB="37148"/>
                </a:tc>
                <a:tc rowSpan="4">
                  <a:txBody>
                    <a:bodyPr/>
                    <a:lstStyle/>
                    <a:p>
                      <a:pPr algn="ctr">
                        <a:lnSpc>
                          <a:spcPct val="115000"/>
                        </a:lnSpc>
                        <a:spcAft>
                          <a:spcPts val="0"/>
                        </a:spcAft>
                      </a:pPr>
                      <a:r>
                        <a:rPr lang="en-GB" sz="700" b="1" dirty="0">
                          <a:effectLst/>
                          <a:latin typeface="+mn-lt"/>
                          <a:cs typeface="Times New Roman"/>
                        </a:rPr>
                        <a:t>4</a:t>
                      </a:r>
                    </a:p>
                  </a:txBody>
                  <a:tcPr marL="74295" marR="74295" marT="37148" marB="37148">
                    <a:solidFill>
                      <a:schemeClr val="tx2">
                        <a:lumMod val="20000"/>
                        <a:lumOff val="80000"/>
                      </a:schemeClr>
                    </a:solid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kern="1200" baseline="0" dirty="0">
                          <a:solidFill>
                            <a:schemeClr val="dk1"/>
                          </a:solidFill>
                          <a:latin typeface="+mn-lt"/>
                          <a:ea typeface="+mn-ea"/>
                          <a:cs typeface="+mn-cs"/>
                        </a:rPr>
                        <a:t>We will encourage shared learning by openly sharing our diversity data in a meaningful way</a:t>
                      </a:r>
                    </a:p>
                  </a:txBody>
                  <a:tcPr marL="74295" marR="74295" marT="37148" marB="37148">
                    <a:solidFill>
                      <a:schemeClr val="tx2">
                        <a:lumMod val="20000"/>
                        <a:lumOff val="80000"/>
                      </a:schemeClr>
                    </a:solidFill>
                  </a:tcPr>
                </a:tc>
                <a:tc>
                  <a:txBody>
                    <a:bodyPr/>
                    <a:lstStyle/>
                    <a:p>
                      <a:pPr marL="0" lvl="0" indent="0">
                        <a:spcAft>
                          <a:spcPts val="0"/>
                        </a:spcAft>
                        <a:buFont typeface="Arial"/>
                        <a:buNone/>
                        <a:tabLst>
                          <a:tab pos="457200" algn="l"/>
                        </a:tabLst>
                      </a:pPr>
                      <a:r>
                        <a:rPr lang="en-GB" sz="700" b="0" baseline="0" dirty="0">
                          <a:solidFill>
                            <a:schemeClr val="tx1"/>
                          </a:solidFill>
                          <a:effectLst/>
                          <a:latin typeface="+mn-lt"/>
                          <a:cs typeface="Times New Roman"/>
                        </a:rPr>
                        <a:t>Set up a pilot  ‘EDI’ data task and finish group to understand how the data can be used to improve EDI at a local level.  This will include but not be limited to: WRES/WDES/race disparity ratios and Model Employer, by the end of  Q1</a:t>
                      </a:r>
                    </a:p>
                  </a:txBody>
                  <a:tcPr marL="29250" marR="29998" marT="0" marB="0">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mn-lt"/>
                          <a:ea typeface="+mn-ea"/>
                          <a:cs typeface="+mn-cs"/>
                        </a:rPr>
                        <a:t>EDI Manager</a:t>
                      </a:r>
                    </a:p>
                    <a:p>
                      <a:endParaRPr lang="en-GB" sz="700" dirty="0">
                        <a:effectLst/>
                        <a:latin typeface="+mn-lt"/>
                        <a:cs typeface="Times New Roman"/>
                      </a:endParaRPr>
                    </a:p>
                  </a:txBody>
                  <a:tcPr marL="29250" marR="29998" marT="0" marB="0">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mn-lt"/>
                          <a:ea typeface="+mn-ea"/>
                          <a:cs typeface="+mn-cs"/>
                        </a:rPr>
                        <a:t>HRBPs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mn-lt"/>
                          <a:ea typeface="+mn-ea"/>
                          <a:cs typeface="+mn-cs"/>
                        </a:rPr>
                        <a:t>HRIS team</a:t>
                      </a:r>
                    </a:p>
                    <a:p>
                      <a:pPr marL="0" lvl="0" indent="0">
                        <a:spcAft>
                          <a:spcPts val="0"/>
                        </a:spcAft>
                        <a:buFont typeface="Arial" panose="020B0604020202020204" pitchFamily="34" charset="0"/>
                        <a:buNone/>
                        <a:tabLst>
                          <a:tab pos="457200" algn="l"/>
                        </a:tabLst>
                      </a:pPr>
                      <a:endParaRPr lang="en-GB" sz="700" dirty="0">
                        <a:effectLst/>
                        <a:latin typeface="+mn-lt"/>
                        <a:cs typeface="Times New Roman"/>
                      </a:endParaRPr>
                    </a:p>
                  </a:txBody>
                  <a:tcPr marL="29250" marR="29998" marT="0" marB="0">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a:buNone/>
                        <a:tabLst>
                          <a:tab pos="457200" algn="l"/>
                        </a:tabLst>
                        <a:defRPr/>
                      </a:pPr>
                      <a:endParaRPr lang="en-GB" sz="700" b="0" i="0" u="none" strike="noStrike" kern="1200" baseline="0" dirty="0">
                        <a:solidFill>
                          <a:schemeClr val="tx1"/>
                        </a:solidFill>
                        <a:latin typeface="+mn-lt"/>
                        <a:ea typeface="+mn-ea"/>
                        <a:cs typeface="+mn-cs"/>
                      </a:endParaRPr>
                    </a:p>
                  </a:txBody>
                  <a:tcPr marL="29250" marR="29998" marT="0" marB="0">
                    <a:solidFill>
                      <a:schemeClr val="tx2">
                        <a:lumMod val="20000"/>
                        <a:lumOff val="80000"/>
                      </a:schemeClr>
                    </a:solidFill>
                  </a:tcPr>
                </a:tc>
                <a:tc>
                  <a:txBody>
                    <a:bodyPr/>
                    <a:lstStyle/>
                    <a:p>
                      <a:pPr marL="0" indent="0">
                        <a:lnSpc>
                          <a:spcPct val="115000"/>
                        </a:lnSpc>
                        <a:spcAft>
                          <a:spcPts val="0"/>
                        </a:spcAft>
                        <a:buFont typeface="Arial" panose="020B0604020202020204" pitchFamily="34" charset="0"/>
                        <a:buNone/>
                      </a:pPr>
                      <a:endParaRPr lang="en-GB" sz="700" dirty="0">
                        <a:solidFill>
                          <a:schemeClr val="tx1"/>
                        </a:solidFill>
                        <a:effectLst/>
                        <a:latin typeface="+mn-lt"/>
                      </a:endParaRPr>
                    </a:p>
                  </a:txBody>
                  <a:tcPr marL="29250" marR="29998" marT="0" marB="0">
                    <a:solidFill>
                      <a:schemeClr val="tx2">
                        <a:lumMod val="20000"/>
                        <a:lumOff val="80000"/>
                      </a:schemeClr>
                    </a:solidFill>
                  </a:tcPr>
                </a:tc>
                <a:extLst>
                  <a:ext uri="{0D108BD9-81ED-4DB2-BD59-A6C34878D82A}">
                    <a16:rowId xmlns:a16="http://schemas.microsoft.com/office/drawing/2014/main" val="10001"/>
                  </a:ext>
                </a:extLst>
              </a:tr>
              <a:tr h="44577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lvl="0" indent="0">
                        <a:spcAft>
                          <a:spcPts val="0"/>
                        </a:spcAft>
                        <a:buFont typeface="Arial"/>
                        <a:buNone/>
                        <a:tabLst>
                          <a:tab pos="457200" algn="l"/>
                        </a:tabLst>
                      </a:pPr>
                      <a:r>
                        <a:rPr lang="en-GB" sz="700" b="0" baseline="0" dirty="0">
                          <a:solidFill>
                            <a:schemeClr val="tx1"/>
                          </a:solidFill>
                          <a:effectLst/>
                          <a:latin typeface="+mn-lt"/>
                          <a:cs typeface="Times New Roman"/>
                        </a:rPr>
                        <a:t>Use the findings from the pilot to present a Trust wide approach to  diversity data that supports the existing bi-annual report by end of Q2</a:t>
                      </a:r>
                    </a:p>
                  </a:txBody>
                  <a:tcPr marL="29250" marR="29998" marT="0" marB="0">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mn-lt"/>
                          <a:ea typeface="+mn-ea"/>
                          <a:cs typeface="+mn-cs"/>
                        </a:rPr>
                        <a:t>EDI Manager</a:t>
                      </a:r>
                    </a:p>
                    <a:p>
                      <a:endParaRPr lang="en-GB" sz="700" dirty="0">
                        <a:effectLst/>
                        <a:latin typeface="+mn-lt"/>
                        <a:cs typeface="Times New Roman"/>
                      </a:endParaRPr>
                    </a:p>
                  </a:txBody>
                  <a:tcPr marL="29250" marR="29998" marT="0" marB="0">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457200" algn="l"/>
                        </a:tabLst>
                        <a:defRPr/>
                      </a:pPr>
                      <a:r>
                        <a:rPr lang="en-GB" sz="700" b="0" i="0" u="none" strike="noStrike" kern="1200" cap="none" spc="0" normalizeH="0" baseline="0" noProof="0" dirty="0">
                          <a:ln>
                            <a:noFill/>
                          </a:ln>
                          <a:effectLst/>
                          <a:uLnTx/>
                          <a:uFillTx/>
                          <a:latin typeface="+mn-lt"/>
                        </a:rPr>
                        <a:t>Divisional EDI Leads/ EDI Advocates</a:t>
                      </a:r>
                    </a:p>
                    <a:p>
                      <a:pPr marL="0" lvl="0" indent="0">
                        <a:spcAft>
                          <a:spcPts val="0"/>
                        </a:spcAft>
                        <a:buFont typeface="Arial" panose="020B0604020202020204" pitchFamily="34" charset="0"/>
                        <a:buNone/>
                        <a:tabLst>
                          <a:tab pos="457200" algn="l"/>
                        </a:tabLst>
                      </a:pPr>
                      <a:endParaRPr lang="en-GB" sz="700" dirty="0">
                        <a:effectLst/>
                        <a:latin typeface="+mn-lt"/>
                        <a:cs typeface="Times New Roman"/>
                      </a:endParaRPr>
                    </a:p>
                  </a:txBody>
                  <a:tcPr marL="29250" marR="29998" marT="0" marB="0">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a:buNone/>
                        <a:tabLst>
                          <a:tab pos="457200" algn="l"/>
                        </a:tabLst>
                        <a:defRPr/>
                      </a:pPr>
                      <a:endParaRPr lang="en-GB" sz="700" b="0" i="0" u="none" strike="noStrike" kern="1200" baseline="0" dirty="0">
                        <a:solidFill>
                          <a:schemeClr val="tx1"/>
                        </a:solidFill>
                        <a:latin typeface="+mn-lt"/>
                        <a:ea typeface="+mn-ea"/>
                        <a:cs typeface="+mn-cs"/>
                      </a:endParaRPr>
                    </a:p>
                  </a:txBody>
                  <a:tcPr marL="29250" marR="29998" marT="0" marB="0">
                    <a:solidFill>
                      <a:schemeClr val="tx2">
                        <a:lumMod val="20000"/>
                        <a:lumOff val="80000"/>
                      </a:schemeClr>
                    </a:solidFill>
                  </a:tcPr>
                </a:tc>
                <a:tc>
                  <a:txBody>
                    <a:bodyPr/>
                    <a:lstStyle/>
                    <a:p>
                      <a:pPr marL="0" indent="0">
                        <a:lnSpc>
                          <a:spcPct val="115000"/>
                        </a:lnSpc>
                        <a:spcAft>
                          <a:spcPts val="0"/>
                        </a:spcAft>
                        <a:buFont typeface="Arial" panose="020B0604020202020204" pitchFamily="34" charset="0"/>
                        <a:buNone/>
                      </a:pPr>
                      <a:endParaRPr lang="en-GB" sz="700" dirty="0">
                        <a:solidFill>
                          <a:schemeClr val="tx1"/>
                        </a:solidFill>
                        <a:effectLst/>
                        <a:latin typeface="+mn-lt"/>
                      </a:endParaRPr>
                    </a:p>
                  </a:txBody>
                  <a:tcPr marL="29250" marR="29998" marT="0" marB="0">
                    <a:solidFill>
                      <a:schemeClr val="tx2">
                        <a:lumMod val="20000"/>
                        <a:lumOff val="80000"/>
                      </a:schemeClr>
                    </a:solidFill>
                  </a:tcPr>
                </a:tc>
                <a:extLst>
                  <a:ext uri="{0D108BD9-81ED-4DB2-BD59-A6C34878D82A}">
                    <a16:rowId xmlns:a16="http://schemas.microsoft.com/office/drawing/2014/main" val="2981109666"/>
                  </a:ext>
                </a:extLst>
              </a:tr>
              <a:tr h="334328">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lvl="0" indent="0">
                        <a:spcAft>
                          <a:spcPts val="0"/>
                        </a:spcAft>
                        <a:buFont typeface="Arial"/>
                        <a:buNone/>
                        <a:tabLst>
                          <a:tab pos="457200" algn="l"/>
                        </a:tabLst>
                      </a:pPr>
                      <a:r>
                        <a:rPr lang="en-GB" sz="700" dirty="0">
                          <a:solidFill>
                            <a:schemeClr val="tx1"/>
                          </a:solidFill>
                          <a:effectLst/>
                          <a:latin typeface="+mn-lt"/>
                          <a:cs typeface="Times New Roman"/>
                        </a:rPr>
                        <a:t>Use the staff survey findings to develop a meaningful plan to be monitored at the EDI steering group on a quarterly basis as of Q2 (plan in place by end of Q1) </a:t>
                      </a:r>
                    </a:p>
                  </a:txBody>
                  <a:tcPr marL="29250" marR="29998" marT="0" marB="0">
                    <a:solidFill>
                      <a:schemeClr val="tx2">
                        <a:lumMod val="20000"/>
                        <a:lumOff val="80000"/>
                      </a:schemeClr>
                    </a:solidFill>
                  </a:tcPr>
                </a:tc>
                <a:tc>
                  <a:txBody>
                    <a:bodyPr/>
                    <a:lstStyle/>
                    <a:p>
                      <a:r>
                        <a:rPr lang="en-GB" sz="700" b="0" i="0" u="none" strike="noStrike" kern="1200" cap="none" spc="0" normalizeH="0" baseline="0" noProof="0" dirty="0">
                          <a:ln>
                            <a:noFill/>
                          </a:ln>
                          <a:effectLst/>
                          <a:uLnTx/>
                          <a:uFillTx/>
                          <a:latin typeface="+mn-lt"/>
                        </a:rPr>
                        <a:t>Divisional EDI Leads</a:t>
                      </a:r>
                      <a:endParaRPr lang="en-GB" sz="700" dirty="0">
                        <a:effectLst/>
                        <a:latin typeface="+mn-lt"/>
                        <a:cs typeface="Times New Roman"/>
                      </a:endParaRPr>
                    </a:p>
                  </a:txBody>
                  <a:tcPr marL="29250" marR="29998" marT="0" marB="0">
                    <a:solidFill>
                      <a:schemeClr val="tx2">
                        <a:lumMod val="20000"/>
                        <a:lumOff val="80000"/>
                      </a:schemeClr>
                    </a:solidFill>
                  </a:tcPr>
                </a:tc>
                <a:tc>
                  <a:txBody>
                    <a:bodyPr/>
                    <a:lstStyle/>
                    <a:p>
                      <a:pPr marL="0" lvl="0" indent="0">
                        <a:spcAft>
                          <a:spcPts val="0"/>
                        </a:spcAft>
                        <a:buFont typeface="Arial" panose="020B0604020202020204" pitchFamily="34" charset="0"/>
                        <a:buNone/>
                        <a:tabLst>
                          <a:tab pos="457200" algn="l"/>
                        </a:tabLst>
                      </a:pPr>
                      <a:r>
                        <a:rPr lang="en-GB" sz="700" dirty="0">
                          <a:effectLst/>
                          <a:latin typeface="+mn-lt"/>
                          <a:cs typeface="Times New Roman"/>
                        </a:rPr>
                        <a:t>HRBP’s</a:t>
                      </a:r>
                    </a:p>
                  </a:txBody>
                  <a:tcPr marL="29250" marR="29998" marT="0" marB="0">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a:buNone/>
                        <a:tabLst>
                          <a:tab pos="457200" algn="l"/>
                        </a:tabLst>
                        <a:defRPr/>
                      </a:pPr>
                      <a:endParaRPr lang="en-GB" sz="700" b="0" i="0" u="none" strike="noStrike" kern="1200" baseline="0" dirty="0">
                        <a:solidFill>
                          <a:schemeClr val="tx1"/>
                        </a:solidFill>
                        <a:latin typeface="+mn-lt"/>
                        <a:ea typeface="+mn-ea"/>
                        <a:cs typeface="+mn-cs"/>
                      </a:endParaRPr>
                    </a:p>
                  </a:txBody>
                  <a:tcPr marL="29250" marR="29998" marT="0" marB="0">
                    <a:solidFill>
                      <a:schemeClr val="tx2">
                        <a:lumMod val="20000"/>
                        <a:lumOff val="80000"/>
                      </a:schemeClr>
                    </a:solidFill>
                  </a:tcPr>
                </a:tc>
                <a:tc>
                  <a:txBody>
                    <a:bodyPr/>
                    <a:lstStyle/>
                    <a:p>
                      <a:pPr marL="0" indent="0">
                        <a:lnSpc>
                          <a:spcPct val="115000"/>
                        </a:lnSpc>
                        <a:spcAft>
                          <a:spcPts val="0"/>
                        </a:spcAft>
                        <a:buFont typeface="Arial" panose="020B0604020202020204" pitchFamily="34" charset="0"/>
                        <a:buNone/>
                      </a:pPr>
                      <a:endParaRPr lang="en-GB" sz="700" dirty="0">
                        <a:solidFill>
                          <a:schemeClr val="tx1"/>
                        </a:solidFill>
                        <a:effectLst/>
                        <a:latin typeface="+mn-lt"/>
                      </a:endParaRPr>
                    </a:p>
                  </a:txBody>
                  <a:tcPr marL="29250" marR="29998" marT="0" marB="0">
                    <a:solidFill>
                      <a:schemeClr val="tx2">
                        <a:lumMod val="20000"/>
                        <a:lumOff val="80000"/>
                      </a:schemeClr>
                    </a:solidFill>
                  </a:tcPr>
                </a:tc>
                <a:extLst>
                  <a:ext uri="{0D108BD9-81ED-4DB2-BD59-A6C34878D82A}">
                    <a16:rowId xmlns:a16="http://schemas.microsoft.com/office/drawing/2014/main" val="2754183244"/>
                  </a:ext>
                </a:extLst>
              </a:tr>
              <a:tr h="557213">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lvl="0" indent="0">
                        <a:spcAft>
                          <a:spcPts val="0"/>
                        </a:spcAft>
                        <a:buFont typeface="Arial"/>
                        <a:buNone/>
                        <a:tabLst>
                          <a:tab pos="457200" algn="l"/>
                        </a:tabLst>
                      </a:pPr>
                      <a:r>
                        <a:rPr lang="en-GB" sz="700" dirty="0">
                          <a:solidFill>
                            <a:schemeClr val="tx1"/>
                          </a:solidFill>
                          <a:effectLst/>
                          <a:latin typeface="+mn-lt"/>
                          <a:cs typeface="Times New Roman"/>
                        </a:rPr>
                        <a:t>Develop and maintain </a:t>
                      </a:r>
                      <a:r>
                        <a:rPr lang="en-GB" sz="700" b="0" i="0" kern="1200" dirty="0">
                          <a:solidFill>
                            <a:schemeClr val="tx1"/>
                          </a:solidFill>
                          <a:effectLst/>
                          <a:latin typeface="+mn-lt"/>
                          <a:ea typeface="+mn-ea"/>
                          <a:cs typeface="+mn-cs"/>
                        </a:rPr>
                        <a:t>clear reporting schedule to facilitate the production of timely, meaningful data reports to enable our strategy plan to be responsive, agile and pro-actively delivered at a local and Trust-wide level by end of Q1</a:t>
                      </a:r>
                    </a:p>
                    <a:p>
                      <a:pPr marL="0" lvl="0" indent="0">
                        <a:spcAft>
                          <a:spcPts val="0"/>
                        </a:spcAft>
                        <a:buFont typeface="Arial"/>
                        <a:buNone/>
                        <a:tabLst>
                          <a:tab pos="457200" algn="l"/>
                        </a:tabLst>
                      </a:pPr>
                      <a:endParaRPr lang="en-GB" sz="700" b="0" i="0" kern="1200" dirty="0">
                        <a:solidFill>
                          <a:schemeClr val="tx1"/>
                        </a:solidFill>
                        <a:effectLst/>
                        <a:latin typeface="+mn-lt"/>
                        <a:ea typeface="+mn-ea"/>
                        <a:cs typeface="+mn-cs"/>
                      </a:endParaRPr>
                    </a:p>
                  </a:txBody>
                  <a:tcPr marL="29250" marR="29998" marT="0" marB="0">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mn-lt"/>
                          <a:ea typeface="+mn-ea"/>
                          <a:cs typeface="+mn-cs"/>
                        </a:rPr>
                        <a:t>EDI Manager</a:t>
                      </a:r>
                    </a:p>
                    <a:p>
                      <a:endParaRPr lang="en-GB" sz="700" dirty="0">
                        <a:effectLst/>
                        <a:latin typeface="+mn-lt"/>
                        <a:cs typeface="Times New Roman"/>
                      </a:endParaRPr>
                    </a:p>
                  </a:txBody>
                  <a:tcPr marL="29250" marR="29998" marT="0" marB="0">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457200" algn="l"/>
                        </a:tabLst>
                        <a:defRPr/>
                      </a:pPr>
                      <a:r>
                        <a:rPr kumimoji="0" lang="en-GB" sz="700" b="0" i="0" u="none" strike="noStrike" kern="1200" cap="none" spc="0" normalizeH="0" baseline="0" noProof="0" dirty="0">
                          <a:ln>
                            <a:noFill/>
                          </a:ln>
                          <a:solidFill>
                            <a:prstClr val="black"/>
                          </a:solidFill>
                          <a:effectLst/>
                          <a:uLnTx/>
                          <a:uFillTx/>
                          <a:latin typeface="+mn-lt"/>
                          <a:ea typeface="+mn-ea"/>
                          <a:cs typeface="+mn-cs"/>
                        </a:rPr>
                        <a:t>EDI Manager</a:t>
                      </a:r>
                    </a:p>
                    <a:p>
                      <a:pPr marL="0" lvl="0" indent="0">
                        <a:spcAft>
                          <a:spcPts val="0"/>
                        </a:spcAft>
                        <a:buFont typeface="Arial" panose="020B0604020202020204" pitchFamily="34" charset="0"/>
                        <a:buNone/>
                        <a:tabLst>
                          <a:tab pos="457200" algn="l"/>
                        </a:tabLst>
                      </a:pPr>
                      <a:endParaRPr lang="en-GB" sz="700" dirty="0">
                        <a:effectLst/>
                        <a:latin typeface="+mn-lt"/>
                        <a:cs typeface="Times New Roman"/>
                      </a:endParaRPr>
                    </a:p>
                  </a:txBody>
                  <a:tcPr marL="29250" marR="29998" marT="0" marB="0">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a:buNone/>
                        <a:tabLst>
                          <a:tab pos="457200" algn="l"/>
                        </a:tabLst>
                        <a:defRPr/>
                      </a:pPr>
                      <a:endParaRPr lang="en-GB" sz="700" b="0" i="0" u="none" strike="noStrike" kern="1200" baseline="0" dirty="0">
                        <a:solidFill>
                          <a:schemeClr val="tx1"/>
                        </a:solidFill>
                        <a:latin typeface="+mn-lt"/>
                        <a:ea typeface="+mn-ea"/>
                        <a:cs typeface="+mn-cs"/>
                      </a:endParaRPr>
                    </a:p>
                  </a:txBody>
                  <a:tcPr marL="29250" marR="29998" marT="0" marB="0">
                    <a:solidFill>
                      <a:schemeClr val="tx2">
                        <a:lumMod val="20000"/>
                        <a:lumOff val="80000"/>
                      </a:schemeClr>
                    </a:solidFill>
                  </a:tcPr>
                </a:tc>
                <a:tc>
                  <a:txBody>
                    <a:bodyPr/>
                    <a:lstStyle/>
                    <a:p>
                      <a:pPr marL="0" indent="0">
                        <a:lnSpc>
                          <a:spcPct val="115000"/>
                        </a:lnSpc>
                        <a:spcAft>
                          <a:spcPts val="0"/>
                        </a:spcAft>
                        <a:buFont typeface="Arial" panose="020B0604020202020204" pitchFamily="34" charset="0"/>
                        <a:buNone/>
                      </a:pPr>
                      <a:endParaRPr lang="en-GB" sz="700" dirty="0">
                        <a:solidFill>
                          <a:schemeClr val="tx1"/>
                        </a:solidFill>
                        <a:effectLst/>
                        <a:latin typeface="+mn-lt"/>
                      </a:endParaRPr>
                    </a:p>
                  </a:txBody>
                  <a:tcPr marL="29250" marR="29998" marT="0" marB="0">
                    <a:solidFill>
                      <a:schemeClr val="tx2">
                        <a:lumMod val="20000"/>
                        <a:lumOff val="80000"/>
                      </a:schemeClr>
                    </a:solidFill>
                  </a:tcPr>
                </a:tc>
                <a:extLst>
                  <a:ext uri="{0D108BD9-81ED-4DB2-BD59-A6C34878D82A}">
                    <a16:rowId xmlns:a16="http://schemas.microsoft.com/office/drawing/2014/main" val="1659995970"/>
                  </a:ext>
                </a:extLst>
              </a:tr>
            </a:tbl>
          </a:graphicData>
        </a:graphic>
      </p:graphicFrame>
    </p:spTree>
    <p:custDataLst>
      <p:tags r:id="rId1"/>
    </p:custDataLst>
    <p:extLst>
      <p:ext uri="{BB962C8B-B14F-4D97-AF65-F5344CB8AC3E}">
        <p14:creationId xmlns:p14="http://schemas.microsoft.com/office/powerpoint/2010/main" val="3447861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252701C-8C61-4895-8138-320548F27609}"/>
              </a:ext>
            </a:extLst>
          </p:cNvPr>
          <p:cNvSpPr>
            <a:spLocks noGrp="1"/>
          </p:cNvSpPr>
          <p:nvPr>
            <p:ph type="sldNum" sz="quarter" idx="12"/>
          </p:nvPr>
        </p:nvSpPr>
        <p:spPr/>
        <p:txBody>
          <a:bodyPr/>
          <a:lstStyle/>
          <a:p>
            <a:fld id="{ECA5469C-08DA-4774-9D4D-73FB2CE48787}" type="slidenum">
              <a:rPr lang="en-GB" smtClean="0"/>
              <a:t>47</a:t>
            </a:fld>
            <a:endParaRPr lang="en-GB"/>
          </a:p>
        </p:txBody>
      </p:sp>
      <p:graphicFrame>
        <p:nvGraphicFramePr>
          <p:cNvPr id="6" name="Table 5">
            <a:extLst>
              <a:ext uri="{FF2B5EF4-FFF2-40B4-BE49-F238E27FC236}">
                <a16:creationId xmlns:a16="http://schemas.microsoft.com/office/drawing/2014/main" id="{BBCD3A38-062C-4DB4-8BD7-582571668C5F}"/>
              </a:ext>
            </a:extLst>
          </p:cNvPr>
          <p:cNvGraphicFramePr>
            <a:graphicFrameLocks noGrp="1"/>
          </p:cNvGraphicFramePr>
          <p:nvPr>
            <p:extLst>
              <p:ext uri="{D42A27DB-BD31-4B8C-83A1-F6EECF244321}">
                <p14:modId xmlns:p14="http://schemas.microsoft.com/office/powerpoint/2010/main" val="2554378665"/>
              </p:ext>
            </p:extLst>
          </p:nvPr>
        </p:nvGraphicFramePr>
        <p:xfrm>
          <a:off x="106903" y="5917978"/>
          <a:ext cx="1984818" cy="510168"/>
        </p:xfrm>
        <a:graphic>
          <a:graphicData uri="http://schemas.openxmlformats.org/drawingml/2006/table">
            <a:tbl>
              <a:tblPr firstRow="1" bandRow="1">
                <a:tableStyleId>{5C22544A-7EE6-4342-B048-85BDC9FD1C3A}</a:tableStyleId>
              </a:tblPr>
              <a:tblGrid>
                <a:gridCol w="409546">
                  <a:extLst>
                    <a:ext uri="{9D8B030D-6E8A-4147-A177-3AD203B41FA5}">
                      <a16:colId xmlns:a16="http://schemas.microsoft.com/office/drawing/2014/main" val="20000"/>
                    </a:ext>
                  </a:extLst>
                </a:gridCol>
                <a:gridCol w="553610">
                  <a:extLst>
                    <a:ext uri="{9D8B030D-6E8A-4147-A177-3AD203B41FA5}">
                      <a16:colId xmlns:a16="http://schemas.microsoft.com/office/drawing/2014/main" val="20001"/>
                    </a:ext>
                  </a:extLst>
                </a:gridCol>
                <a:gridCol w="510831">
                  <a:extLst>
                    <a:ext uri="{9D8B030D-6E8A-4147-A177-3AD203B41FA5}">
                      <a16:colId xmlns:a16="http://schemas.microsoft.com/office/drawing/2014/main" val="20002"/>
                    </a:ext>
                  </a:extLst>
                </a:gridCol>
                <a:gridCol w="510831">
                  <a:extLst>
                    <a:ext uri="{9D8B030D-6E8A-4147-A177-3AD203B41FA5}">
                      <a16:colId xmlns:a16="http://schemas.microsoft.com/office/drawing/2014/main" val="20003"/>
                    </a:ext>
                  </a:extLst>
                </a:gridCol>
              </a:tblGrid>
              <a:tr h="243926">
                <a:tc>
                  <a:txBody>
                    <a:bodyPr/>
                    <a:lstStyle/>
                    <a:p>
                      <a:pPr algn="ctr"/>
                      <a:r>
                        <a:rPr lang="en-GB" sz="1100" dirty="0"/>
                        <a:t>B</a:t>
                      </a:r>
                    </a:p>
                  </a:txBody>
                  <a:tcPr marL="79826" marR="79826" marT="39912" marB="39912" anchor="ctr">
                    <a:solidFill>
                      <a:srgbClr val="00B0F0"/>
                    </a:solidFill>
                  </a:tcPr>
                </a:tc>
                <a:tc>
                  <a:txBody>
                    <a:bodyPr/>
                    <a:lstStyle/>
                    <a:p>
                      <a:pPr algn="ctr"/>
                      <a:r>
                        <a:rPr lang="en-GB" sz="1100" dirty="0"/>
                        <a:t>R</a:t>
                      </a:r>
                    </a:p>
                  </a:txBody>
                  <a:tcPr marL="79826" marR="79826" marT="39912" marB="39912" anchor="ctr">
                    <a:solidFill>
                      <a:srgbClr val="FF0000"/>
                    </a:solidFill>
                  </a:tcPr>
                </a:tc>
                <a:tc>
                  <a:txBody>
                    <a:bodyPr/>
                    <a:lstStyle/>
                    <a:p>
                      <a:pPr algn="ctr"/>
                      <a:r>
                        <a:rPr lang="en-GB" sz="1100" dirty="0"/>
                        <a:t>A</a:t>
                      </a:r>
                    </a:p>
                  </a:txBody>
                  <a:tcPr marL="79826" marR="79826" marT="39912" marB="39912" anchor="ctr">
                    <a:solidFill>
                      <a:srgbClr val="FFC000"/>
                    </a:solidFill>
                  </a:tcPr>
                </a:tc>
                <a:tc>
                  <a:txBody>
                    <a:bodyPr/>
                    <a:lstStyle/>
                    <a:p>
                      <a:pPr algn="ctr"/>
                      <a:r>
                        <a:rPr lang="en-GB" sz="1100" dirty="0"/>
                        <a:t>G</a:t>
                      </a:r>
                    </a:p>
                  </a:txBody>
                  <a:tcPr marL="79826" marR="79826" marT="39912" marB="39912" anchor="ctr">
                    <a:solidFill>
                      <a:srgbClr val="92D050"/>
                    </a:solidFill>
                  </a:tcPr>
                </a:tc>
                <a:extLst>
                  <a:ext uri="{0D108BD9-81ED-4DB2-BD59-A6C34878D82A}">
                    <a16:rowId xmlns:a16="http://schemas.microsoft.com/office/drawing/2014/main" val="10000"/>
                  </a:ext>
                </a:extLst>
              </a:tr>
              <a:tr h="256470">
                <a:tc>
                  <a:txBody>
                    <a:bodyPr/>
                    <a:lstStyle/>
                    <a:p>
                      <a:pPr algn="ctr"/>
                      <a:r>
                        <a:rPr lang="en-GB" sz="600" dirty="0"/>
                        <a:t>On Plan</a:t>
                      </a:r>
                    </a:p>
                  </a:txBody>
                  <a:tcPr marL="79826" marR="79826" marT="39912" marB="39912" anchor="ctr"/>
                </a:tc>
                <a:tc>
                  <a:txBody>
                    <a:bodyPr/>
                    <a:lstStyle/>
                    <a:p>
                      <a:pPr algn="ctr"/>
                      <a:r>
                        <a:rPr lang="en-GB" sz="600" dirty="0"/>
                        <a:t>Not Achieved</a:t>
                      </a:r>
                    </a:p>
                  </a:txBody>
                  <a:tcPr marL="79826" marR="79826" marT="39912" marB="39912" anchor="ctr"/>
                </a:tc>
                <a:tc>
                  <a:txBody>
                    <a:bodyPr/>
                    <a:lstStyle/>
                    <a:p>
                      <a:pPr algn="ctr"/>
                      <a:r>
                        <a:rPr lang="en-GB" sz="600" dirty="0"/>
                        <a:t>Risks</a:t>
                      </a:r>
                      <a:r>
                        <a:rPr lang="en-GB" sz="600" baseline="0" dirty="0"/>
                        <a:t> Slippage</a:t>
                      </a:r>
                      <a:endParaRPr lang="en-GB" sz="600" dirty="0"/>
                    </a:p>
                  </a:txBody>
                  <a:tcPr marL="79826" marR="79826" marT="39912" marB="39912" anchor="ctr"/>
                </a:tc>
                <a:tc>
                  <a:txBody>
                    <a:bodyPr/>
                    <a:lstStyle/>
                    <a:p>
                      <a:pPr algn="ctr"/>
                      <a:r>
                        <a:rPr lang="en-GB" sz="600" dirty="0"/>
                        <a:t>Completed</a:t>
                      </a:r>
                    </a:p>
                  </a:txBody>
                  <a:tcPr marL="79826" marR="79826" marT="39912" marB="39912" anchor="ctr"/>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32E4ECB2-5500-4F07-86A1-9808F6F92B08}"/>
              </a:ext>
            </a:extLst>
          </p:cNvPr>
          <p:cNvSpPr>
            <a:spLocks noGrp="1"/>
          </p:cNvSpPr>
          <p:nvPr>
            <p:ph type="title"/>
          </p:nvPr>
        </p:nvSpPr>
        <p:spPr>
          <a:xfrm>
            <a:off x="495302" y="756897"/>
            <a:ext cx="8982203" cy="580926"/>
          </a:xfrm>
        </p:spPr>
        <p:txBody>
          <a:bodyPr>
            <a:normAutofit fontScale="90000"/>
          </a:bodyPr>
          <a:lstStyle/>
          <a:p>
            <a:br>
              <a:rPr lang="en-GB" sz="4400" b="1" dirty="0">
                <a:solidFill>
                  <a:schemeClr val="bg1"/>
                </a:solidFill>
              </a:rPr>
            </a:br>
            <a:r>
              <a:rPr lang="en-GB" sz="2700" b="1" dirty="0">
                <a:solidFill>
                  <a:srgbClr val="7030A0"/>
                </a:solidFill>
              </a:rPr>
              <a:t>Equality, Diversity and Inclusion Strategic Objectives 2022/2023</a:t>
            </a:r>
            <a:br>
              <a:rPr lang="en-GB" sz="4400" b="1" dirty="0">
                <a:solidFill>
                  <a:schemeClr val="bg1"/>
                </a:solidFill>
              </a:rPr>
            </a:br>
            <a:endParaRPr lang="en-GB" dirty="0"/>
          </a:p>
        </p:txBody>
      </p:sp>
      <p:graphicFrame>
        <p:nvGraphicFramePr>
          <p:cNvPr id="8" name="Table 7">
            <a:extLst>
              <a:ext uri="{FF2B5EF4-FFF2-40B4-BE49-F238E27FC236}">
                <a16:creationId xmlns:a16="http://schemas.microsoft.com/office/drawing/2014/main" id="{8EC33BB0-9A21-4CBB-B752-87C26BEA5D2C}"/>
              </a:ext>
            </a:extLst>
          </p:cNvPr>
          <p:cNvGraphicFramePr>
            <a:graphicFrameLocks noGrp="1"/>
          </p:cNvGraphicFramePr>
          <p:nvPr>
            <p:extLst>
              <p:ext uri="{D42A27DB-BD31-4B8C-83A1-F6EECF244321}">
                <p14:modId xmlns:p14="http://schemas.microsoft.com/office/powerpoint/2010/main" val="1627411329"/>
              </p:ext>
            </p:extLst>
          </p:nvPr>
        </p:nvGraphicFramePr>
        <p:xfrm>
          <a:off x="19226" y="1337823"/>
          <a:ext cx="9867547" cy="4578791"/>
        </p:xfrm>
        <a:graphic>
          <a:graphicData uri="http://schemas.openxmlformats.org/drawingml/2006/table">
            <a:tbl>
              <a:tblPr firstRow="1" firstCol="1" bandRow="1">
                <a:tableStyleId>{5C22544A-7EE6-4342-B048-85BDC9FD1C3A}</a:tableStyleId>
              </a:tblPr>
              <a:tblGrid>
                <a:gridCol w="564289">
                  <a:extLst>
                    <a:ext uri="{9D8B030D-6E8A-4147-A177-3AD203B41FA5}">
                      <a16:colId xmlns:a16="http://schemas.microsoft.com/office/drawing/2014/main" val="20000"/>
                    </a:ext>
                  </a:extLst>
                </a:gridCol>
                <a:gridCol w="309279">
                  <a:extLst>
                    <a:ext uri="{9D8B030D-6E8A-4147-A177-3AD203B41FA5}">
                      <a16:colId xmlns:a16="http://schemas.microsoft.com/office/drawing/2014/main" val="2463519700"/>
                    </a:ext>
                  </a:extLst>
                </a:gridCol>
                <a:gridCol w="745803">
                  <a:extLst>
                    <a:ext uri="{9D8B030D-6E8A-4147-A177-3AD203B41FA5}">
                      <a16:colId xmlns:a16="http://schemas.microsoft.com/office/drawing/2014/main" val="20002"/>
                    </a:ext>
                  </a:extLst>
                </a:gridCol>
                <a:gridCol w="2868473">
                  <a:extLst>
                    <a:ext uri="{9D8B030D-6E8A-4147-A177-3AD203B41FA5}">
                      <a16:colId xmlns:a16="http://schemas.microsoft.com/office/drawing/2014/main" val="3049243173"/>
                    </a:ext>
                  </a:extLst>
                </a:gridCol>
                <a:gridCol w="1032650">
                  <a:extLst>
                    <a:ext uri="{9D8B030D-6E8A-4147-A177-3AD203B41FA5}">
                      <a16:colId xmlns:a16="http://schemas.microsoft.com/office/drawing/2014/main" val="848641213"/>
                    </a:ext>
                  </a:extLst>
                </a:gridCol>
                <a:gridCol w="745803">
                  <a:extLst>
                    <a:ext uri="{9D8B030D-6E8A-4147-A177-3AD203B41FA5}">
                      <a16:colId xmlns:a16="http://schemas.microsoft.com/office/drawing/2014/main" val="20003"/>
                    </a:ext>
                  </a:extLst>
                </a:gridCol>
                <a:gridCol w="3142295">
                  <a:extLst>
                    <a:ext uri="{9D8B030D-6E8A-4147-A177-3AD203B41FA5}">
                      <a16:colId xmlns:a16="http://schemas.microsoft.com/office/drawing/2014/main" val="87503744"/>
                    </a:ext>
                  </a:extLst>
                </a:gridCol>
                <a:gridCol w="458955">
                  <a:extLst>
                    <a:ext uri="{9D8B030D-6E8A-4147-A177-3AD203B41FA5}">
                      <a16:colId xmlns:a16="http://schemas.microsoft.com/office/drawing/2014/main" val="20005"/>
                    </a:ext>
                  </a:extLst>
                </a:gridCol>
              </a:tblGrid>
              <a:tr h="601946">
                <a:tc>
                  <a:txBody>
                    <a:bodyPr/>
                    <a:lstStyle/>
                    <a:p>
                      <a:pPr>
                        <a:lnSpc>
                          <a:spcPct val="115000"/>
                        </a:lnSpc>
                        <a:spcAft>
                          <a:spcPts val="0"/>
                        </a:spcAft>
                      </a:pPr>
                      <a:r>
                        <a:rPr lang="en-GB" sz="900" dirty="0">
                          <a:effectLst/>
                        </a:rPr>
                        <a:t>KPI’s</a:t>
                      </a:r>
                      <a:endParaRPr lang="en-GB" sz="900" dirty="0">
                        <a:effectLst/>
                        <a:latin typeface="Calibri"/>
                        <a:ea typeface="Calibri"/>
                        <a:cs typeface="Times New Roman"/>
                      </a:endParaRPr>
                    </a:p>
                  </a:txBody>
                  <a:tcPr marL="29998" marR="29998" marT="0" marB="0"/>
                </a:tc>
                <a:tc>
                  <a:txBody>
                    <a:bodyPr/>
                    <a:lstStyle/>
                    <a:p>
                      <a:pPr>
                        <a:lnSpc>
                          <a:spcPct val="115000"/>
                        </a:lnSpc>
                        <a:spcAft>
                          <a:spcPts val="0"/>
                        </a:spcAft>
                      </a:pPr>
                      <a:r>
                        <a:rPr lang="en-GB" sz="900" dirty="0">
                          <a:effectLst/>
                        </a:rPr>
                        <a:t>No</a:t>
                      </a:r>
                    </a:p>
                  </a:txBody>
                  <a:tcPr marL="29998" marR="29998" marT="0" marB="0"/>
                </a:tc>
                <a:tc>
                  <a:txBody>
                    <a:bodyPr/>
                    <a:lstStyle/>
                    <a:p>
                      <a:pPr>
                        <a:lnSpc>
                          <a:spcPct val="115000"/>
                        </a:lnSpc>
                        <a:spcAft>
                          <a:spcPts val="0"/>
                        </a:spcAft>
                      </a:pPr>
                      <a:r>
                        <a:rPr lang="en-GB" sz="900" dirty="0">
                          <a:effectLst/>
                        </a:rPr>
                        <a:t>Strategy Objective</a:t>
                      </a:r>
                      <a:endParaRPr lang="en-GB" sz="900" dirty="0">
                        <a:effectLst/>
                        <a:latin typeface="Calibri"/>
                        <a:ea typeface="Calibri"/>
                        <a:cs typeface="Times New Roman"/>
                      </a:endParaRPr>
                    </a:p>
                  </a:txBody>
                  <a:tcPr marL="29998" marR="29998" marT="0" marB="0"/>
                </a:tc>
                <a:tc>
                  <a:txBody>
                    <a:bodyPr/>
                    <a:lstStyle/>
                    <a:p>
                      <a:pPr>
                        <a:lnSpc>
                          <a:spcPct val="115000"/>
                        </a:lnSpc>
                        <a:spcAft>
                          <a:spcPts val="0"/>
                        </a:spcAft>
                      </a:pPr>
                      <a:r>
                        <a:rPr lang="en-GB" sz="900" dirty="0">
                          <a:effectLst/>
                          <a:latin typeface="Calibri"/>
                          <a:ea typeface="Calibri"/>
                          <a:cs typeface="Times New Roman"/>
                        </a:rPr>
                        <a:t>Key Milestones</a:t>
                      </a:r>
                    </a:p>
                  </a:txBody>
                  <a:tcPr marL="29998" marR="29998" marT="0" marB="0"/>
                </a:tc>
                <a:tc>
                  <a:txBody>
                    <a:bodyPr/>
                    <a:lstStyle/>
                    <a:p>
                      <a:pPr>
                        <a:lnSpc>
                          <a:spcPct val="115000"/>
                        </a:lnSpc>
                        <a:spcAft>
                          <a:spcPts val="0"/>
                        </a:spcAft>
                      </a:pPr>
                      <a:r>
                        <a:rPr lang="en-GB" sz="900" dirty="0">
                          <a:effectLst/>
                        </a:rPr>
                        <a:t>Corporate Lead  </a:t>
                      </a:r>
                      <a:endParaRPr lang="en-GB" sz="900" dirty="0">
                        <a:effectLst/>
                        <a:latin typeface="Calibri"/>
                        <a:ea typeface="Calibri"/>
                        <a:cs typeface="Times New Roman"/>
                      </a:endParaRPr>
                    </a:p>
                  </a:txBody>
                  <a:tcPr marL="29998" marR="29998" marT="0" marB="0"/>
                </a:tc>
                <a:tc>
                  <a:txBody>
                    <a:bodyPr/>
                    <a:lstStyle/>
                    <a:p>
                      <a:pPr>
                        <a:lnSpc>
                          <a:spcPct val="115000"/>
                        </a:lnSpc>
                        <a:spcAft>
                          <a:spcPts val="0"/>
                        </a:spcAft>
                      </a:pPr>
                      <a:r>
                        <a:rPr lang="en-GB" sz="900" b="0" dirty="0">
                          <a:effectLst/>
                        </a:rPr>
                        <a:t>C</a:t>
                      </a:r>
                      <a:r>
                        <a:rPr lang="en-GB" sz="900" b="1" kern="1200" dirty="0">
                          <a:solidFill>
                            <a:schemeClr val="lt1"/>
                          </a:solidFill>
                          <a:effectLst/>
                          <a:latin typeface="+mn-lt"/>
                          <a:ea typeface="+mn-ea"/>
                          <a:cs typeface="+mn-cs"/>
                        </a:rPr>
                        <a:t>ollaborators</a:t>
                      </a:r>
                    </a:p>
                  </a:txBody>
                  <a:tcPr marL="29998" marR="29998" marT="0" marB="0"/>
                </a:tc>
                <a:tc>
                  <a:txBody>
                    <a:bodyPr/>
                    <a:lstStyle/>
                    <a:p>
                      <a:pPr>
                        <a:lnSpc>
                          <a:spcPct val="115000"/>
                        </a:lnSpc>
                        <a:spcAft>
                          <a:spcPts val="0"/>
                        </a:spcAft>
                      </a:pPr>
                      <a:r>
                        <a:rPr lang="en-GB" sz="900" b="1" i="0" u="none" strike="noStrike" noProof="0" dirty="0">
                          <a:effectLst/>
                          <a:latin typeface="Calibri"/>
                        </a:rPr>
                        <a:t>Q1  update  (April – June 2022)</a:t>
                      </a:r>
                    </a:p>
                  </a:txBody>
                  <a:tcPr marL="29998" marR="29998" marT="0" marB="0"/>
                </a:tc>
                <a:tc>
                  <a:txBody>
                    <a:bodyPr/>
                    <a:lstStyle/>
                    <a:p>
                      <a:pPr>
                        <a:lnSpc>
                          <a:spcPct val="115000"/>
                        </a:lnSpc>
                        <a:spcAft>
                          <a:spcPts val="0"/>
                        </a:spcAft>
                      </a:pPr>
                      <a:r>
                        <a:rPr lang="en-GB" sz="900" dirty="0">
                          <a:effectLst/>
                          <a:latin typeface="Calibri"/>
                          <a:ea typeface="Calibri"/>
                          <a:cs typeface="Times New Roman"/>
                        </a:rPr>
                        <a:t>BRAG</a:t>
                      </a:r>
                    </a:p>
                  </a:txBody>
                  <a:tcPr marL="29998" marR="29998" marT="0" marB="0"/>
                </a:tc>
                <a:extLst>
                  <a:ext uri="{0D108BD9-81ED-4DB2-BD59-A6C34878D82A}">
                    <a16:rowId xmlns:a16="http://schemas.microsoft.com/office/drawing/2014/main" val="10000"/>
                  </a:ext>
                </a:extLst>
              </a:tr>
              <a:tr h="334328">
                <a:tc rowSpan="3">
                  <a:txBody>
                    <a:bodyPr/>
                    <a:lstStyle/>
                    <a:p>
                      <a:r>
                        <a:rPr lang="en-GB" sz="700" b="1" dirty="0"/>
                        <a:t>EA2010</a:t>
                      </a:r>
                    </a:p>
                    <a:p>
                      <a:r>
                        <a:rPr lang="en-GB" sz="700" b="1" dirty="0"/>
                        <a:t>PSED</a:t>
                      </a:r>
                    </a:p>
                    <a:p>
                      <a:r>
                        <a:rPr lang="en-GB" sz="700" b="1" dirty="0"/>
                        <a:t>WRES</a:t>
                      </a:r>
                    </a:p>
                    <a:p>
                      <a:r>
                        <a:rPr lang="en-GB" sz="700" b="1" dirty="0"/>
                        <a:t>WDES</a:t>
                      </a:r>
                    </a:p>
                    <a:p>
                      <a:r>
                        <a:rPr lang="en-GB" sz="700" b="1" dirty="0"/>
                        <a:t>GPG</a:t>
                      </a:r>
                    </a:p>
                  </a:txBody>
                  <a:tcPr marL="74295" marR="74295" marT="37148" marB="37148"/>
                </a:tc>
                <a:tc rowSpan="3">
                  <a:txBody>
                    <a:bodyPr/>
                    <a:lstStyle/>
                    <a:p>
                      <a:pPr algn="ctr">
                        <a:lnSpc>
                          <a:spcPct val="115000"/>
                        </a:lnSpc>
                        <a:spcAft>
                          <a:spcPts val="0"/>
                        </a:spcAft>
                      </a:pPr>
                      <a:r>
                        <a:rPr lang="en-GB" sz="700" b="1" dirty="0">
                          <a:effectLst/>
                          <a:latin typeface="+mn-lt"/>
                          <a:cs typeface="Times New Roman"/>
                        </a:rPr>
                        <a:t>5</a:t>
                      </a:r>
                    </a:p>
                  </a:txBody>
                  <a:tcPr marL="74295" marR="74295" marT="37148" marB="37148">
                    <a:solidFill>
                      <a:schemeClr val="tx2">
                        <a:lumMod val="20000"/>
                        <a:lumOff val="80000"/>
                      </a:schemeClr>
                    </a:solidFill>
                  </a:tcPr>
                </a:tc>
                <a:tc rowSpan="3">
                  <a:txBody>
                    <a:bodyPr/>
                    <a:lstStyle/>
                    <a:p>
                      <a:r>
                        <a:rPr lang="en-GB" sz="700" b="0" kern="1200" baseline="0" dirty="0">
                          <a:solidFill>
                            <a:schemeClr val="dk1"/>
                          </a:solidFill>
                          <a:latin typeface="+mn-lt"/>
                          <a:ea typeface="+mn-ea"/>
                          <a:cs typeface="+mn-cs"/>
                        </a:rPr>
                        <a:t>Our strategy is communicated at all levels reflecting our commitment to change</a:t>
                      </a:r>
                    </a:p>
                  </a:txBody>
                  <a:tcPr marL="74295" marR="74295" marT="37148" marB="37148">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dirty="0">
                          <a:solidFill>
                            <a:schemeClr val="tx1"/>
                          </a:solidFill>
                        </a:rPr>
                        <a:t>Ensure the internal HR Web communication pages reflect our commitment to change and a quarterly ‘spot light on’ is introduced by end of Q1</a:t>
                      </a:r>
                    </a:p>
                  </a:txBody>
                  <a:tcPr marL="29250" marR="29998" marT="0" marB="0">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a:buNone/>
                        <a:tabLst>
                          <a:tab pos="457200" algn="l"/>
                        </a:tabLst>
                        <a:defRPr/>
                      </a:pPr>
                      <a:r>
                        <a:rPr kumimoji="0" lang="en-GB" sz="700" b="0" i="0" u="none" strike="noStrike" kern="1200" cap="none" spc="0" normalizeH="0" baseline="0" noProof="0" dirty="0">
                          <a:ln>
                            <a:noFill/>
                          </a:ln>
                          <a:solidFill>
                            <a:schemeClr val="dk1"/>
                          </a:solidFill>
                          <a:effectLst/>
                          <a:uLnTx/>
                          <a:uFillTx/>
                          <a:latin typeface="+mn-lt"/>
                          <a:ea typeface="+mn-ea"/>
                          <a:cs typeface="+mn-cs"/>
                        </a:rPr>
                        <a:t>EDI Manager</a:t>
                      </a:r>
                    </a:p>
                    <a:p>
                      <a:pPr marL="0" lvl="0" indent="0" algn="l" defTabSz="914400" rtl="0" eaLnBrk="1" latinLnBrk="0" hangingPunct="1">
                        <a:spcAft>
                          <a:spcPts val="0"/>
                        </a:spcAft>
                        <a:buFont typeface="Arial"/>
                        <a:buNone/>
                        <a:tabLst>
                          <a:tab pos="457200" algn="l"/>
                        </a:tabLst>
                      </a:pPr>
                      <a:endParaRPr lang="en-GB" sz="700" kern="1200" dirty="0">
                        <a:solidFill>
                          <a:schemeClr val="dk1"/>
                        </a:solidFill>
                        <a:effectLst/>
                        <a:latin typeface="+mn-lt"/>
                        <a:ea typeface="+mn-ea"/>
                        <a:cs typeface="Times New Roman"/>
                      </a:endParaRPr>
                    </a:p>
                  </a:txBody>
                  <a:tcPr marL="29250" marR="29998" marT="0" marB="0">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dk1"/>
                          </a:solidFill>
                          <a:effectLst/>
                          <a:uLnTx/>
                          <a:uFillTx/>
                          <a:latin typeface="+mn-lt"/>
                          <a:ea typeface="+mn-ea"/>
                          <a:cs typeface="+mn-cs"/>
                        </a:rPr>
                        <a:t>EDI Manager</a:t>
                      </a:r>
                    </a:p>
                    <a:p>
                      <a:pPr marL="0" marR="0" lvl="0" indent="0" algn="l" defTabSz="914400" rtl="0" eaLnBrk="1" fontAlgn="auto" latinLnBrk="0" hangingPunct="1">
                        <a:lnSpc>
                          <a:spcPct val="100000"/>
                        </a:lnSpc>
                        <a:spcBef>
                          <a:spcPts val="0"/>
                        </a:spcBef>
                        <a:spcAft>
                          <a:spcPts val="0"/>
                        </a:spcAft>
                        <a:buClrTx/>
                        <a:buSzTx/>
                        <a:buFont typeface="Arial"/>
                        <a:buNone/>
                        <a:tabLst>
                          <a:tab pos="457200" algn="l"/>
                        </a:tabLst>
                        <a:defRPr/>
                      </a:pPr>
                      <a:endParaRPr lang="en-GB" sz="700" kern="1200" noProof="0" dirty="0">
                        <a:solidFill>
                          <a:schemeClr val="dk1"/>
                        </a:solidFill>
                        <a:effectLst/>
                        <a:latin typeface="+mn-lt"/>
                        <a:ea typeface="+mn-ea"/>
                        <a:cs typeface="Times New Roman"/>
                      </a:endParaRPr>
                    </a:p>
                  </a:txBody>
                  <a:tcPr marL="29250" marR="29998" marT="0" marB="0">
                    <a:solidFill>
                      <a:schemeClr val="tx2">
                        <a:lumMod val="20000"/>
                        <a:lumOff val="80000"/>
                      </a:schemeClr>
                    </a:solidFill>
                  </a:tcPr>
                </a:tc>
                <a:tc>
                  <a:txBody>
                    <a:bodyPr/>
                    <a:lstStyle/>
                    <a:p>
                      <a:pPr marL="0" lvl="0" indent="0" algn="l" defTabSz="914400" rtl="0" eaLnBrk="1" latinLnBrk="0" hangingPunct="1">
                        <a:spcAft>
                          <a:spcPts val="0"/>
                        </a:spcAft>
                        <a:buFont typeface="Arial"/>
                        <a:buNone/>
                        <a:tabLst>
                          <a:tab pos="457200" algn="l"/>
                        </a:tabLst>
                      </a:pPr>
                      <a:endParaRPr lang="en-GB" sz="700" kern="1200" dirty="0">
                        <a:solidFill>
                          <a:schemeClr val="dk1"/>
                        </a:solidFill>
                        <a:effectLst/>
                        <a:latin typeface="+mn-lt"/>
                        <a:ea typeface="+mn-ea"/>
                        <a:cs typeface="Times New Roman"/>
                      </a:endParaRPr>
                    </a:p>
                  </a:txBody>
                  <a:tcPr marL="29250" marR="29998" marT="0" marB="0">
                    <a:solidFill>
                      <a:schemeClr val="tx2">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GB" sz="700" b="0" kern="1200" dirty="0">
                        <a:solidFill>
                          <a:schemeClr val="tx1"/>
                        </a:solidFill>
                        <a:effectLst/>
                        <a:latin typeface="+mn-lt"/>
                        <a:ea typeface="Calibri"/>
                        <a:cs typeface="Times New Roman"/>
                      </a:endParaRPr>
                    </a:p>
                  </a:txBody>
                  <a:tcPr marL="29250" marR="29998" marT="0" marB="0">
                    <a:solidFill>
                      <a:schemeClr val="tx2">
                        <a:lumMod val="20000"/>
                        <a:lumOff val="80000"/>
                      </a:schemeClr>
                    </a:solidFill>
                  </a:tcPr>
                </a:tc>
                <a:extLst>
                  <a:ext uri="{0D108BD9-81ED-4DB2-BD59-A6C34878D82A}">
                    <a16:rowId xmlns:a16="http://schemas.microsoft.com/office/drawing/2014/main" val="10002"/>
                  </a:ext>
                </a:extLst>
              </a:tr>
              <a:tr h="334938">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dirty="0">
                          <a:solidFill>
                            <a:schemeClr val="tx1"/>
                          </a:solidFill>
                        </a:rPr>
                        <a:t>Celebrate the achievements within the bi-annual report and share this with all networks as well as ensuring this is available on both the intranet and Internet as of Q1</a:t>
                      </a:r>
                    </a:p>
                  </a:txBody>
                  <a:tcPr marL="29250" marR="29998" marT="0" marB="0">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a:buNone/>
                        <a:tabLst>
                          <a:tab pos="457200" algn="l"/>
                        </a:tabLst>
                        <a:defRPr/>
                      </a:pPr>
                      <a:r>
                        <a:rPr kumimoji="0" lang="en-GB" sz="700" b="0" i="0" u="none" strike="noStrike" kern="1200" cap="none" spc="0" normalizeH="0" baseline="0" noProof="0" dirty="0">
                          <a:ln>
                            <a:noFill/>
                          </a:ln>
                          <a:solidFill>
                            <a:schemeClr val="dk1"/>
                          </a:solidFill>
                          <a:effectLst/>
                          <a:uLnTx/>
                          <a:uFillTx/>
                          <a:latin typeface="+mn-lt"/>
                          <a:ea typeface="+mn-ea"/>
                          <a:cs typeface="+mn-cs"/>
                        </a:rPr>
                        <a:t>EDI Manager</a:t>
                      </a:r>
                    </a:p>
                    <a:p>
                      <a:pPr marL="0" lvl="0" indent="0" algn="l" defTabSz="914400" rtl="0" eaLnBrk="1" latinLnBrk="0" hangingPunct="1">
                        <a:spcAft>
                          <a:spcPts val="0"/>
                        </a:spcAft>
                        <a:buFont typeface="Arial"/>
                        <a:buNone/>
                        <a:tabLst>
                          <a:tab pos="457200" algn="l"/>
                        </a:tabLst>
                      </a:pPr>
                      <a:endParaRPr lang="en-GB" sz="700" kern="1200" dirty="0">
                        <a:solidFill>
                          <a:schemeClr val="dk1"/>
                        </a:solidFill>
                        <a:effectLst/>
                        <a:latin typeface="+mn-lt"/>
                        <a:ea typeface="+mn-ea"/>
                        <a:cs typeface="Times New Roman"/>
                      </a:endParaRPr>
                    </a:p>
                  </a:txBody>
                  <a:tcPr marL="29250" marR="29998" marT="0" marB="0">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a:buNone/>
                        <a:tabLst>
                          <a:tab pos="457200" algn="l"/>
                        </a:tabLst>
                        <a:defRPr/>
                      </a:pPr>
                      <a:r>
                        <a:rPr lang="en-GB" sz="700" kern="1200" noProof="0" dirty="0">
                          <a:solidFill>
                            <a:schemeClr val="dk1"/>
                          </a:solidFill>
                          <a:effectLst/>
                          <a:latin typeface="+mn-lt"/>
                          <a:ea typeface="+mn-ea"/>
                          <a:cs typeface="Times New Roman"/>
                        </a:rPr>
                        <a:t>Communications team</a:t>
                      </a:r>
                    </a:p>
                  </a:txBody>
                  <a:tcPr marL="29250" marR="29998" marT="0" marB="0">
                    <a:solidFill>
                      <a:schemeClr val="tx2">
                        <a:lumMod val="20000"/>
                        <a:lumOff val="80000"/>
                      </a:schemeClr>
                    </a:solidFill>
                  </a:tcPr>
                </a:tc>
                <a:tc>
                  <a:txBody>
                    <a:bodyPr/>
                    <a:lstStyle/>
                    <a:p>
                      <a:pPr marL="0" lvl="0" indent="0" algn="l" defTabSz="914400" rtl="0" eaLnBrk="1" latinLnBrk="0" hangingPunct="1">
                        <a:spcAft>
                          <a:spcPts val="0"/>
                        </a:spcAft>
                        <a:buFont typeface="Arial"/>
                        <a:buNone/>
                        <a:tabLst>
                          <a:tab pos="457200" algn="l"/>
                        </a:tabLst>
                      </a:pPr>
                      <a:endParaRPr lang="en-GB" sz="700" kern="1200" dirty="0">
                        <a:solidFill>
                          <a:schemeClr val="dk1"/>
                        </a:solidFill>
                        <a:effectLst/>
                        <a:latin typeface="+mn-lt"/>
                        <a:ea typeface="+mn-ea"/>
                        <a:cs typeface="Times New Roman"/>
                      </a:endParaRPr>
                    </a:p>
                  </a:txBody>
                  <a:tcPr marL="29250" marR="29998" marT="0" marB="0">
                    <a:solidFill>
                      <a:schemeClr val="tx2">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GB" sz="700" b="0" kern="1200" dirty="0">
                        <a:solidFill>
                          <a:schemeClr val="tx1"/>
                        </a:solidFill>
                        <a:effectLst/>
                        <a:latin typeface="+mn-lt"/>
                        <a:ea typeface="Calibri"/>
                        <a:cs typeface="Times New Roman"/>
                      </a:endParaRPr>
                    </a:p>
                  </a:txBody>
                  <a:tcPr marL="29250" marR="29998" marT="0" marB="0">
                    <a:solidFill>
                      <a:schemeClr val="tx2">
                        <a:lumMod val="20000"/>
                        <a:lumOff val="80000"/>
                      </a:schemeClr>
                    </a:solidFill>
                  </a:tcPr>
                </a:tc>
                <a:extLst>
                  <a:ext uri="{0D108BD9-81ED-4DB2-BD59-A6C34878D82A}">
                    <a16:rowId xmlns:a16="http://schemas.microsoft.com/office/drawing/2014/main" val="2367993087"/>
                  </a:ext>
                </a:extLst>
              </a:tr>
              <a:tr h="444741">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dirty="0">
                          <a:solidFill>
                            <a:schemeClr val="tx1"/>
                          </a:solidFill>
                        </a:rPr>
                        <a:t>Develop a programme of EDI celebration events ensuring a link to our Values and behaviours </a:t>
                      </a:r>
                      <a:r>
                        <a:rPr lang="en-GB" sz="700" b="0" kern="1200" dirty="0">
                          <a:solidFill>
                            <a:schemeClr val="tx1"/>
                          </a:solidFill>
                          <a:latin typeface="+mn-lt"/>
                          <a:ea typeface="+mn-ea"/>
                          <a:cs typeface="+mn-cs"/>
                        </a:rPr>
                        <a:t>and a robust </a:t>
                      </a:r>
                      <a:r>
                        <a:rPr lang="en-GB" sz="700" b="0" dirty="0">
                          <a:solidFill>
                            <a:schemeClr val="tx1"/>
                          </a:solidFill>
                        </a:rPr>
                        <a:t>communication plan which can be reported on each quarter with effect from Q1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b="0" dirty="0">
                        <a:solidFill>
                          <a:schemeClr val="tx1"/>
                        </a:solidFill>
                      </a:endParaRPr>
                    </a:p>
                  </a:txBody>
                  <a:tcPr marL="29250" marR="29998" marT="0" marB="0">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a:buNone/>
                        <a:tabLst>
                          <a:tab pos="457200" algn="l"/>
                        </a:tabLst>
                        <a:defRPr/>
                      </a:pPr>
                      <a:r>
                        <a:rPr kumimoji="0" lang="en-GB" sz="700" b="0" i="0" u="none" strike="noStrike" kern="1200" cap="none" spc="0" normalizeH="0" baseline="0" noProof="0" dirty="0">
                          <a:ln>
                            <a:noFill/>
                          </a:ln>
                          <a:solidFill>
                            <a:schemeClr val="dk1"/>
                          </a:solidFill>
                          <a:effectLst/>
                          <a:uLnTx/>
                          <a:uFillTx/>
                          <a:latin typeface="+mn-lt"/>
                          <a:ea typeface="+mn-ea"/>
                          <a:cs typeface="+mn-cs"/>
                        </a:rPr>
                        <a:t>EDI Manager</a:t>
                      </a:r>
                    </a:p>
                    <a:p>
                      <a:pPr marL="0" lvl="0" indent="0" algn="l" defTabSz="914400" rtl="0" eaLnBrk="1" latinLnBrk="0" hangingPunct="1">
                        <a:spcAft>
                          <a:spcPts val="0"/>
                        </a:spcAft>
                        <a:buFont typeface="Arial"/>
                        <a:buNone/>
                        <a:tabLst>
                          <a:tab pos="457200" algn="l"/>
                        </a:tabLst>
                      </a:pPr>
                      <a:endParaRPr lang="en-GB" sz="700" kern="1200" dirty="0">
                        <a:solidFill>
                          <a:schemeClr val="dk1"/>
                        </a:solidFill>
                        <a:effectLst/>
                        <a:latin typeface="+mn-lt"/>
                        <a:ea typeface="+mn-ea"/>
                        <a:cs typeface="Times New Roman"/>
                      </a:endParaRPr>
                    </a:p>
                  </a:txBody>
                  <a:tcPr marL="29250" marR="29998" marT="0" marB="0">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a:buNone/>
                        <a:tabLst>
                          <a:tab pos="457200" algn="l"/>
                        </a:tabLst>
                        <a:defRPr/>
                      </a:pPr>
                      <a:r>
                        <a:rPr lang="en-GB" sz="700" kern="1200" noProof="0" dirty="0">
                          <a:solidFill>
                            <a:schemeClr val="dk1"/>
                          </a:solidFill>
                          <a:effectLst/>
                          <a:latin typeface="+mn-lt"/>
                          <a:ea typeface="+mn-ea"/>
                          <a:cs typeface="Times New Roman"/>
                        </a:rPr>
                        <a:t>Communications team</a:t>
                      </a:r>
                    </a:p>
                    <a:p>
                      <a:pPr marL="0" marR="0" lvl="0" indent="0" algn="l" defTabSz="914400" rtl="0" eaLnBrk="1" fontAlgn="auto" latinLnBrk="0" hangingPunct="1">
                        <a:lnSpc>
                          <a:spcPct val="100000"/>
                        </a:lnSpc>
                        <a:spcBef>
                          <a:spcPts val="0"/>
                        </a:spcBef>
                        <a:spcAft>
                          <a:spcPts val="0"/>
                        </a:spcAft>
                        <a:buClrTx/>
                        <a:buSzTx/>
                        <a:buFont typeface="Arial"/>
                        <a:buNone/>
                        <a:tabLst>
                          <a:tab pos="457200" algn="l"/>
                        </a:tabLst>
                        <a:defRPr/>
                      </a:pPr>
                      <a:r>
                        <a:rPr lang="en-GB" sz="700" kern="1200" noProof="0" dirty="0">
                          <a:solidFill>
                            <a:schemeClr val="dk1"/>
                          </a:solidFill>
                          <a:effectLst/>
                          <a:latin typeface="+mn-lt"/>
                          <a:ea typeface="+mn-ea"/>
                          <a:cs typeface="Times New Roman"/>
                        </a:rPr>
                        <a:t>Network leads</a:t>
                      </a:r>
                    </a:p>
                  </a:txBody>
                  <a:tcPr marL="29250" marR="29998" marT="0" marB="0">
                    <a:solidFill>
                      <a:schemeClr val="tx2">
                        <a:lumMod val="20000"/>
                        <a:lumOff val="80000"/>
                      </a:schemeClr>
                    </a:solidFill>
                  </a:tcPr>
                </a:tc>
                <a:tc>
                  <a:txBody>
                    <a:bodyPr/>
                    <a:lstStyle/>
                    <a:p>
                      <a:pPr marL="0" lvl="0" indent="0" algn="l" defTabSz="914400" rtl="0" eaLnBrk="1" latinLnBrk="0" hangingPunct="1">
                        <a:spcAft>
                          <a:spcPts val="0"/>
                        </a:spcAft>
                        <a:buFont typeface="Arial"/>
                        <a:buNone/>
                        <a:tabLst>
                          <a:tab pos="457200" algn="l"/>
                        </a:tabLst>
                      </a:pPr>
                      <a:endParaRPr lang="en-GB" sz="700" kern="1200" dirty="0">
                        <a:solidFill>
                          <a:schemeClr val="dk1"/>
                        </a:solidFill>
                        <a:effectLst/>
                        <a:latin typeface="+mn-lt"/>
                        <a:ea typeface="+mn-ea"/>
                        <a:cs typeface="Times New Roman"/>
                      </a:endParaRPr>
                    </a:p>
                  </a:txBody>
                  <a:tcPr marL="29250" marR="29998" marT="0" marB="0">
                    <a:solidFill>
                      <a:schemeClr val="tx2">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GB" sz="700" b="0" kern="1200" dirty="0">
                        <a:solidFill>
                          <a:schemeClr val="tx1"/>
                        </a:solidFill>
                        <a:effectLst/>
                        <a:latin typeface="+mn-lt"/>
                        <a:ea typeface="Calibri"/>
                        <a:cs typeface="Times New Roman"/>
                      </a:endParaRPr>
                    </a:p>
                  </a:txBody>
                  <a:tcPr marL="29250" marR="29998" marT="0" marB="0">
                    <a:solidFill>
                      <a:schemeClr val="tx2">
                        <a:lumMod val="20000"/>
                        <a:lumOff val="80000"/>
                      </a:schemeClr>
                    </a:solidFill>
                  </a:tcPr>
                </a:tc>
                <a:extLst>
                  <a:ext uri="{0D108BD9-81ED-4DB2-BD59-A6C34878D82A}">
                    <a16:rowId xmlns:a16="http://schemas.microsoft.com/office/drawing/2014/main" val="2322811170"/>
                  </a:ext>
                </a:extLst>
              </a:tr>
              <a:tr h="341293">
                <a:tc rowSpan="3">
                  <a:txBody>
                    <a:bodyPr/>
                    <a:lstStyle/>
                    <a:p>
                      <a:pPr marL="0" algn="l" defTabSz="914400" rtl="0" eaLnBrk="1" latinLnBrk="0" hangingPunct="1"/>
                      <a:r>
                        <a:rPr lang="en-GB" sz="700" b="1" kern="1200" dirty="0">
                          <a:solidFill>
                            <a:schemeClr val="lt1"/>
                          </a:solidFill>
                          <a:latin typeface="+mn-lt"/>
                          <a:ea typeface="+mn-ea"/>
                          <a:cs typeface="+mn-cs"/>
                        </a:rPr>
                        <a:t>EA2010</a:t>
                      </a:r>
                    </a:p>
                    <a:p>
                      <a:pPr marL="0" algn="l" defTabSz="914400" rtl="0" eaLnBrk="1" latinLnBrk="0" hangingPunct="1"/>
                      <a:r>
                        <a:rPr lang="en-GB" sz="700" b="1" kern="1200" dirty="0">
                          <a:solidFill>
                            <a:schemeClr val="lt1"/>
                          </a:solidFill>
                          <a:latin typeface="+mn-lt"/>
                          <a:ea typeface="+mn-ea"/>
                          <a:cs typeface="+mn-cs"/>
                        </a:rPr>
                        <a:t>PSED</a:t>
                      </a:r>
                    </a:p>
                    <a:p>
                      <a:pPr marL="0" algn="l" defTabSz="914400" rtl="0" eaLnBrk="1" latinLnBrk="0" hangingPunct="1"/>
                      <a:r>
                        <a:rPr lang="en-GB" sz="700" b="1" kern="1200" dirty="0">
                          <a:solidFill>
                            <a:schemeClr val="lt1"/>
                          </a:solidFill>
                          <a:latin typeface="+mn-lt"/>
                          <a:ea typeface="+mn-ea"/>
                          <a:cs typeface="+mn-cs"/>
                        </a:rPr>
                        <a:t>WRES</a:t>
                      </a:r>
                    </a:p>
                    <a:p>
                      <a:pPr marL="0" algn="l" defTabSz="914400" rtl="0" eaLnBrk="1" latinLnBrk="0" hangingPunct="1"/>
                      <a:r>
                        <a:rPr lang="en-GB" sz="700" b="1" kern="1200" dirty="0">
                          <a:solidFill>
                            <a:schemeClr val="lt1"/>
                          </a:solidFill>
                          <a:latin typeface="+mn-lt"/>
                          <a:ea typeface="+mn-ea"/>
                          <a:cs typeface="+mn-cs"/>
                        </a:rPr>
                        <a:t>WDES</a:t>
                      </a:r>
                    </a:p>
                    <a:p>
                      <a:pPr marL="0" algn="l" defTabSz="914400" rtl="0" eaLnBrk="1" latinLnBrk="0" hangingPunct="1"/>
                      <a:r>
                        <a:rPr lang="en-GB" sz="700" b="1" kern="1200" dirty="0">
                          <a:solidFill>
                            <a:schemeClr val="lt1"/>
                          </a:solidFill>
                          <a:latin typeface="+mn-lt"/>
                          <a:ea typeface="+mn-ea"/>
                          <a:cs typeface="+mn-cs"/>
                        </a:rPr>
                        <a:t>EDS2</a:t>
                      </a:r>
                    </a:p>
                    <a:p>
                      <a:endParaRPr lang="en-GB" dirty="0"/>
                    </a:p>
                  </a:txBody>
                  <a:tcPr/>
                </a:tc>
                <a:tc rowSpan="3">
                  <a:txBody>
                    <a:bodyPr/>
                    <a:lstStyle/>
                    <a:p>
                      <a:pPr marL="0" algn="ctr" defTabSz="914400" rtl="0" eaLnBrk="1" latinLnBrk="0" hangingPunct="1">
                        <a:lnSpc>
                          <a:spcPct val="115000"/>
                        </a:lnSpc>
                        <a:spcAft>
                          <a:spcPts val="0"/>
                        </a:spcAft>
                      </a:pPr>
                      <a:r>
                        <a:rPr lang="en-GB" sz="700" b="1" kern="1200" dirty="0">
                          <a:solidFill>
                            <a:schemeClr val="dk1"/>
                          </a:solidFill>
                          <a:effectLst/>
                          <a:latin typeface="+mn-lt"/>
                          <a:ea typeface="+mn-ea"/>
                          <a:cs typeface="Times New Roman"/>
                        </a:rPr>
                        <a:t>6</a:t>
                      </a:r>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kern="1200" baseline="0" dirty="0">
                          <a:solidFill>
                            <a:schemeClr val="dk1"/>
                          </a:solidFill>
                          <a:latin typeface="+mn-lt"/>
                          <a:ea typeface="+mn-ea"/>
                          <a:cs typeface="+mn-cs"/>
                        </a:rPr>
                        <a:t>Our Education Strategy focuses on inclusion and is a key enabler to delivering the vision supported by our Trust values</a:t>
                      </a:r>
                    </a:p>
                    <a:p>
                      <a:endParaRPr lang="en-GB" sz="700" b="0" kern="1200" baseline="0" dirty="0">
                        <a:solidFill>
                          <a:schemeClr val="dk1"/>
                        </a:solidFill>
                        <a:latin typeface="+mn-lt"/>
                        <a:ea typeface="+mn-ea"/>
                        <a:cs typeface="+mn-cs"/>
                      </a:endParaRPr>
                    </a:p>
                  </a:txBody>
                  <a:tcPr/>
                </a:tc>
                <a:tc>
                  <a:txBody>
                    <a:bodyPr/>
                    <a:lstStyle/>
                    <a:p>
                      <a:pPr>
                        <a:lnSpc>
                          <a:spcPct val="115000"/>
                        </a:lnSpc>
                        <a:spcAft>
                          <a:spcPts val="1000"/>
                        </a:spcAft>
                      </a:pPr>
                      <a:r>
                        <a:rPr lang="en-GB" sz="700" b="0" kern="1200" dirty="0">
                          <a:solidFill>
                            <a:schemeClr val="tx1"/>
                          </a:solidFill>
                          <a:latin typeface="+mn-lt"/>
                          <a:ea typeface="+mn-ea"/>
                          <a:cs typeface="+mn-cs"/>
                        </a:rPr>
                        <a:t>Work with partners to develop system wide educational tools, learning materials and training programmes, such as essential training across the ICS </a:t>
                      </a:r>
                      <a:r>
                        <a:rPr lang="en-GB" sz="700" b="1" i="1" kern="1200" dirty="0">
                          <a:solidFill>
                            <a:schemeClr val="tx1"/>
                          </a:solidFill>
                          <a:latin typeface="+mn-lt"/>
                          <a:ea typeface="+mn-ea"/>
                          <a:cs typeface="+mn-cs"/>
                        </a:rPr>
                        <a:t>– timescale to be determined</a:t>
                      </a:r>
                    </a:p>
                  </a:txBody>
                  <a:tcPr marL="29250" marR="74295" marT="37148" marB="37148">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00" b="0" i="0" u="none" strike="noStrike" kern="1200" cap="none" spc="0" normalizeH="0" baseline="0" noProof="0" dirty="0">
                          <a:ln>
                            <a:noFill/>
                          </a:ln>
                          <a:solidFill>
                            <a:schemeClr val="tx1"/>
                          </a:solidFill>
                          <a:effectLst/>
                          <a:uLnTx/>
                          <a:uFillTx/>
                          <a:latin typeface="+mn-lt"/>
                          <a:ea typeface="+mn-ea"/>
                          <a:cs typeface="+mn-cs"/>
                        </a:rPr>
                        <a:t>Head of Education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700" b="0" i="0" u="none" strike="noStrike" kern="1200" cap="none" spc="0" normalizeH="0" baseline="0" noProof="0" dirty="0">
                        <a:ln>
                          <a:noFill/>
                        </a:ln>
                        <a:solidFill>
                          <a:schemeClr val="tx1"/>
                        </a:solidFill>
                        <a:effectLst/>
                        <a:uLnTx/>
                        <a:uFillTx/>
                        <a:latin typeface="+mn-lt"/>
                        <a:ea typeface="+mn-ea"/>
                        <a:cs typeface="+mn-cs"/>
                      </a:endParaRPr>
                    </a:p>
                  </a:txBody>
                  <a:tcPr marL="29250" marR="74295" marT="37148" marB="37148">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tx1"/>
                          </a:solidFill>
                          <a:effectLst/>
                          <a:uLnTx/>
                          <a:uFillTx/>
                          <a:latin typeface="+mn-lt"/>
                          <a:ea typeface="+mn-ea"/>
                          <a:cs typeface="+mn-cs"/>
                        </a:rPr>
                        <a:t>Divisional EDI leads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chemeClr val="tx1"/>
                        </a:solidFill>
                        <a:effectLst/>
                        <a:uLnTx/>
                        <a:uFillTx/>
                        <a:latin typeface="+mn-lt"/>
                        <a:ea typeface="+mn-ea"/>
                        <a:cs typeface="+mn-cs"/>
                      </a:endParaRPr>
                    </a:p>
                  </a:txBody>
                  <a:tcPr marL="29250" marR="74295" marT="37148" marB="37148">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700" b="0" i="0" u="none" strike="noStrike" kern="1200" cap="none" spc="0" normalizeH="0" baseline="0" noProof="0" dirty="0">
                        <a:ln>
                          <a:noFill/>
                        </a:ln>
                        <a:solidFill>
                          <a:schemeClr val="tx1"/>
                        </a:solidFill>
                        <a:effectLst/>
                        <a:uLnTx/>
                        <a:uFillTx/>
                        <a:latin typeface="+mn-lt"/>
                        <a:ea typeface="+mn-ea"/>
                        <a:cs typeface="+mn-cs"/>
                      </a:endParaRPr>
                    </a:p>
                  </a:txBody>
                  <a:tcPr marL="29250" marR="74295" marT="37148" marB="37148">
                    <a:solidFill>
                      <a:schemeClr val="accent1">
                        <a:lumMod val="20000"/>
                        <a:lumOff val="80000"/>
                      </a:schemeClr>
                    </a:solidFill>
                  </a:tcPr>
                </a:tc>
                <a:tc>
                  <a:txBody>
                    <a:bodyPr/>
                    <a:lstStyle/>
                    <a:p>
                      <a:pPr>
                        <a:lnSpc>
                          <a:spcPct val="115000"/>
                        </a:lnSpc>
                        <a:spcAft>
                          <a:spcPts val="0"/>
                        </a:spcAft>
                      </a:pPr>
                      <a:endParaRPr lang="en-GB" sz="700" dirty="0">
                        <a:effectLst/>
                        <a:latin typeface="+mn-lt"/>
                        <a:ea typeface="Calibri"/>
                        <a:cs typeface="Arial" panose="020B0604020202020204" pitchFamily="34" charset="0"/>
                      </a:endParaRPr>
                    </a:p>
                  </a:txBody>
                  <a:tcPr marL="74295" marR="74295" marT="37148" marB="37148">
                    <a:solidFill>
                      <a:schemeClr val="accent1">
                        <a:lumMod val="20000"/>
                        <a:lumOff val="80000"/>
                      </a:schemeClr>
                    </a:solidFill>
                  </a:tcPr>
                </a:tc>
                <a:extLst>
                  <a:ext uri="{0D108BD9-81ED-4DB2-BD59-A6C34878D82A}">
                    <a16:rowId xmlns:a16="http://schemas.microsoft.com/office/drawing/2014/main" val="2151941144"/>
                  </a:ext>
                </a:extLst>
              </a:tr>
              <a:tr h="1926655">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700" b="0" kern="1200" dirty="0">
                          <a:solidFill>
                            <a:schemeClr val="tx1"/>
                          </a:solidFill>
                          <a:latin typeface="+mn-lt"/>
                          <a:ea typeface="+mn-ea"/>
                          <a:cs typeface="+mn-cs"/>
                        </a:rPr>
                        <a:t>Wider engagement – develop career progression pathways for existing staff, through the apprenticeship programme and pastoral support for healthcare support workers – timescale to be determined</a:t>
                      </a: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700" b="0" kern="1200" dirty="0">
                          <a:solidFill>
                            <a:schemeClr val="tx1"/>
                          </a:solidFill>
                          <a:latin typeface="+mn-lt"/>
                          <a:ea typeface="+mn-ea"/>
                          <a:cs typeface="+mn-cs"/>
                        </a:rPr>
                        <a:t>Develop the staff pipeline through wider school and college engagement activities and creation of placement provision, such as work experience and T Levels </a:t>
                      </a:r>
                      <a:r>
                        <a:rPr lang="en-GB" sz="700" b="1" i="1" kern="1200" dirty="0">
                          <a:solidFill>
                            <a:schemeClr val="tx1"/>
                          </a:solidFill>
                          <a:latin typeface="+mn-lt"/>
                          <a:ea typeface="+mn-ea"/>
                          <a:cs typeface="+mn-cs"/>
                        </a:rPr>
                        <a:t>– timescale to be determined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kern="1200" noProof="0" dirty="0">
                          <a:solidFill>
                            <a:schemeClr val="tx1"/>
                          </a:solidFill>
                          <a:latin typeface="+mn-lt"/>
                          <a:ea typeface="+mn-ea"/>
                          <a:cs typeface="+mn-cs"/>
                        </a:rPr>
                        <a:t>To review and update quarterly in line with financial year using the dedicated HCSW team to support with all pastoral aspects of the </a:t>
                      </a:r>
                      <a:r>
                        <a:rPr lang="en-US" sz="700" b="0" kern="1200" noProof="0" dirty="0" err="1">
                          <a:solidFill>
                            <a:schemeClr val="tx1"/>
                          </a:solidFill>
                          <a:latin typeface="+mn-lt"/>
                          <a:ea typeface="+mn-ea"/>
                          <a:cs typeface="+mn-cs"/>
                        </a:rPr>
                        <a:t>programmes</a:t>
                      </a:r>
                      <a:r>
                        <a:rPr lang="en-US" sz="700" b="0" kern="1200" noProof="0" dirty="0">
                          <a:solidFill>
                            <a:schemeClr val="tx1"/>
                          </a:solidFill>
                          <a:latin typeface="+mn-lt"/>
                          <a:ea typeface="+mn-ea"/>
                          <a:cs typeface="+mn-cs"/>
                        </a:rPr>
                        <a:t> to help improve retention and attrition rates – June 2022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kern="120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kern="120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kern="1200" noProof="0" dirty="0">
                          <a:solidFill>
                            <a:schemeClr val="tx1"/>
                          </a:solidFill>
                          <a:latin typeface="+mn-lt"/>
                          <a:ea typeface="+mn-ea"/>
                          <a:cs typeface="+mn-cs"/>
                        </a:rPr>
                        <a:t>To work with BNSSG and newly developed Career Hub to engage with local provides and support the widening participation agenda – June 2022</a:t>
                      </a:r>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700" b="0" kern="1200" dirty="0">
                        <a:solidFill>
                          <a:schemeClr val="tx1"/>
                        </a:solidFill>
                        <a:latin typeface="+mn-lt"/>
                        <a:ea typeface="+mn-ea"/>
                        <a:cs typeface="+mn-cs"/>
                      </a:endParaRPr>
                    </a:p>
                  </a:txBody>
                  <a:tcPr marL="29250" marR="74295" marT="37148" marB="37148">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00" b="0" i="0" u="none" strike="noStrike" kern="1200" cap="none" spc="0" normalizeH="0" baseline="0" noProof="0" dirty="0">
                          <a:ln>
                            <a:noFill/>
                          </a:ln>
                          <a:solidFill>
                            <a:schemeClr val="tx1"/>
                          </a:solidFill>
                          <a:effectLst/>
                          <a:uLnTx/>
                          <a:uFillTx/>
                          <a:latin typeface="+mn-lt"/>
                          <a:ea typeface="+mn-ea"/>
                          <a:cs typeface="+mn-cs"/>
                        </a:rPr>
                        <a:t>Head of Education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700" b="0" i="0" u="none" strike="noStrike" kern="1200" cap="none" spc="0" normalizeH="0" baseline="0" noProof="0" dirty="0">
                        <a:ln>
                          <a:noFill/>
                        </a:ln>
                        <a:solidFill>
                          <a:schemeClr val="tx1"/>
                        </a:solidFill>
                        <a:effectLst/>
                        <a:uLnTx/>
                        <a:uFillTx/>
                        <a:latin typeface="+mn-lt"/>
                        <a:ea typeface="+mn-ea"/>
                        <a:cs typeface="+mn-cs"/>
                      </a:endParaRPr>
                    </a:p>
                  </a:txBody>
                  <a:tcPr marL="29250" marR="74295" marT="37148" marB="37148">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tx1"/>
                          </a:solidFill>
                          <a:effectLst/>
                          <a:uLnTx/>
                          <a:uFillTx/>
                          <a:latin typeface="+mn-lt"/>
                          <a:ea typeface="+mn-ea"/>
                          <a:cs typeface="+mn-cs"/>
                        </a:rPr>
                        <a:t>External partners</a:t>
                      </a:r>
                    </a:p>
                  </a:txBody>
                  <a:tcPr marL="29250" marR="74295" marT="37148" marB="37148">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700" b="0" i="0" u="none" strike="noStrike" kern="1200" cap="none" spc="0" normalizeH="0" baseline="0" noProof="0" dirty="0">
                        <a:ln>
                          <a:noFill/>
                        </a:ln>
                        <a:solidFill>
                          <a:schemeClr val="tx1"/>
                        </a:solidFill>
                        <a:effectLst/>
                        <a:uLnTx/>
                        <a:uFillTx/>
                        <a:latin typeface="+mn-lt"/>
                        <a:ea typeface="+mn-ea"/>
                        <a:cs typeface="+mn-cs"/>
                      </a:endParaRPr>
                    </a:p>
                  </a:txBody>
                  <a:tcPr marL="29250" marR="74295" marT="37148" marB="37148">
                    <a:solidFill>
                      <a:schemeClr val="accent1">
                        <a:lumMod val="20000"/>
                        <a:lumOff val="80000"/>
                      </a:schemeClr>
                    </a:solidFill>
                  </a:tcPr>
                </a:tc>
                <a:tc>
                  <a:txBody>
                    <a:bodyPr/>
                    <a:lstStyle/>
                    <a:p>
                      <a:endParaRPr lang="en-GB" dirty="0"/>
                    </a:p>
                  </a:txBody>
                  <a:tcPr marL="74295" marR="74295" marT="37148" marB="37148">
                    <a:solidFill>
                      <a:schemeClr val="accent1">
                        <a:lumMod val="20000"/>
                        <a:lumOff val="80000"/>
                      </a:schemeClr>
                    </a:solidFill>
                  </a:tcPr>
                </a:tc>
                <a:extLst>
                  <a:ext uri="{0D108BD9-81ED-4DB2-BD59-A6C34878D82A}">
                    <a16:rowId xmlns:a16="http://schemas.microsoft.com/office/drawing/2014/main" val="3644635882"/>
                  </a:ext>
                </a:extLst>
              </a:tr>
              <a:tr h="350177">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15000"/>
                        </a:lnSpc>
                        <a:spcAft>
                          <a:spcPts val="1000"/>
                        </a:spcAft>
                      </a:pPr>
                      <a:r>
                        <a:rPr lang="en-GB" sz="700" b="0" kern="1200" dirty="0">
                          <a:solidFill>
                            <a:schemeClr val="tx1"/>
                          </a:solidFill>
                          <a:latin typeface="+mn-lt"/>
                          <a:ea typeface="+mn-ea"/>
                          <a:cs typeface="+mn-cs"/>
                        </a:rPr>
                        <a:t>Ensure induction, educational tools and teaching materials represent our values and diverse workforce, monitored and evaluated through effective feedback </a:t>
                      </a:r>
                      <a:r>
                        <a:rPr lang="en-GB" sz="700" b="1" i="1" kern="1200" dirty="0">
                          <a:solidFill>
                            <a:schemeClr val="tx1"/>
                          </a:solidFill>
                          <a:latin typeface="+mn-lt"/>
                          <a:ea typeface="+mn-ea"/>
                          <a:cs typeface="+mn-cs"/>
                        </a:rPr>
                        <a:t>– timescale to be determined</a:t>
                      </a:r>
                    </a:p>
                  </a:txBody>
                  <a:tcPr marL="29250" marR="74295" marT="37148" marB="37148">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00" b="0" i="0" u="none" strike="noStrike" kern="1200" cap="none" spc="0" normalizeH="0" baseline="0" noProof="0" dirty="0">
                          <a:ln>
                            <a:noFill/>
                          </a:ln>
                          <a:solidFill>
                            <a:schemeClr val="tx1"/>
                          </a:solidFill>
                          <a:effectLst/>
                          <a:uLnTx/>
                          <a:uFillTx/>
                          <a:latin typeface="+mn-lt"/>
                          <a:ea typeface="+mn-ea"/>
                          <a:cs typeface="+mn-cs"/>
                        </a:rPr>
                        <a:t>Head of Education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700" b="0" i="0" u="none" strike="noStrike" kern="1200" cap="none" spc="0" normalizeH="0" baseline="0" noProof="0" dirty="0">
                        <a:ln>
                          <a:noFill/>
                        </a:ln>
                        <a:solidFill>
                          <a:schemeClr val="tx1"/>
                        </a:solidFill>
                        <a:effectLst/>
                        <a:uLnTx/>
                        <a:uFillTx/>
                        <a:latin typeface="+mn-lt"/>
                        <a:ea typeface="+mn-ea"/>
                        <a:cs typeface="+mn-cs"/>
                      </a:endParaRPr>
                    </a:p>
                  </a:txBody>
                  <a:tcPr marL="29250" marR="74295" marT="37148" marB="37148">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a:buNone/>
                        <a:tabLst>
                          <a:tab pos="457200" algn="l"/>
                        </a:tabLst>
                        <a:defRPr/>
                      </a:pPr>
                      <a:r>
                        <a:rPr lang="en-GB" sz="700" kern="1200" noProof="0" dirty="0">
                          <a:solidFill>
                            <a:schemeClr val="dk1"/>
                          </a:solidFill>
                          <a:effectLst/>
                          <a:latin typeface="+mn-lt"/>
                          <a:ea typeface="+mn-ea"/>
                          <a:cs typeface="Times New Roman"/>
                        </a:rPr>
                        <a:t>Communications team</a:t>
                      </a:r>
                    </a:p>
                    <a:p>
                      <a:pPr marL="0" marR="0" lvl="0" indent="0" algn="l" defTabSz="914400" rtl="0" eaLnBrk="1" fontAlgn="auto" latinLnBrk="0" hangingPunct="1">
                        <a:lnSpc>
                          <a:spcPct val="100000"/>
                        </a:lnSpc>
                        <a:spcBef>
                          <a:spcPts val="0"/>
                        </a:spcBef>
                        <a:spcAft>
                          <a:spcPts val="0"/>
                        </a:spcAft>
                        <a:buClrTx/>
                        <a:buSzTx/>
                        <a:buFont typeface="Arial"/>
                        <a:buNone/>
                        <a:tabLst>
                          <a:tab pos="457200" algn="l"/>
                        </a:tabLst>
                        <a:defRPr/>
                      </a:pPr>
                      <a:r>
                        <a:rPr lang="en-GB" sz="700" kern="1200" noProof="0" dirty="0">
                          <a:solidFill>
                            <a:schemeClr val="dk1"/>
                          </a:solidFill>
                          <a:effectLst/>
                          <a:latin typeface="+mn-lt"/>
                          <a:ea typeface="+mn-ea"/>
                          <a:cs typeface="Times New Roman"/>
                        </a:rPr>
                        <a:t>Network leads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chemeClr val="tx1"/>
                        </a:solidFill>
                        <a:effectLst/>
                        <a:uLnTx/>
                        <a:uFillTx/>
                        <a:latin typeface="+mn-lt"/>
                        <a:ea typeface="+mn-ea"/>
                        <a:cs typeface="+mn-cs"/>
                      </a:endParaRPr>
                    </a:p>
                  </a:txBody>
                  <a:tcPr marL="29250" marR="74295" marT="37148" marB="37148">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700" b="0" i="0" u="none" strike="noStrike" kern="1200" cap="none" spc="0" normalizeH="0" baseline="0" noProof="0" dirty="0">
                        <a:ln>
                          <a:noFill/>
                        </a:ln>
                        <a:solidFill>
                          <a:schemeClr val="tx1"/>
                        </a:solidFill>
                        <a:effectLst/>
                        <a:uLnTx/>
                        <a:uFillTx/>
                        <a:latin typeface="+mn-lt"/>
                        <a:ea typeface="+mn-ea"/>
                        <a:cs typeface="+mn-cs"/>
                      </a:endParaRPr>
                    </a:p>
                  </a:txBody>
                  <a:tcPr marL="29250" marR="74295" marT="37148" marB="37148">
                    <a:solidFill>
                      <a:schemeClr val="accent1">
                        <a:lumMod val="20000"/>
                        <a:lumOff val="80000"/>
                      </a:schemeClr>
                    </a:solidFill>
                  </a:tcPr>
                </a:tc>
                <a:tc>
                  <a:txBody>
                    <a:bodyPr/>
                    <a:lstStyle/>
                    <a:p>
                      <a:pPr>
                        <a:lnSpc>
                          <a:spcPct val="115000"/>
                        </a:lnSpc>
                        <a:spcAft>
                          <a:spcPts val="0"/>
                        </a:spcAft>
                      </a:pPr>
                      <a:endParaRPr lang="en-GB" sz="700" dirty="0">
                        <a:effectLst/>
                        <a:latin typeface="+mn-lt"/>
                        <a:ea typeface="Calibri"/>
                        <a:cs typeface="Arial" panose="020B0604020202020204" pitchFamily="34" charset="0"/>
                      </a:endParaRPr>
                    </a:p>
                  </a:txBody>
                  <a:tcPr marL="29250" marR="29998" marT="0" marB="0">
                    <a:solidFill>
                      <a:schemeClr val="accent1">
                        <a:lumMod val="20000"/>
                        <a:lumOff val="80000"/>
                      </a:schemeClr>
                    </a:solidFill>
                  </a:tcPr>
                </a:tc>
                <a:extLst>
                  <a:ext uri="{0D108BD9-81ED-4DB2-BD59-A6C34878D82A}">
                    <a16:rowId xmlns:a16="http://schemas.microsoft.com/office/drawing/2014/main" val="3371406567"/>
                  </a:ext>
                </a:extLst>
              </a:tr>
            </a:tbl>
          </a:graphicData>
        </a:graphic>
      </p:graphicFrame>
    </p:spTree>
    <p:custDataLst>
      <p:tags r:id="rId1"/>
    </p:custDataLst>
    <p:extLst>
      <p:ext uri="{BB962C8B-B14F-4D97-AF65-F5344CB8AC3E}">
        <p14:creationId xmlns:p14="http://schemas.microsoft.com/office/powerpoint/2010/main" val="5026589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5A5E2BD-EC43-40B2-A62C-624D2126CDA9}"/>
              </a:ext>
            </a:extLst>
          </p:cNvPr>
          <p:cNvSpPr>
            <a:spLocks noGrp="1"/>
          </p:cNvSpPr>
          <p:nvPr>
            <p:ph type="sldNum" sz="quarter" idx="12"/>
          </p:nvPr>
        </p:nvSpPr>
        <p:spPr/>
        <p:txBody>
          <a:bodyPr/>
          <a:lstStyle/>
          <a:p>
            <a:fld id="{ECA5469C-08DA-4774-9D4D-73FB2CE48787}" type="slidenum">
              <a:rPr lang="en-GB" smtClean="0"/>
              <a:t>48</a:t>
            </a:fld>
            <a:endParaRPr lang="en-GB"/>
          </a:p>
        </p:txBody>
      </p:sp>
      <p:sp>
        <p:nvSpPr>
          <p:cNvPr id="6" name="Title 1">
            <a:extLst>
              <a:ext uri="{FF2B5EF4-FFF2-40B4-BE49-F238E27FC236}">
                <a16:creationId xmlns:a16="http://schemas.microsoft.com/office/drawing/2014/main" id="{C88F1D87-42A4-4005-BE77-20685AE473B5}"/>
              </a:ext>
            </a:extLst>
          </p:cNvPr>
          <p:cNvSpPr>
            <a:spLocks noGrp="1"/>
          </p:cNvSpPr>
          <p:nvPr>
            <p:ph type="title"/>
          </p:nvPr>
        </p:nvSpPr>
        <p:spPr>
          <a:xfrm>
            <a:off x="495302" y="756897"/>
            <a:ext cx="8982203" cy="580926"/>
          </a:xfrm>
        </p:spPr>
        <p:txBody>
          <a:bodyPr>
            <a:normAutofit fontScale="90000"/>
          </a:bodyPr>
          <a:lstStyle/>
          <a:p>
            <a:br>
              <a:rPr lang="en-GB" sz="4400" b="1" dirty="0">
                <a:solidFill>
                  <a:schemeClr val="bg1"/>
                </a:solidFill>
              </a:rPr>
            </a:br>
            <a:r>
              <a:rPr lang="en-GB" sz="2700" b="1" dirty="0">
                <a:solidFill>
                  <a:srgbClr val="7030A0"/>
                </a:solidFill>
              </a:rPr>
              <a:t>Equality, Diversity and Inclusion Strategic Objectives 2022/2023</a:t>
            </a:r>
            <a:br>
              <a:rPr lang="en-GB" sz="4400" b="1" dirty="0">
                <a:solidFill>
                  <a:schemeClr val="bg1"/>
                </a:solidFill>
              </a:rPr>
            </a:br>
            <a:endParaRPr lang="en-GB" dirty="0"/>
          </a:p>
        </p:txBody>
      </p:sp>
      <p:graphicFrame>
        <p:nvGraphicFramePr>
          <p:cNvPr id="7" name="Table 6">
            <a:extLst>
              <a:ext uri="{FF2B5EF4-FFF2-40B4-BE49-F238E27FC236}">
                <a16:creationId xmlns:a16="http://schemas.microsoft.com/office/drawing/2014/main" id="{A3E82459-AADC-4FCA-9A98-8805FF896CC6}"/>
              </a:ext>
            </a:extLst>
          </p:cNvPr>
          <p:cNvGraphicFramePr>
            <a:graphicFrameLocks noGrp="1"/>
          </p:cNvGraphicFramePr>
          <p:nvPr/>
        </p:nvGraphicFramePr>
        <p:xfrm>
          <a:off x="92690" y="5697252"/>
          <a:ext cx="1984818" cy="510168"/>
        </p:xfrm>
        <a:graphic>
          <a:graphicData uri="http://schemas.openxmlformats.org/drawingml/2006/table">
            <a:tbl>
              <a:tblPr firstRow="1" bandRow="1">
                <a:tableStyleId>{5C22544A-7EE6-4342-B048-85BDC9FD1C3A}</a:tableStyleId>
              </a:tblPr>
              <a:tblGrid>
                <a:gridCol w="409546">
                  <a:extLst>
                    <a:ext uri="{9D8B030D-6E8A-4147-A177-3AD203B41FA5}">
                      <a16:colId xmlns:a16="http://schemas.microsoft.com/office/drawing/2014/main" val="20000"/>
                    </a:ext>
                  </a:extLst>
                </a:gridCol>
                <a:gridCol w="553610">
                  <a:extLst>
                    <a:ext uri="{9D8B030D-6E8A-4147-A177-3AD203B41FA5}">
                      <a16:colId xmlns:a16="http://schemas.microsoft.com/office/drawing/2014/main" val="20001"/>
                    </a:ext>
                  </a:extLst>
                </a:gridCol>
                <a:gridCol w="510831">
                  <a:extLst>
                    <a:ext uri="{9D8B030D-6E8A-4147-A177-3AD203B41FA5}">
                      <a16:colId xmlns:a16="http://schemas.microsoft.com/office/drawing/2014/main" val="20002"/>
                    </a:ext>
                  </a:extLst>
                </a:gridCol>
                <a:gridCol w="510831">
                  <a:extLst>
                    <a:ext uri="{9D8B030D-6E8A-4147-A177-3AD203B41FA5}">
                      <a16:colId xmlns:a16="http://schemas.microsoft.com/office/drawing/2014/main" val="20003"/>
                    </a:ext>
                  </a:extLst>
                </a:gridCol>
              </a:tblGrid>
              <a:tr h="243926">
                <a:tc>
                  <a:txBody>
                    <a:bodyPr/>
                    <a:lstStyle/>
                    <a:p>
                      <a:pPr algn="ctr"/>
                      <a:r>
                        <a:rPr lang="en-GB" sz="1100" dirty="0"/>
                        <a:t>B</a:t>
                      </a:r>
                    </a:p>
                  </a:txBody>
                  <a:tcPr marL="79826" marR="79826" marT="39912" marB="39912" anchor="ctr">
                    <a:solidFill>
                      <a:srgbClr val="00B0F0"/>
                    </a:solidFill>
                  </a:tcPr>
                </a:tc>
                <a:tc>
                  <a:txBody>
                    <a:bodyPr/>
                    <a:lstStyle/>
                    <a:p>
                      <a:pPr algn="ctr"/>
                      <a:r>
                        <a:rPr lang="en-GB" sz="1100" dirty="0"/>
                        <a:t>R</a:t>
                      </a:r>
                    </a:p>
                  </a:txBody>
                  <a:tcPr marL="79826" marR="79826" marT="39912" marB="39912" anchor="ctr">
                    <a:solidFill>
                      <a:srgbClr val="FF0000"/>
                    </a:solidFill>
                  </a:tcPr>
                </a:tc>
                <a:tc>
                  <a:txBody>
                    <a:bodyPr/>
                    <a:lstStyle/>
                    <a:p>
                      <a:pPr algn="ctr"/>
                      <a:r>
                        <a:rPr lang="en-GB" sz="1100" dirty="0"/>
                        <a:t>A</a:t>
                      </a:r>
                    </a:p>
                  </a:txBody>
                  <a:tcPr marL="79826" marR="79826" marT="39912" marB="39912" anchor="ctr">
                    <a:solidFill>
                      <a:srgbClr val="FFC000"/>
                    </a:solidFill>
                  </a:tcPr>
                </a:tc>
                <a:tc>
                  <a:txBody>
                    <a:bodyPr/>
                    <a:lstStyle/>
                    <a:p>
                      <a:pPr algn="ctr"/>
                      <a:r>
                        <a:rPr lang="en-GB" sz="1100" dirty="0"/>
                        <a:t>G</a:t>
                      </a:r>
                    </a:p>
                  </a:txBody>
                  <a:tcPr marL="79826" marR="79826" marT="39912" marB="39912" anchor="ctr">
                    <a:solidFill>
                      <a:srgbClr val="92D050"/>
                    </a:solidFill>
                  </a:tcPr>
                </a:tc>
                <a:extLst>
                  <a:ext uri="{0D108BD9-81ED-4DB2-BD59-A6C34878D82A}">
                    <a16:rowId xmlns:a16="http://schemas.microsoft.com/office/drawing/2014/main" val="10000"/>
                  </a:ext>
                </a:extLst>
              </a:tr>
              <a:tr h="256470">
                <a:tc>
                  <a:txBody>
                    <a:bodyPr/>
                    <a:lstStyle/>
                    <a:p>
                      <a:pPr algn="ctr"/>
                      <a:r>
                        <a:rPr lang="en-GB" sz="600" dirty="0"/>
                        <a:t>On Plan</a:t>
                      </a:r>
                    </a:p>
                  </a:txBody>
                  <a:tcPr marL="79826" marR="79826" marT="39912" marB="39912" anchor="ctr"/>
                </a:tc>
                <a:tc>
                  <a:txBody>
                    <a:bodyPr/>
                    <a:lstStyle/>
                    <a:p>
                      <a:pPr algn="ctr"/>
                      <a:r>
                        <a:rPr lang="en-GB" sz="600" dirty="0"/>
                        <a:t>Not Achieved</a:t>
                      </a:r>
                    </a:p>
                  </a:txBody>
                  <a:tcPr marL="79826" marR="79826" marT="39912" marB="39912" anchor="ctr"/>
                </a:tc>
                <a:tc>
                  <a:txBody>
                    <a:bodyPr/>
                    <a:lstStyle/>
                    <a:p>
                      <a:pPr algn="ctr"/>
                      <a:r>
                        <a:rPr lang="en-GB" sz="600" dirty="0"/>
                        <a:t>Risks</a:t>
                      </a:r>
                      <a:r>
                        <a:rPr lang="en-GB" sz="600" baseline="0" dirty="0"/>
                        <a:t> Slippage</a:t>
                      </a:r>
                      <a:endParaRPr lang="en-GB" sz="600" dirty="0"/>
                    </a:p>
                  </a:txBody>
                  <a:tcPr marL="79826" marR="79826" marT="39912" marB="39912" anchor="ctr"/>
                </a:tc>
                <a:tc>
                  <a:txBody>
                    <a:bodyPr/>
                    <a:lstStyle/>
                    <a:p>
                      <a:pPr algn="ctr"/>
                      <a:r>
                        <a:rPr lang="en-GB" sz="600" dirty="0"/>
                        <a:t>Completed</a:t>
                      </a:r>
                    </a:p>
                  </a:txBody>
                  <a:tcPr marL="79826" marR="79826" marT="39912" marB="39912" anchor="ctr"/>
                </a:tc>
                <a:extLst>
                  <a:ext uri="{0D108BD9-81ED-4DB2-BD59-A6C34878D82A}">
                    <a16:rowId xmlns:a16="http://schemas.microsoft.com/office/drawing/2014/main" val="10001"/>
                  </a:ext>
                </a:extLst>
              </a:tr>
            </a:tbl>
          </a:graphicData>
        </a:graphic>
      </p:graphicFrame>
      <p:graphicFrame>
        <p:nvGraphicFramePr>
          <p:cNvPr id="8" name="Table 7">
            <a:extLst>
              <a:ext uri="{FF2B5EF4-FFF2-40B4-BE49-F238E27FC236}">
                <a16:creationId xmlns:a16="http://schemas.microsoft.com/office/drawing/2014/main" id="{6ED09901-FFD5-4A0F-81F8-4C4DE54E3D71}"/>
              </a:ext>
            </a:extLst>
          </p:cNvPr>
          <p:cNvGraphicFramePr>
            <a:graphicFrameLocks noGrp="1"/>
          </p:cNvGraphicFramePr>
          <p:nvPr>
            <p:extLst>
              <p:ext uri="{D42A27DB-BD31-4B8C-83A1-F6EECF244321}">
                <p14:modId xmlns:p14="http://schemas.microsoft.com/office/powerpoint/2010/main" val="2962946861"/>
              </p:ext>
            </p:extLst>
          </p:nvPr>
        </p:nvGraphicFramePr>
        <p:xfrm>
          <a:off x="96961" y="2375883"/>
          <a:ext cx="9458002" cy="1643508"/>
        </p:xfrm>
        <a:graphic>
          <a:graphicData uri="http://schemas.openxmlformats.org/drawingml/2006/table">
            <a:tbl>
              <a:tblPr firstRow="1" firstCol="1" bandRow="1">
                <a:tableStyleId>{5C22544A-7EE6-4342-B048-85BDC9FD1C3A}</a:tableStyleId>
              </a:tblPr>
              <a:tblGrid>
                <a:gridCol w="404755">
                  <a:extLst>
                    <a:ext uri="{9D8B030D-6E8A-4147-A177-3AD203B41FA5}">
                      <a16:colId xmlns:a16="http://schemas.microsoft.com/office/drawing/2014/main" val="20000"/>
                    </a:ext>
                  </a:extLst>
                </a:gridCol>
                <a:gridCol w="384919">
                  <a:extLst>
                    <a:ext uri="{9D8B030D-6E8A-4147-A177-3AD203B41FA5}">
                      <a16:colId xmlns:a16="http://schemas.microsoft.com/office/drawing/2014/main" val="1924118200"/>
                    </a:ext>
                  </a:extLst>
                </a:gridCol>
                <a:gridCol w="714849">
                  <a:extLst>
                    <a:ext uri="{9D8B030D-6E8A-4147-A177-3AD203B41FA5}">
                      <a16:colId xmlns:a16="http://schemas.microsoft.com/office/drawing/2014/main" val="20002"/>
                    </a:ext>
                  </a:extLst>
                </a:gridCol>
                <a:gridCol w="2474477">
                  <a:extLst>
                    <a:ext uri="{9D8B030D-6E8A-4147-A177-3AD203B41FA5}">
                      <a16:colId xmlns:a16="http://schemas.microsoft.com/office/drawing/2014/main" val="3049243173"/>
                    </a:ext>
                  </a:extLst>
                </a:gridCol>
                <a:gridCol w="878620">
                  <a:extLst>
                    <a:ext uri="{9D8B030D-6E8A-4147-A177-3AD203B41FA5}">
                      <a16:colId xmlns:a16="http://schemas.microsoft.com/office/drawing/2014/main" val="2810589233"/>
                    </a:ext>
                  </a:extLst>
                </a:gridCol>
                <a:gridCol w="881008">
                  <a:extLst>
                    <a:ext uri="{9D8B030D-6E8A-4147-A177-3AD203B41FA5}">
                      <a16:colId xmlns:a16="http://schemas.microsoft.com/office/drawing/2014/main" val="20003"/>
                    </a:ext>
                  </a:extLst>
                </a:gridCol>
                <a:gridCol w="3334454">
                  <a:extLst>
                    <a:ext uri="{9D8B030D-6E8A-4147-A177-3AD203B41FA5}">
                      <a16:colId xmlns:a16="http://schemas.microsoft.com/office/drawing/2014/main" val="87503744"/>
                    </a:ext>
                  </a:extLst>
                </a:gridCol>
                <a:gridCol w="384920">
                  <a:extLst>
                    <a:ext uri="{9D8B030D-6E8A-4147-A177-3AD203B41FA5}">
                      <a16:colId xmlns:a16="http://schemas.microsoft.com/office/drawing/2014/main" val="20005"/>
                    </a:ext>
                  </a:extLst>
                </a:gridCol>
              </a:tblGrid>
              <a:tr h="304094">
                <a:tc>
                  <a:txBody>
                    <a:bodyPr/>
                    <a:lstStyle/>
                    <a:p>
                      <a:pPr>
                        <a:lnSpc>
                          <a:spcPct val="115000"/>
                        </a:lnSpc>
                        <a:spcAft>
                          <a:spcPts val="0"/>
                        </a:spcAft>
                      </a:pPr>
                      <a:r>
                        <a:rPr lang="en-GB" sz="900" dirty="0">
                          <a:effectLst/>
                        </a:rPr>
                        <a:t>KPI’s</a:t>
                      </a:r>
                      <a:endParaRPr lang="en-GB" sz="900" dirty="0">
                        <a:effectLst/>
                        <a:latin typeface="Calibri"/>
                        <a:ea typeface="Calibri"/>
                        <a:cs typeface="Times New Roman"/>
                      </a:endParaRPr>
                    </a:p>
                  </a:txBody>
                  <a:tcPr marL="29998" marR="29998" marT="0" marB="0"/>
                </a:tc>
                <a:tc>
                  <a:txBody>
                    <a:bodyPr/>
                    <a:lstStyle/>
                    <a:p>
                      <a:pPr>
                        <a:lnSpc>
                          <a:spcPct val="115000"/>
                        </a:lnSpc>
                        <a:spcAft>
                          <a:spcPts val="0"/>
                        </a:spcAft>
                      </a:pPr>
                      <a:r>
                        <a:rPr lang="en-GB" sz="900" dirty="0">
                          <a:effectLst/>
                        </a:rPr>
                        <a:t>No</a:t>
                      </a:r>
                    </a:p>
                  </a:txBody>
                  <a:tcPr marL="29998" marR="29998" marT="0" marB="0"/>
                </a:tc>
                <a:tc>
                  <a:txBody>
                    <a:bodyPr/>
                    <a:lstStyle/>
                    <a:p>
                      <a:pPr>
                        <a:lnSpc>
                          <a:spcPct val="115000"/>
                        </a:lnSpc>
                        <a:spcAft>
                          <a:spcPts val="0"/>
                        </a:spcAft>
                      </a:pPr>
                      <a:r>
                        <a:rPr lang="en-GB" sz="900" dirty="0">
                          <a:effectLst/>
                        </a:rPr>
                        <a:t>Strategy Objective</a:t>
                      </a:r>
                      <a:endParaRPr lang="en-GB" sz="900" dirty="0">
                        <a:effectLst/>
                        <a:latin typeface="Calibri"/>
                        <a:ea typeface="Calibri"/>
                        <a:cs typeface="Times New Roman"/>
                      </a:endParaRPr>
                    </a:p>
                  </a:txBody>
                  <a:tcPr marL="29998" marR="29998" marT="0" marB="0"/>
                </a:tc>
                <a:tc>
                  <a:txBody>
                    <a:bodyPr/>
                    <a:lstStyle/>
                    <a:p>
                      <a:pPr>
                        <a:lnSpc>
                          <a:spcPct val="115000"/>
                        </a:lnSpc>
                        <a:spcAft>
                          <a:spcPts val="0"/>
                        </a:spcAft>
                      </a:pPr>
                      <a:r>
                        <a:rPr lang="en-GB" sz="900" dirty="0">
                          <a:effectLst/>
                          <a:latin typeface="Calibri"/>
                          <a:ea typeface="Calibri"/>
                          <a:cs typeface="Times New Roman"/>
                        </a:rPr>
                        <a:t>Key Milestones</a:t>
                      </a:r>
                    </a:p>
                  </a:txBody>
                  <a:tcPr marL="29998" marR="29998" marT="0" marB="0"/>
                </a:tc>
                <a:tc>
                  <a:txBody>
                    <a:bodyPr/>
                    <a:lstStyle/>
                    <a:p>
                      <a:pPr>
                        <a:lnSpc>
                          <a:spcPct val="115000"/>
                        </a:lnSpc>
                        <a:spcAft>
                          <a:spcPts val="0"/>
                        </a:spcAft>
                      </a:pPr>
                      <a:r>
                        <a:rPr lang="en-GB" sz="900" b="1" kern="1200" dirty="0">
                          <a:solidFill>
                            <a:schemeClr val="lt1"/>
                          </a:solidFill>
                          <a:effectLst/>
                          <a:latin typeface="+mn-lt"/>
                          <a:ea typeface="+mn-ea"/>
                          <a:cs typeface="+mn-cs"/>
                        </a:rPr>
                        <a:t>Corporate Lead  </a:t>
                      </a:r>
                    </a:p>
                  </a:txBody>
                  <a:tcPr marL="29998" marR="29998" marT="0" marB="0"/>
                </a:tc>
                <a:tc>
                  <a:txBody>
                    <a:bodyPr/>
                    <a:lstStyle/>
                    <a:p>
                      <a:pPr>
                        <a:lnSpc>
                          <a:spcPct val="115000"/>
                        </a:lnSpc>
                        <a:spcAft>
                          <a:spcPts val="0"/>
                        </a:spcAft>
                      </a:pPr>
                      <a:r>
                        <a:rPr lang="en-GB" sz="900" b="1" kern="1200" dirty="0">
                          <a:solidFill>
                            <a:schemeClr val="lt1"/>
                          </a:solidFill>
                          <a:effectLst/>
                          <a:latin typeface="+mn-lt"/>
                          <a:ea typeface="+mn-ea"/>
                          <a:cs typeface="+mn-cs"/>
                        </a:rPr>
                        <a:t>Collaborators</a:t>
                      </a:r>
                    </a:p>
                  </a:txBody>
                  <a:tcPr marL="29998" marR="29998" marT="0" marB="0"/>
                </a:tc>
                <a:tc>
                  <a:txBody>
                    <a:bodyPr/>
                    <a:lstStyle/>
                    <a:p>
                      <a:pPr lvl="0">
                        <a:lnSpc>
                          <a:spcPct val="114999"/>
                        </a:lnSpc>
                        <a:spcAft>
                          <a:spcPts val="0"/>
                        </a:spcAft>
                        <a:buNone/>
                      </a:pPr>
                      <a:r>
                        <a:rPr lang="en-GB" sz="900" b="1" i="0" u="none" strike="noStrike" noProof="0" dirty="0">
                          <a:effectLst/>
                          <a:latin typeface="Calibri"/>
                        </a:rPr>
                        <a:t>Q1  update  (April – June 2022)</a:t>
                      </a:r>
                      <a:endParaRPr lang="en-US" sz="1500" b="1" i="0" u="none" strike="noStrike" noProof="0" dirty="0">
                        <a:latin typeface="Calibri"/>
                      </a:endParaRPr>
                    </a:p>
                  </a:txBody>
                  <a:tcPr marL="29998" marR="29998" marT="0" marB="0"/>
                </a:tc>
                <a:tc>
                  <a:txBody>
                    <a:bodyPr/>
                    <a:lstStyle/>
                    <a:p>
                      <a:pPr>
                        <a:lnSpc>
                          <a:spcPct val="115000"/>
                        </a:lnSpc>
                        <a:spcAft>
                          <a:spcPts val="0"/>
                        </a:spcAft>
                      </a:pPr>
                      <a:r>
                        <a:rPr lang="en-GB" sz="900" dirty="0">
                          <a:effectLst/>
                          <a:latin typeface="Calibri"/>
                          <a:ea typeface="Calibri"/>
                          <a:cs typeface="Times New Roman"/>
                        </a:rPr>
                        <a:t>BRAG</a:t>
                      </a:r>
                    </a:p>
                  </a:txBody>
                  <a:tcPr marL="29998" marR="29998" marT="0" marB="0"/>
                </a:tc>
                <a:extLst>
                  <a:ext uri="{0D108BD9-81ED-4DB2-BD59-A6C34878D82A}">
                    <a16:rowId xmlns:a16="http://schemas.microsoft.com/office/drawing/2014/main" val="10000"/>
                  </a:ext>
                </a:extLst>
              </a:tr>
              <a:tr h="557213">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1" kern="1200" noProof="0" dirty="0">
                          <a:solidFill>
                            <a:schemeClr val="lt1"/>
                          </a:solidFill>
                          <a:effectLst/>
                          <a:latin typeface="+mn-lt"/>
                          <a:ea typeface="+mn-ea"/>
                          <a:cs typeface="+mn-cs"/>
                        </a:rPr>
                        <a:t>EA2010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1" kern="1200" noProof="0" dirty="0">
                          <a:solidFill>
                            <a:schemeClr val="lt1"/>
                          </a:solidFill>
                          <a:effectLst/>
                          <a:latin typeface="+mn-lt"/>
                          <a:ea typeface="+mn-ea"/>
                          <a:cs typeface="+mn-cs"/>
                        </a:rPr>
                        <a:t>PSED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1" kern="1200" noProof="0" dirty="0">
                          <a:solidFill>
                            <a:schemeClr val="lt1"/>
                          </a:solidFill>
                          <a:effectLst/>
                          <a:latin typeface="+mn-lt"/>
                          <a:ea typeface="+mn-ea"/>
                          <a:cs typeface="+mn-cs"/>
                        </a:rPr>
                        <a:t>WRES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1" kern="1200" noProof="0" dirty="0">
                          <a:solidFill>
                            <a:schemeClr val="lt1"/>
                          </a:solidFill>
                          <a:effectLst/>
                          <a:latin typeface="+mn-lt"/>
                          <a:ea typeface="+mn-ea"/>
                          <a:cs typeface="+mn-cs"/>
                        </a:rPr>
                        <a:t>WDES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1" kern="1200" noProof="0" dirty="0">
                          <a:solidFill>
                            <a:schemeClr val="lt1"/>
                          </a:solidFill>
                          <a:effectLst/>
                          <a:latin typeface="+mn-lt"/>
                          <a:ea typeface="+mn-ea"/>
                          <a:cs typeface="+mn-cs"/>
                        </a:rPr>
                        <a:t>EDS2</a:t>
                      </a:r>
                    </a:p>
                  </a:txBody>
                  <a:tcPr marL="74295" marR="74295" marT="37148" marB="37148"/>
                </a:tc>
                <a:tc rowSpan="3">
                  <a:txBody>
                    <a:bodyPr/>
                    <a:lstStyle/>
                    <a:p>
                      <a:pPr algn="ctr">
                        <a:lnSpc>
                          <a:spcPct val="115000"/>
                        </a:lnSpc>
                        <a:spcAft>
                          <a:spcPts val="0"/>
                        </a:spcAft>
                      </a:pPr>
                      <a:r>
                        <a:rPr lang="en-GB" sz="700" b="1" dirty="0">
                          <a:effectLst/>
                          <a:latin typeface="+mn-lt"/>
                          <a:cs typeface="Times New Roman"/>
                        </a:rPr>
                        <a:t>7</a:t>
                      </a:r>
                    </a:p>
                  </a:txBody>
                  <a:tcPr marL="74295" marR="74295" marT="37148" marB="37148">
                    <a:solidFill>
                      <a:schemeClr val="tx2">
                        <a:lumMod val="20000"/>
                        <a:lumOff val="80000"/>
                      </a:schemeClr>
                    </a:solidFill>
                  </a:tcPr>
                </a:tc>
                <a:tc rowSpan="3">
                  <a:txBody>
                    <a:bodyPr/>
                    <a:lstStyle/>
                    <a:p>
                      <a:r>
                        <a:rPr kumimoji="0" lang="en-GB" sz="700" b="0" i="0" u="none" strike="noStrike" kern="1200" cap="none" spc="0" normalizeH="0" baseline="0" dirty="0">
                          <a:ln>
                            <a:noFill/>
                          </a:ln>
                          <a:solidFill>
                            <a:prstClr val="black"/>
                          </a:solidFill>
                          <a:effectLst/>
                          <a:uLnTx/>
                          <a:uFillTx/>
                          <a:latin typeface="+mn-lt"/>
                          <a:ea typeface="+mn-ea"/>
                          <a:cs typeface="Arial" panose="020B0604020202020204" pitchFamily="34" charset="0"/>
                        </a:rPr>
                        <a:t>Inclusion is integral in our people policies encouraging positive conversation and introducing informal processes where possible</a:t>
                      </a:r>
                    </a:p>
                  </a:txBody>
                  <a:tcPr marL="74295" marR="74295" marT="37148" marB="37148">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dirty="0">
                          <a:solidFill>
                            <a:schemeClr val="dk1"/>
                          </a:solidFill>
                          <a:effectLst/>
                          <a:latin typeface="+mn-lt"/>
                          <a:ea typeface="+mn-ea"/>
                          <a:cs typeface="+mn-cs"/>
                        </a:rPr>
                        <a:t>Establish a task and finish group to implement an integrated approach to bullying and harassment that will support positive conversations </a:t>
                      </a:r>
                      <a:r>
                        <a:rPr kumimoji="0" lang="en-GB" sz="700" b="0" i="0" u="none" strike="noStrike" kern="1200" cap="none" spc="0" normalizeH="0" baseline="0" dirty="0">
                          <a:ln>
                            <a:noFill/>
                          </a:ln>
                          <a:solidFill>
                            <a:prstClr val="black"/>
                          </a:solidFill>
                          <a:effectLst/>
                          <a:uLnTx/>
                          <a:uFillTx/>
                          <a:latin typeface="+mn-lt"/>
                          <a:ea typeface="+mn-ea"/>
                          <a:cs typeface="Arial" panose="020B0604020202020204" pitchFamily="34" charset="0"/>
                        </a:rPr>
                        <a:t>and introduce informal processes where possible.  A plan in place by end of Q1</a:t>
                      </a:r>
                      <a:endParaRPr lang="en-GB" sz="700" b="0" baseline="0" dirty="0">
                        <a:solidFill>
                          <a:schemeClr val="tx1"/>
                        </a:solidFill>
                      </a:endParaRPr>
                    </a:p>
                  </a:txBody>
                  <a:tcPr marL="29250" marR="29998" marT="0" marB="0">
                    <a:solidFill>
                      <a:schemeClr val="tx2">
                        <a:lumMod val="20000"/>
                        <a:lumOff val="80000"/>
                      </a:schemeClr>
                    </a:solidFill>
                  </a:tcPr>
                </a:tc>
                <a:tc>
                  <a:txBody>
                    <a:bodyPr/>
                    <a:lstStyle/>
                    <a:p>
                      <a:pPr marL="0" lvl="0" indent="0">
                        <a:spcAft>
                          <a:spcPts val="0"/>
                        </a:spcAft>
                        <a:buFont typeface="Arial"/>
                        <a:buNone/>
                        <a:tabLst>
                          <a:tab pos="457200" algn="l"/>
                        </a:tabLst>
                      </a:pPr>
                      <a:r>
                        <a:rPr kumimoji="0" lang="en-GB" sz="700" b="0" i="0" u="none" strike="noStrike" kern="1200" cap="none" spc="0" normalizeH="0" baseline="0" dirty="0">
                          <a:ln>
                            <a:noFill/>
                          </a:ln>
                          <a:solidFill>
                            <a:schemeClr val="tx1"/>
                          </a:solidFill>
                          <a:effectLst/>
                          <a:uLnTx/>
                          <a:uFillTx/>
                          <a:latin typeface="+mn-lt"/>
                          <a:ea typeface="+mn-ea"/>
                          <a:cs typeface="+mn-cs"/>
                        </a:rPr>
                        <a:t>Associate Director OD and Wellbeing</a:t>
                      </a:r>
                      <a:endParaRPr kumimoji="0" lang="en-US" sz="700" b="0" i="0" u="none" strike="noStrike" kern="1200" cap="none" spc="0" normalizeH="0" baseline="0" noProof="0" dirty="0">
                        <a:ln>
                          <a:noFill/>
                        </a:ln>
                        <a:solidFill>
                          <a:schemeClr val="tx1"/>
                        </a:solidFill>
                        <a:effectLst/>
                        <a:uLnTx/>
                        <a:uFillTx/>
                        <a:latin typeface="+mn-lt"/>
                        <a:ea typeface="+mn-ea"/>
                        <a:cs typeface="+mn-cs"/>
                      </a:endParaRPr>
                    </a:p>
                    <a:p>
                      <a:pPr marL="0" lvl="0" indent="0">
                        <a:spcAft>
                          <a:spcPts val="0"/>
                        </a:spcAft>
                        <a:buFont typeface="Arial"/>
                        <a:buNone/>
                        <a:tabLst>
                          <a:tab pos="457200" algn="l"/>
                        </a:tabLst>
                      </a:pPr>
                      <a:endParaRPr lang="en-GB" sz="700" dirty="0">
                        <a:solidFill>
                          <a:srgbClr val="7030A0"/>
                        </a:solidFill>
                        <a:effectLst/>
                        <a:latin typeface="+mn-lt"/>
                        <a:cs typeface="Times New Roman"/>
                      </a:endParaRPr>
                    </a:p>
                  </a:txBody>
                  <a:tcPr marL="29250" marR="29998" marT="0" marB="0">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tx1"/>
                          </a:solidFill>
                          <a:effectLst/>
                          <a:uLnTx/>
                          <a:uFillTx/>
                          <a:latin typeface="+mn-lt"/>
                          <a:ea typeface="+mn-ea"/>
                          <a:cs typeface="+mn-cs"/>
                        </a:rPr>
                        <a:t>Director of People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tx1"/>
                          </a:solidFill>
                          <a:effectLst/>
                          <a:uLnTx/>
                          <a:uFillTx/>
                          <a:latin typeface="+mn-lt"/>
                          <a:ea typeface="+mn-ea"/>
                          <a:cs typeface="+mn-cs"/>
                        </a:rPr>
                        <a:t>Head of HR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tx1"/>
                          </a:solidFill>
                          <a:effectLst/>
                          <a:uLnTx/>
                          <a:uFillTx/>
                          <a:latin typeface="+mn-lt"/>
                          <a:ea typeface="+mn-ea"/>
                          <a:cs typeface="+mn-cs"/>
                        </a:rPr>
                        <a:t>FTSU Guardian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tx1"/>
                          </a:solidFill>
                          <a:effectLst/>
                          <a:uLnTx/>
                          <a:uFillTx/>
                          <a:latin typeface="+mn-lt"/>
                          <a:ea typeface="+mn-ea"/>
                          <a:cs typeface="+mn-cs"/>
                        </a:rPr>
                        <a:t>Corporate Wellbeing Leads</a:t>
                      </a:r>
                    </a:p>
                  </a:txBody>
                  <a:tcPr marL="29250" marR="29998" marT="0" marB="0">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457200" algn="l"/>
                        </a:tabLst>
                        <a:defRPr/>
                      </a:pPr>
                      <a:endParaRPr lang="en-GB" sz="700" kern="1200" dirty="0">
                        <a:solidFill>
                          <a:srgbClr val="7030A0"/>
                        </a:solidFill>
                        <a:effectLst/>
                        <a:latin typeface="+mn-lt"/>
                        <a:ea typeface="+mn-ea"/>
                        <a:cs typeface="+mn-cs"/>
                      </a:endParaRPr>
                    </a:p>
                  </a:txBody>
                  <a:tcPr marL="29250" marR="29998" marT="0" marB="0">
                    <a:solidFill>
                      <a:schemeClr val="tx2">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GB" sz="700" b="0" kern="1200" dirty="0">
                        <a:solidFill>
                          <a:schemeClr val="tx1"/>
                        </a:solidFill>
                        <a:effectLst/>
                        <a:latin typeface="+mn-lt"/>
                        <a:ea typeface="Calibri"/>
                        <a:cs typeface="Times New Roman"/>
                      </a:endParaRPr>
                    </a:p>
                  </a:txBody>
                  <a:tcPr marL="29250" marR="29998" marT="0" marB="0">
                    <a:solidFill>
                      <a:schemeClr val="tx2">
                        <a:lumMod val="20000"/>
                        <a:lumOff val="80000"/>
                      </a:schemeClr>
                    </a:solidFill>
                  </a:tcPr>
                </a:tc>
                <a:extLst>
                  <a:ext uri="{0D108BD9-81ED-4DB2-BD59-A6C34878D82A}">
                    <a16:rowId xmlns:a16="http://schemas.microsoft.com/office/drawing/2014/main" val="10002"/>
                  </a:ext>
                </a:extLst>
              </a:tr>
              <a:tr h="334328">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baseline="0" dirty="0">
                          <a:solidFill>
                            <a:schemeClr val="tx1"/>
                          </a:solidFill>
                        </a:rPr>
                        <a:t>A quarterly update will be provided for each quarter of 2022/23</a:t>
                      </a:r>
                    </a:p>
                  </a:txBody>
                  <a:tcPr marL="29250" marR="29998" marT="0" marB="0">
                    <a:solidFill>
                      <a:schemeClr val="tx2">
                        <a:lumMod val="20000"/>
                        <a:lumOff val="80000"/>
                      </a:schemeClr>
                    </a:solidFill>
                  </a:tcPr>
                </a:tc>
                <a:tc>
                  <a:txBody>
                    <a:bodyPr/>
                    <a:lstStyle/>
                    <a:p>
                      <a:pPr marL="0" lvl="0" indent="0">
                        <a:spcAft>
                          <a:spcPts val="0"/>
                        </a:spcAft>
                        <a:buFont typeface="Arial"/>
                        <a:buNone/>
                        <a:tabLst>
                          <a:tab pos="457200" algn="l"/>
                        </a:tabLst>
                      </a:pPr>
                      <a:r>
                        <a:rPr kumimoji="0" lang="en-GB" sz="700" b="0" i="0" u="none" strike="noStrike" kern="1200" cap="none" spc="0" normalizeH="0" baseline="0" dirty="0">
                          <a:ln>
                            <a:noFill/>
                          </a:ln>
                          <a:solidFill>
                            <a:schemeClr val="tx1"/>
                          </a:solidFill>
                          <a:effectLst/>
                          <a:uLnTx/>
                          <a:uFillTx/>
                          <a:latin typeface="+mn-lt"/>
                          <a:ea typeface="+mn-ea"/>
                          <a:cs typeface="+mn-cs"/>
                        </a:rPr>
                        <a:t>Associate Director OD and Wellbeing</a:t>
                      </a:r>
                      <a:endParaRPr kumimoji="0" lang="en-US" sz="700" b="0" i="0" u="none" strike="noStrike" kern="1200" cap="none" spc="0" normalizeH="0" baseline="0" noProof="0" dirty="0">
                        <a:ln>
                          <a:noFill/>
                        </a:ln>
                        <a:solidFill>
                          <a:schemeClr val="tx1"/>
                        </a:solidFill>
                        <a:effectLst/>
                        <a:uLnTx/>
                        <a:uFillTx/>
                        <a:latin typeface="+mn-lt"/>
                        <a:ea typeface="+mn-ea"/>
                        <a:cs typeface="+mn-cs"/>
                      </a:endParaRPr>
                    </a:p>
                  </a:txBody>
                  <a:tcPr marL="29250" marR="29998" marT="0" marB="0">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tx1"/>
                          </a:solidFill>
                          <a:effectLst/>
                          <a:uLnTx/>
                          <a:uFillTx/>
                          <a:latin typeface="+mn-lt"/>
                          <a:ea typeface="+mn-ea"/>
                          <a:cs typeface="+mn-cs"/>
                        </a:rPr>
                        <a:t>Director of People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tx1"/>
                          </a:solidFill>
                          <a:effectLst/>
                          <a:uLnTx/>
                          <a:uFillTx/>
                          <a:latin typeface="+mn-lt"/>
                          <a:ea typeface="+mn-ea"/>
                          <a:cs typeface="+mn-cs"/>
                        </a:rPr>
                        <a:t>Head of HR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tx1"/>
                          </a:solidFill>
                          <a:effectLst/>
                          <a:uLnTx/>
                          <a:uFillTx/>
                          <a:latin typeface="+mn-lt"/>
                          <a:ea typeface="+mn-ea"/>
                          <a:cs typeface="+mn-cs"/>
                        </a:rPr>
                        <a:t>FTSU Guardian</a:t>
                      </a:r>
                    </a:p>
                  </a:txBody>
                  <a:tcPr marL="29250" marR="29998" marT="0" marB="0">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457200" algn="l"/>
                        </a:tabLst>
                        <a:defRPr/>
                      </a:pPr>
                      <a:endParaRPr lang="en-GB" sz="700" kern="1200" dirty="0">
                        <a:solidFill>
                          <a:srgbClr val="7030A0"/>
                        </a:solidFill>
                        <a:effectLst/>
                        <a:latin typeface="+mn-lt"/>
                        <a:ea typeface="+mn-ea"/>
                        <a:cs typeface="+mn-cs"/>
                      </a:endParaRPr>
                    </a:p>
                  </a:txBody>
                  <a:tcPr marL="29250" marR="29998" marT="0" marB="0">
                    <a:solidFill>
                      <a:schemeClr val="tx2">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GB" sz="700" b="0" kern="1200" dirty="0">
                        <a:solidFill>
                          <a:schemeClr val="tx1"/>
                        </a:solidFill>
                        <a:effectLst/>
                        <a:latin typeface="+mn-lt"/>
                        <a:ea typeface="Calibri"/>
                        <a:cs typeface="Times New Roman"/>
                      </a:endParaRPr>
                    </a:p>
                  </a:txBody>
                  <a:tcPr marL="29250" marR="29998" marT="0" marB="0">
                    <a:solidFill>
                      <a:schemeClr val="tx2">
                        <a:lumMod val="20000"/>
                        <a:lumOff val="80000"/>
                      </a:schemeClr>
                    </a:solidFill>
                  </a:tcPr>
                </a:tc>
                <a:extLst>
                  <a:ext uri="{0D108BD9-81ED-4DB2-BD59-A6C34878D82A}">
                    <a16:rowId xmlns:a16="http://schemas.microsoft.com/office/drawing/2014/main" val="3626650928"/>
                  </a:ext>
                </a:extLst>
              </a:tr>
              <a:tr h="44577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baseline="0" dirty="0">
                          <a:solidFill>
                            <a:schemeClr val="tx1"/>
                          </a:solidFill>
                        </a:rPr>
                        <a:t>Conduct a data triangulation exercise to establish the hotspot areas where there are disproportionate numbers of staff entering into a formal process using the new CMS to extract meaningful data by the end of Q2</a:t>
                      </a:r>
                    </a:p>
                  </a:txBody>
                  <a:tcPr marL="29250" marR="29998" marT="0" marB="0">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a:buNone/>
                        <a:tabLst>
                          <a:tab pos="457200" algn="l"/>
                        </a:tabLst>
                        <a:defRPr/>
                      </a:pPr>
                      <a:r>
                        <a:rPr kumimoji="0" lang="en-GB" sz="700" b="0" i="0" u="none" strike="noStrike" kern="1200" cap="none" spc="0" normalizeH="0" baseline="0" noProof="0" dirty="0">
                          <a:ln>
                            <a:noFill/>
                          </a:ln>
                          <a:solidFill>
                            <a:schemeClr val="tx1"/>
                          </a:solidFill>
                          <a:effectLst/>
                          <a:uLnTx/>
                          <a:uFillTx/>
                          <a:latin typeface="+mn-lt"/>
                          <a:ea typeface="+mn-ea"/>
                          <a:cs typeface="+mn-cs"/>
                        </a:rPr>
                        <a:t>Head of HR Services</a:t>
                      </a:r>
                    </a:p>
                  </a:txBody>
                  <a:tcPr marL="29250" marR="29998" marT="0" marB="0">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tx1"/>
                          </a:solidFill>
                          <a:effectLst/>
                          <a:uLnTx/>
                          <a:uFillTx/>
                          <a:latin typeface="+mn-lt"/>
                          <a:ea typeface="+mn-ea"/>
                          <a:cs typeface="+mn-cs"/>
                        </a:rPr>
                        <a:t>Head of HR Services</a:t>
                      </a:r>
                    </a:p>
                  </a:txBody>
                  <a:tcPr marL="29250" marR="29998" marT="0" marB="0">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457200" algn="l"/>
                        </a:tabLst>
                        <a:defRPr/>
                      </a:pPr>
                      <a:endParaRPr lang="en-GB" sz="700" kern="1200" dirty="0">
                        <a:solidFill>
                          <a:srgbClr val="7030A0"/>
                        </a:solidFill>
                        <a:effectLst/>
                        <a:latin typeface="+mn-lt"/>
                        <a:ea typeface="+mn-ea"/>
                        <a:cs typeface="+mn-cs"/>
                      </a:endParaRPr>
                    </a:p>
                  </a:txBody>
                  <a:tcPr marL="29250" marR="29998" marT="0" marB="0">
                    <a:solidFill>
                      <a:schemeClr val="tx2">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GB" sz="700" b="0" kern="1200" dirty="0">
                        <a:solidFill>
                          <a:schemeClr val="tx1"/>
                        </a:solidFill>
                        <a:effectLst/>
                        <a:latin typeface="+mn-lt"/>
                        <a:ea typeface="Calibri"/>
                        <a:cs typeface="Times New Roman"/>
                      </a:endParaRPr>
                    </a:p>
                  </a:txBody>
                  <a:tcPr marL="29250" marR="29998" marT="0" marB="0">
                    <a:solidFill>
                      <a:schemeClr val="tx2">
                        <a:lumMod val="20000"/>
                        <a:lumOff val="80000"/>
                      </a:schemeClr>
                    </a:solidFill>
                  </a:tcPr>
                </a:tc>
                <a:extLst>
                  <a:ext uri="{0D108BD9-81ED-4DB2-BD59-A6C34878D82A}">
                    <a16:rowId xmlns:a16="http://schemas.microsoft.com/office/drawing/2014/main" val="61277770"/>
                  </a:ext>
                </a:extLst>
              </a:tr>
            </a:tbl>
          </a:graphicData>
        </a:graphic>
      </p:graphicFrame>
    </p:spTree>
    <p:custDataLst>
      <p:tags r:id="rId1"/>
    </p:custDataLst>
    <p:extLst>
      <p:ext uri="{BB962C8B-B14F-4D97-AF65-F5344CB8AC3E}">
        <p14:creationId xmlns:p14="http://schemas.microsoft.com/office/powerpoint/2010/main" val="6910672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5A5E2BD-EC43-40B2-A62C-624D2126CDA9}"/>
              </a:ext>
            </a:extLst>
          </p:cNvPr>
          <p:cNvSpPr>
            <a:spLocks noGrp="1"/>
          </p:cNvSpPr>
          <p:nvPr>
            <p:ph type="sldNum" sz="quarter" idx="12"/>
          </p:nvPr>
        </p:nvSpPr>
        <p:spPr/>
        <p:txBody>
          <a:bodyPr/>
          <a:lstStyle/>
          <a:p>
            <a:fld id="{ECA5469C-08DA-4774-9D4D-73FB2CE48787}" type="slidenum">
              <a:rPr lang="en-GB" smtClean="0"/>
              <a:t>49</a:t>
            </a:fld>
            <a:endParaRPr lang="en-GB"/>
          </a:p>
        </p:txBody>
      </p:sp>
      <p:sp>
        <p:nvSpPr>
          <p:cNvPr id="6" name="Title 1">
            <a:extLst>
              <a:ext uri="{FF2B5EF4-FFF2-40B4-BE49-F238E27FC236}">
                <a16:creationId xmlns:a16="http://schemas.microsoft.com/office/drawing/2014/main" id="{C88F1D87-42A4-4005-BE77-20685AE473B5}"/>
              </a:ext>
            </a:extLst>
          </p:cNvPr>
          <p:cNvSpPr>
            <a:spLocks noGrp="1"/>
          </p:cNvSpPr>
          <p:nvPr>
            <p:ph type="title"/>
          </p:nvPr>
        </p:nvSpPr>
        <p:spPr>
          <a:xfrm>
            <a:off x="495302" y="756897"/>
            <a:ext cx="8982203" cy="580926"/>
          </a:xfrm>
        </p:spPr>
        <p:txBody>
          <a:bodyPr>
            <a:normAutofit fontScale="90000"/>
          </a:bodyPr>
          <a:lstStyle/>
          <a:p>
            <a:br>
              <a:rPr lang="en-GB" sz="4400" b="1" dirty="0">
                <a:solidFill>
                  <a:schemeClr val="bg1"/>
                </a:solidFill>
              </a:rPr>
            </a:br>
            <a:r>
              <a:rPr lang="en-GB" sz="2700" b="1" dirty="0">
                <a:solidFill>
                  <a:srgbClr val="7030A0"/>
                </a:solidFill>
              </a:rPr>
              <a:t>Equality, Diversity and Inclusion Strategic Objectives 2022/2023</a:t>
            </a:r>
            <a:br>
              <a:rPr lang="en-GB" sz="4400" b="1" dirty="0">
                <a:solidFill>
                  <a:schemeClr val="bg1"/>
                </a:solidFill>
              </a:rPr>
            </a:br>
            <a:endParaRPr lang="en-GB" dirty="0"/>
          </a:p>
        </p:txBody>
      </p:sp>
      <p:graphicFrame>
        <p:nvGraphicFramePr>
          <p:cNvPr id="7" name="Table 6">
            <a:extLst>
              <a:ext uri="{FF2B5EF4-FFF2-40B4-BE49-F238E27FC236}">
                <a16:creationId xmlns:a16="http://schemas.microsoft.com/office/drawing/2014/main" id="{08D74F71-A675-4E93-A08D-5FDD87FC752D}"/>
              </a:ext>
            </a:extLst>
          </p:cNvPr>
          <p:cNvGraphicFramePr>
            <a:graphicFrameLocks noGrp="1"/>
          </p:cNvGraphicFramePr>
          <p:nvPr/>
        </p:nvGraphicFramePr>
        <p:xfrm>
          <a:off x="92690" y="5697252"/>
          <a:ext cx="1984818" cy="510168"/>
        </p:xfrm>
        <a:graphic>
          <a:graphicData uri="http://schemas.openxmlformats.org/drawingml/2006/table">
            <a:tbl>
              <a:tblPr firstRow="1" bandRow="1">
                <a:tableStyleId>{5C22544A-7EE6-4342-B048-85BDC9FD1C3A}</a:tableStyleId>
              </a:tblPr>
              <a:tblGrid>
                <a:gridCol w="409546">
                  <a:extLst>
                    <a:ext uri="{9D8B030D-6E8A-4147-A177-3AD203B41FA5}">
                      <a16:colId xmlns:a16="http://schemas.microsoft.com/office/drawing/2014/main" val="20000"/>
                    </a:ext>
                  </a:extLst>
                </a:gridCol>
                <a:gridCol w="553610">
                  <a:extLst>
                    <a:ext uri="{9D8B030D-6E8A-4147-A177-3AD203B41FA5}">
                      <a16:colId xmlns:a16="http://schemas.microsoft.com/office/drawing/2014/main" val="20001"/>
                    </a:ext>
                  </a:extLst>
                </a:gridCol>
                <a:gridCol w="510831">
                  <a:extLst>
                    <a:ext uri="{9D8B030D-6E8A-4147-A177-3AD203B41FA5}">
                      <a16:colId xmlns:a16="http://schemas.microsoft.com/office/drawing/2014/main" val="20002"/>
                    </a:ext>
                  </a:extLst>
                </a:gridCol>
                <a:gridCol w="510831">
                  <a:extLst>
                    <a:ext uri="{9D8B030D-6E8A-4147-A177-3AD203B41FA5}">
                      <a16:colId xmlns:a16="http://schemas.microsoft.com/office/drawing/2014/main" val="20003"/>
                    </a:ext>
                  </a:extLst>
                </a:gridCol>
              </a:tblGrid>
              <a:tr h="243926">
                <a:tc>
                  <a:txBody>
                    <a:bodyPr/>
                    <a:lstStyle/>
                    <a:p>
                      <a:pPr algn="ctr"/>
                      <a:r>
                        <a:rPr lang="en-GB" sz="1100" dirty="0"/>
                        <a:t>B</a:t>
                      </a:r>
                    </a:p>
                  </a:txBody>
                  <a:tcPr marL="79826" marR="79826" marT="39912" marB="39912" anchor="ctr">
                    <a:solidFill>
                      <a:srgbClr val="00B0F0"/>
                    </a:solidFill>
                  </a:tcPr>
                </a:tc>
                <a:tc>
                  <a:txBody>
                    <a:bodyPr/>
                    <a:lstStyle/>
                    <a:p>
                      <a:pPr algn="ctr"/>
                      <a:r>
                        <a:rPr lang="en-GB" sz="1100" dirty="0"/>
                        <a:t>R</a:t>
                      </a:r>
                    </a:p>
                  </a:txBody>
                  <a:tcPr marL="79826" marR="79826" marT="39912" marB="39912" anchor="ctr">
                    <a:solidFill>
                      <a:srgbClr val="FF0000"/>
                    </a:solidFill>
                  </a:tcPr>
                </a:tc>
                <a:tc>
                  <a:txBody>
                    <a:bodyPr/>
                    <a:lstStyle/>
                    <a:p>
                      <a:pPr algn="ctr"/>
                      <a:r>
                        <a:rPr lang="en-GB" sz="1100" dirty="0"/>
                        <a:t>A</a:t>
                      </a:r>
                    </a:p>
                  </a:txBody>
                  <a:tcPr marL="79826" marR="79826" marT="39912" marB="39912" anchor="ctr">
                    <a:solidFill>
                      <a:srgbClr val="FFC000"/>
                    </a:solidFill>
                  </a:tcPr>
                </a:tc>
                <a:tc>
                  <a:txBody>
                    <a:bodyPr/>
                    <a:lstStyle/>
                    <a:p>
                      <a:pPr algn="ctr"/>
                      <a:r>
                        <a:rPr lang="en-GB" sz="1100" dirty="0"/>
                        <a:t>G</a:t>
                      </a:r>
                    </a:p>
                  </a:txBody>
                  <a:tcPr marL="79826" marR="79826" marT="39912" marB="39912" anchor="ctr">
                    <a:solidFill>
                      <a:srgbClr val="92D050"/>
                    </a:solidFill>
                  </a:tcPr>
                </a:tc>
                <a:extLst>
                  <a:ext uri="{0D108BD9-81ED-4DB2-BD59-A6C34878D82A}">
                    <a16:rowId xmlns:a16="http://schemas.microsoft.com/office/drawing/2014/main" val="10000"/>
                  </a:ext>
                </a:extLst>
              </a:tr>
              <a:tr h="256470">
                <a:tc>
                  <a:txBody>
                    <a:bodyPr/>
                    <a:lstStyle/>
                    <a:p>
                      <a:pPr algn="ctr"/>
                      <a:r>
                        <a:rPr lang="en-GB" sz="600" dirty="0"/>
                        <a:t>On Plan</a:t>
                      </a:r>
                    </a:p>
                  </a:txBody>
                  <a:tcPr marL="79826" marR="79826" marT="39912" marB="39912" anchor="ctr"/>
                </a:tc>
                <a:tc>
                  <a:txBody>
                    <a:bodyPr/>
                    <a:lstStyle/>
                    <a:p>
                      <a:pPr algn="ctr"/>
                      <a:r>
                        <a:rPr lang="en-GB" sz="600" dirty="0"/>
                        <a:t>Not Achieved</a:t>
                      </a:r>
                    </a:p>
                  </a:txBody>
                  <a:tcPr marL="79826" marR="79826" marT="39912" marB="39912" anchor="ctr"/>
                </a:tc>
                <a:tc>
                  <a:txBody>
                    <a:bodyPr/>
                    <a:lstStyle/>
                    <a:p>
                      <a:pPr algn="ctr"/>
                      <a:r>
                        <a:rPr lang="en-GB" sz="600" dirty="0"/>
                        <a:t>Risks</a:t>
                      </a:r>
                      <a:r>
                        <a:rPr lang="en-GB" sz="600" baseline="0" dirty="0"/>
                        <a:t> Slippage</a:t>
                      </a:r>
                      <a:endParaRPr lang="en-GB" sz="600" dirty="0"/>
                    </a:p>
                  </a:txBody>
                  <a:tcPr marL="79826" marR="79826" marT="39912" marB="39912" anchor="ctr"/>
                </a:tc>
                <a:tc>
                  <a:txBody>
                    <a:bodyPr/>
                    <a:lstStyle/>
                    <a:p>
                      <a:pPr algn="ctr"/>
                      <a:r>
                        <a:rPr lang="en-GB" sz="600" dirty="0"/>
                        <a:t>Completed</a:t>
                      </a:r>
                    </a:p>
                  </a:txBody>
                  <a:tcPr marL="79826" marR="79826" marT="39912" marB="39912" anchor="ctr"/>
                </a:tc>
                <a:extLst>
                  <a:ext uri="{0D108BD9-81ED-4DB2-BD59-A6C34878D82A}">
                    <a16:rowId xmlns:a16="http://schemas.microsoft.com/office/drawing/2014/main" val="10001"/>
                  </a:ext>
                </a:extLst>
              </a:tr>
            </a:tbl>
          </a:graphicData>
        </a:graphic>
      </p:graphicFrame>
      <p:graphicFrame>
        <p:nvGraphicFramePr>
          <p:cNvPr id="8" name="Table 7">
            <a:extLst>
              <a:ext uri="{FF2B5EF4-FFF2-40B4-BE49-F238E27FC236}">
                <a16:creationId xmlns:a16="http://schemas.microsoft.com/office/drawing/2014/main" id="{E47922CA-49F2-45E1-A550-C6C1830AFA3C}"/>
              </a:ext>
            </a:extLst>
          </p:cNvPr>
          <p:cNvGraphicFramePr>
            <a:graphicFrameLocks noGrp="1"/>
          </p:cNvGraphicFramePr>
          <p:nvPr>
            <p:extLst>
              <p:ext uri="{D42A27DB-BD31-4B8C-83A1-F6EECF244321}">
                <p14:modId xmlns:p14="http://schemas.microsoft.com/office/powerpoint/2010/main" val="3359418358"/>
              </p:ext>
            </p:extLst>
          </p:nvPr>
        </p:nvGraphicFramePr>
        <p:xfrm>
          <a:off x="155468" y="2083351"/>
          <a:ext cx="9458002" cy="2980819"/>
        </p:xfrm>
        <a:graphic>
          <a:graphicData uri="http://schemas.openxmlformats.org/drawingml/2006/table">
            <a:tbl>
              <a:tblPr firstRow="1" firstCol="1" bandRow="1">
                <a:tableStyleId>{5C22544A-7EE6-4342-B048-85BDC9FD1C3A}</a:tableStyleId>
              </a:tblPr>
              <a:tblGrid>
                <a:gridCol w="404755">
                  <a:extLst>
                    <a:ext uri="{9D8B030D-6E8A-4147-A177-3AD203B41FA5}">
                      <a16:colId xmlns:a16="http://schemas.microsoft.com/office/drawing/2014/main" val="20000"/>
                    </a:ext>
                  </a:extLst>
                </a:gridCol>
                <a:gridCol w="384919">
                  <a:extLst>
                    <a:ext uri="{9D8B030D-6E8A-4147-A177-3AD203B41FA5}">
                      <a16:colId xmlns:a16="http://schemas.microsoft.com/office/drawing/2014/main" val="1924118200"/>
                    </a:ext>
                  </a:extLst>
                </a:gridCol>
                <a:gridCol w="714849">
                  <a:extLst>
                    <a:ext uri="{9D8B030D-6E8A-4147-A177-3AD203B41FA5}">
                      <a16:colId xmlns:a16="http://schemas.microsoft.com/office/drawing/2014/main" val="20002"/>
                    </a:ext>
                  </a:extLst>
                </a:gridCol>
                <a:gridCol w="2474477">
                  <a:extLst>
                    <a:ext uri="{9D8B030D-6E8A-4147-A177-3AD203B41FA5}">
                      <a16:colId xmlns:a16="http://schemas.microsoft.com/office/drawing/2014/main" val="3049243173"/>
                    </a:ext>
                  </a:extLst>
                </a:gridCol>
                <a:gridCol w="878620">
                  <a:extLst>
                    <a:ext uri="{9D8B030D-6E8A-4147-A177-3AD203B41FA5}">
                      <a16:colId xmlns:a16="http://schemas.microsoft.com/office/drawing/2014/main" val="2810589233"/>
                    </a:ext>
                  </a:extLst>
                </a:gridCol>
                <a:gridCol w="881008">
                  <a:extLst>
                    <a:ext uri="{9D8B030D-6E8A-4147-A177-3AD203B41FA5}">
                      <a16:colId xmlns:a16="http://schemas.microsoft.com/office/drawing/2014/main" val="20003"/>
                    </a:ext>
                  </a:extLst>
                </a:gridCol>
                <a:gridCol w="3334454">
                  <a:extLst>
                    <a:ext uri="{9D8B030D-6E8A-4147-A177-3AD203B41FA5}">
                      <a16:colId xmlns:a16="http://schemas.microsoft.com/office/drawing/2014/main" val="87503744"/>
                    </a:ext>
                  </a:extLst>
                </a:gridCol>
                <a:gridCol w="384920">
                  <a:extLst>
                    <a:ext uri="{9D8B030D-6E8A-4147-A177-3AD203B41FA5}">
                      <a16:colId xmlns:a16="http://schemas.microsoft.com/office/drawing/2014/main" val="20005"/>
                    </a:ext>
                  </a:extLst>
                </a:gridCol>
              </a:tblGrid>
              <a:tr h="304094">
                <a:tc>
                  <a:txBody>
                    <a:bodyPr/>
                    <a:lstStyle/>
                    <a:p>
                      <a:pPr>
                        <a:lnSpc>
                          <a:spcPct val="115000"/>
                        </a:lnSpc>
                        <a:spcAft>
                          <a:spcPts val="0"/>
                        </a:spcAft>
                      </a:pPr>
                      <a:r>
                        <a:rPr lang="en-GB" sz="900" dirty="0">
                          <a:effectLst/>
                        </a:rPr>
                        <a:t>KPI’s</a:t>
                      </a:r>
                      <a:endParaRPr lang="en-GB" sz="900" dirty="0">
                        <a:effectLst/>
                        <a:latin typeface="Calibri"/>
                        <a:ea typeface="Calibri"/>
                        <a:cs typeface="Times New Roman"/>
                      </a:endParaRPr>
                    </a:p>
                  </a:txBody>
                  <a:tcPr marL="29998" marR="29998" marT="0" marB="0"/>
                </a:tc>
                <a:tc>
                  <a:txBody>
                    <a:bodyPr/>
                    <a:lstStyle/>
                    <a:p>
                      <a:pPr>
                        <a:lnSpc>
                          <a:spcPct val="115000"/>
                        </a:lnSpc>
                        <a:spcAft>
                          <a:spcPts val="0"/>
                        </a:spcAft>
                      </a:pPr>
                      <a:r>
                        <a:rPr lang="en-GB" sz="900" dirty="0">
                          <a:effectLst/>
                        </a:rPr>
                        <a:t>No</a:t>
                      </a:r>
                    </a:p>
                  </a:txBody>
                  <a:tcPr marL="29998" marR="29998" marT="0" marB="0"/>
                </a:tc>
                <a:tc>
                  <a:txBody>
                    <a:bodyPr/>
                    <a:lstStyle/>
                    <a:p>
                      <a:pPr>
                        <a:lnSpc>
                          <a:spcPct val="115000"/>
                        </a:lnSpc>
                        <a:spcAft>
                          <a:spcPts val="0"/>
                        </a:spcAft>
                      </a:pPr>
                      <a:r>
                        <a:rPr lang="en-GB" sz="900" dirty="0">
                          <a:effectLst/>
                        </a:rPr>
                        <a:t>Strategy Objective</a:t>
                      </a:r>
                      <a:endParaRPr lang="en-GB" sz="900" dirty="0">
                        <a:effectLst/>
                        <a:latin typeface="Calibri"/>
                        <a:ea typeface="Calibri"/>
                        <a:cs typeface="Times New Roman"/>
                      </a:endParaRPr>
                    </a:p>
                  </a:txBody>
                  <a:tcPr marL="29998" marR="29998" marT="0" marB="0"/>
                </a:tc>
                <a:tc>
                  <a:txBody>
                    <a:bodyPr/>
                    <a:lstStyle/>
                    <a:p>
                      <a:pPr>
                        <a:lnSpc>
                          <a:spcPct val="115000"/>
                        </a:lnSpc>
                        <a:spcAft>
                          <a:spcPts val="0"/>
                        </a:spcAft>
                      </a:pPr>
                      <a:r>
                        <a:rPr lang="en-GB" sz="900" dirty="0">
                          <a:effectLst/>
                          <a:latin typeface="Calibri"/>
                          <a:ea typeface="Calibri"/>
                          <a:cs typeface="Times New Roman"/>
                        </a:rPr>
                        <a:t>Key Milestones</a:t>
                      </a:r>
                    </a:p>
                  </a:txBody>
                  <a:tcPr marL="29998" marR="29998" marT="0" marB="0"/>
                </a:tc>
                <a:tc>
                  <a:txBody>
                    <a:bodyPr/>
                    <a:lstStyle/>
                    <a:p>
                      <a:pPr>
                        <a:lnSpc>
                          <a:spcPct val="115000"/>
                        </a:lnSpc>
                        <a:spcAft>
                          <a:spcPts val="0"/>
                        </a:spcAft>
                      </a:pPr>
                      <a:r>
                        <a:rPr lang="en-GB" sz="900" b="1" kern="1200" dirty="0">
                          <a:solidFill>
                            <a:schemeClr val="lt1"/>
                          </a:solidFill>
                          <a:effectLst/>
                          <a:latin typeface="+mn-lt"/>
                          <a:ea typeface="+mn-ea"/>
                          <a:cs typeface="+mn-cs"/>
                        </a:rPr>
                        <a:t>Corporate Lead  </a:t>
                      </a:r>
                    </a:p>
                  </a:txBody>
                  <a:tcPr marL="29998" marR="29998" marT="0" marB="0"/>
                </a:tc>
                <a:tc>
                  <a:txBody>
                    <a:bodyPr/>
                    <a:lstStyle/>
                    <a:p>
                      <a:pPr>
                        <a:lnSpc>
                          <a:spcPct val="115000"/>
                        </a:lnSpc>
                        <a:spcAft>
                          <a:spcPts val="0"/>
                        </a:spcAft>
                      </a:pPr>
                      <a:r>
                        <a:rPr lang="en-GB" sz="900" b="1" kern="1200" dirty="0">
                          <a:solidFill>
                            <a:schemeClr val="lt1"/>
                          </a:solidFill>
                          <a:effectLst/>
                          <a:latin typeface="+mn-lt"/>
                          <a:ea typeface="+mn-ea"/>
                          <a:cs typeface="+mn-cs"/>
                        </a:rPr>
                        <a:t>Collaborators</a:t>
                      </a:r>
                    </a:p>
                  </a:txBody>
                  <a:tcPr marL="29998" marR="29998" marT="0" marB="0"/>
                </a:tc>
                <a:tc>
                  <a:txBody>
                    <a:bodyPr/>
                    <a:lstStyle/>
                    <a:p>
                      <a:pPr lvl="0">
                        <a:lnSpc>
                          <a:spcPct val="114999"/>
                        </a:lnSpc>
                        <a:spcAft>
                          <a:spcPts val="0"/>
                        </a:spcAft>
                        <a:buNone/>
                      </a:pPr>
                      <a:r>
                        <a:rPr lang="en-GB" sz="900" b="1" i="0" u="none" strike="noStrike" noProof="0" dirty="0">
                          <a:effectLst/>
                          <a:latin typeface="Calibri"/>
                        </a:rPr>
                        <a:t>Q1  update  (April – June 2022)</a:t>
                      </a:r>
                      <a:endParaRPr lang="en-US" sz="1500" b="1" i="0" u="none" strike="noStrike" noProof="0" dirty="0">
                        <a:latin typeface="Calibri"/>
                      </a:endParaRPr>
                    </a:p>
                  </a:txBody>
                  <a:tcPr marL="29998" marR="29998" marT="0" marB="0"/>
                </a:tc>
                <a:tc>
                  <a:txBody>
                    <a:bodyPr/>
                    <a:lstStyle/>
                    <a:p>
                      <a:pPr>
                        <a:lnSpc>
                          <a:spcPct val="115000"/>
                        </a:lnSpc>
                        <a:spcAft>
                          <a:spcPts val="0"/>
                        </a:spcAft>
                      </a:pPr>
                      <a:r>
                        <a:rPr lang="en-GB" sz="900" dirty="0">
                          <a:effectLst/>
                          <a:latin typeface="Calibri"/>
                          <a:ea typeface="Calibri"/>
                          <a:cs typeface="Times New Roman"/>
                        </a:rPr>
                        <a:t>BRAG</a:t>
                      </a:r>
                    </a:p>
                  </a:txBody>
                  <a:tcPr marL="29998" marR="29998" marT="0" marB="0"/>
                </a:tc>
                <a:extLst>
                  <a:ext uri="{0D108BD9-81ED-4DB2-BD59-A6C34878D82A}">
                    <a16:rowId xmlns:a16="http://schemas.microsoft.com/office/drawing/2014/main" val="10000"/>
                  </a:ext>
                </a:extLst>
              </a:tr>
              <a:tr h="408623">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1" kern="1200" dirty="0">
                          <a:solidFill>
                            <a:schemeClr val="lt1"/>
                          </a:solidFill>
                          <a:effectLst/>
                          <a:latin typeface="+mn-lt"/>
                          <a:ea typeface="+mn-ea"/>
                          <a:cs typeface="+mn-cs"/>
                        </a:rPr>
                        <a:t>EA2010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1" kern="1200" dirty="0">
                          <a:solidFill>
                            <a:schemeClr val="lt1"/>
                          </a:solidFill>
                          <a:effectLst/>
                          <a:latin typeface="+mn-lt"/>
                          <a:ea typeface="+mn-ea"/>
                          <a:cs typeface="+mn-cs"/>
                        </a:rPr>
                        <a:t>PSED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1" kern="1200" dirty="0">
                          <a:solidFill>
                            <a:schemeClr val="lt1"/>
                          </a:solidFill>
                          <a:effectLst/>
                          <a:latin typeface="+mn-lt"/>
                          <a:ea typeface="+mn-ea"/>
                          <a:cs typeface="+mn-cs"/>
                        </a:rPr>
                        <a:t>WRES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1" kern="1200" dirty="0">
                          <a:solidFill>
                            <a:schemeClr val="lt1"/>
                          </a:solidFill>
                          <a:effectLst/>
                          <a:latin typeface="+mn-lt"/>
                          <a:ea typeface="+mn-ea"/>
                          <a:cs typeface="+mn-cs"/>
                        </a:rPr>
                        <a:t>WDES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1" kern="1200" dirty="0">
                          <a:solidFill>
                            <a:schemeClr val="lt1"/>
                          </a:solidFill>
                          <a:effectLst/>
                          <a:latin typeface="+mn-lt"/>
                          <a:ea typeface="+mn-ea"/>
                          <a:cs typeface="+mn-cs"/>
                        </a:rPr>
                        <a:t>EDS2</a:t>
                      </a:r>
                    </a:p>
                  </a:txBody>
                  <a:tcPr marL="74295" marR="74295" marT="37148" marB="37148"/>
                </a:tc>
                <a:tc rowSpan="6">
                  <a:txBody>
                    <a:bodyPr/>
                    <a:lstStyle/>
                    <a:p>
                      <a:pPr algn="ctr">
                        <a:lnSpc>
                          <a:spcPct val="115000"/>
                        </a:lnSpc>
                        <a:spcAft>
                          <a:spcPts val="0"/>
                        </a:spcAft>
                      </a:pPr>
                      <a:r>
                        <a:rPr lang="en-GB" sz="700" b="1" dirty="0">
                          <a:effectLst/>
                          <a:latin typeface="+mn-lt"/>
                          <a:ea typeface="+mn-ea"/>
                          <a:cs typeface="Arial" panose="020B0604020202020204" pitchFamily="34" charset="0"/>
                        </a:rPr>
                        <a:t>8</a:t>
                      </a:r>
                      <a:endParaRPr lang="en-GB" sz="700" b="1" dirty="0">
                        <a:effectLst/>
                        <a:latin typeface="+mn-lt"/>
                        <a:cs typeface="Arial" panose="020B0604020202020204" pitchFamily="34" charset="0"/>
                      </a:endParaRPr>
                    </a:p>
                  </a:txBody>
                  <a:tcPr marL="74295" marR="74295" marT="37148" marB="37148">
                    <a:solidFill>
                      <a:schemeClr val="accent1">
                        <a:lumMod val="20000"/>
                        <a:lumOff val="80000"/>
                      </a:schemeClr>
                    </a:solidFill>
                  </a:tcPr>
                </a:tc>
                <a:tc rowSpan="6">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700" b="0" kern="1200" baseline="0" dirty="0">
                          <a:solidFill>
                            <a:schemeClr val="tx1"/>
                          </a:solidFill>
                          <a:effectLst/>
                          <a:latin typeface="+mn-lt"/>
                          <a:ea typeface="Calibri"/>
                          <a:cs typeface="+mn-cs"/>
                        </a:rPr>
                        <a:t>Staff Networks grow to become an increased staff voice who represent our workforce and the community we serve</a:t>
                      </a:r>
                    </a:p>
                  </a:txBody>
                  <a:tcPr marL="74295" marR="74295" marT="37148" marB="37148">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i="0" u="none" strike="noStrike" kern="1200" baseline="0" noProof="0" dirty="0">
                          <a:solidFill>
                            <a:schemeClr val="tx1"/>
                          </a:solidFill>
                          <a:effectLst/>
                          <a:latin typeface="Calibri"/>
                          <a:ea typeface="+mn-ea"/>
                          <a:cs typeface="+mn-cs"/>
                        </a:rPr>
                        <a:t>Collaborate with network members to deliver the </a:t>
                      </a:r>
                      <a:r>
                        <a:rPr lang="en-GB" sz="700" b="0" i="0" u="none" strike="noStrike" kern="1200" baseline="0" dirty="0">
                          <a:solidFill>
                            <a:schemeClr val="tx1"/>
                          </a:solidFill>
                          <a:effectLst/>
                          <a:latin typeface="Calibri"/>
                          <a:ea typeface="+mn-ea"/>
                          <a:cs typeface="+mn-cs"/>
                        </a:rPr>
                        <a:t>Race Equality and Inclusion action plan and this is evidenced in the bi-annual report (Q2 and Q4)</a:t>
                      </a:r>
                      <a:endParaRPr lang="en-GB" sz="700" b="0" i="0" u="none" strike="noStrike" kern="1200" baseline="0" noProof="0" dirty="0">
                        <a:solidFill>
                          <a:schemeClr val="tx1"/>
                        </a:solidFill>
                        <a:effectLst/>
                        <a:latin typeface="Calibri"/>
                        <a:ea typeface="+mn-ea"/>
                        <a:cs typeface="+mn-cs"/>
                      </a:endParaRPr>
                    </a:p>
                  </a:txBody>
                  <a:tcPr marL="29250" marR="74295" marT="37148" marB="37148">
                    <a:solidFill>
                      <a:schemeClr val="accent1">
                        <a:lumMod val="20000"/>
                        <a:lumOff val="80000"/>
                      </a:schemeClr>
                    </a:solidFill>
                  </a:tcPr>
                </a:tc>
                <a:tc>
                  <a:txBody>
                    <a:bodyPr/>
                    <a:lstStyle/>
                    <a:p>
                      <a:pPr marL="0" lvl="0" indent="0">
                        <a:spcAft>
                          <a:spcPts val="0"/>
                        </a:spcAft>
                        <a:buFont typeface="Arial"/>
                        <a:buNone/>
                        <a:tabLst>
                          <a:tab pos="457200" algn="l"/>
                        </a:tabLst>
                      </a:pPr>
                      <a:r>
                        <a:rPr kumimoji="0" lang="en-GB" sz="700" b="0" i="0" u="none" strike="noStrike" kern="1200" cap="none" spc="0" normalizeH="0" baseline="0" dirty="0">
                          <a:ln>
                            <a:noFill/>
                          </a:ln>
                          <a:solidFill>
                            <a:schemeClr val="tx1"/>
                          </a:solidFill>
                          <a:effectLst/>
                          <a:uLnTx/>
                          <a:uFillTx/>
                          <a:latin typeface="+mn-lt"/>
                          <a:ea typeface="+mn-ea"/>
                          <a:cs typeface="+mn-cs"/>
                        </a:rPr>
                        <a:t>Race Equality and Inclusion Network Lead</a:t>
                      </a:r>
                    </a:p>
                  </a:txBody>
                  <a:tcPr marL="29250" marR="74295" marT="37148" marB="37148">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tx1"/>
                          </a:solidFill>
                          <a:effectLst/>
                          <a:uLnTx/>
                          <a:uFillTx/>
                          <a:latin typeface="+mn-lt"/>
                          <a:ea typeface="+mn-ea"/>
                          <a:cs typeface="+mn-cs"/>
                        </a:rPr>
                        <a:t>EDI Manager</a:t>
                      </a:r>
                    </a:p>
                    <a:p>
                      <a:pPr marL="0" marR="0" lvl="0" indent="0" algn="l" rtl="0" eaLnBrk="1" fontAlgn="auto" latinLnBrk="0" hangingPunct="1">
                        <a:lnSpc>
                          <a:spcPct val="100000"/>
                        </a:lnSpc>
                        <a:spcBef>
                          <a:spcPts val="0"/>
                        </a:spcBef>
                        <a:spcAft>
                          <a:spcPts val="0"/>
                        </a:spcAft>
                        <a:buClrTx/>
                        <a:buSzTx/>
                        <a:buFontTx/>
                        <a:buNone/>
                      </a:pPr>
                      <a:r>
                        <a:rPr kumimoji="0" lang="en-GB" sz="700" b="0" i="0" u="none" strike="noStrike" kern="1200" cap="none" spc="0" normalizeH="0" baseline="0" noProof="0" dirty="0">
                          <a:ln>
                            <a:noFill/>
                          </a:ln>
                          <a:solidFill>
                            <a:schemeClr val="tx1"/>
                          </a:solidFill>
                          <a:effectLst/>
                          <a:uLnTx/>
                          <a:uFillTx/>
                          <a:latin typeface="+mn-lt"/>
                          <a:ea typeface="+mn-ea"/>
                          <a:cs typeface="+mn-cs"/>
                        </a:rPr>
                        <a:t>SWEDI Leads</a:t>
                      </a:r>
                    </a:p>
                  </a:txBody>
                  <a:tcPr marL="29250" marR="74295" marT="37148" marB="37148">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700" b="0" i="0" u="none" strike="noStrike" kern="1200" cap="none" spc="0" normalizeH="0" baseline="0" noProof="0" dirty="0">
                        <a:ln>
                          <a:noFill/>
                        </a:ln>
                        <a:solidFill>
                          <a:srgbClr val="41B6E6"/>
                        </a:solidFill>
                        <a:effectLst/>
                        <a:uLnTx/>
                        <a:uFillTx/>
                        <a:latin typeface="+mn-lt"/>
                        <a:ea typeface="+mn-ea"/>
                        <a:cs typeface="+mn-cs"/>
                      </a:endParaRPr>
                    </a:p>
                  </a:txBody>
                  <a:tcPr marL="29250" marR="74295" marT="37148" marB="37148">
                    <a:solidFill>
                      <a:schemeClr val="accent1">
                        <a:lumMod val="20000"/>
                        <a:lumOff val="80000"/>
                      </a:schemeClr>
                    </a:solidFill>
                  </a:tcPr>
                </a:tc>
                <a:tc>
                  <a:txBody>
                    <a:bodyPr/>
                    <a:lstStyle/>
                    <a:p>
                      <a:pPr>
                        <a:lnSpc>
                          <a:spcPct val="115000"/>
                        </a:lnSpc>
                        <a:spcAft>
                          <a:spcPts val="0"/>
                        </a:spcAft>
                      </a:pPr>
                      <a:endParaRPr lang="en-GB" sz="700" dirty="0">
                        <a:effectLst/>
                        <a:latin typeface="+mn-lt"/>
                        <a:ea typeface="Calibri"/>
                        <a:cs typeface="Arial" panose="020B0604020202020204" pitchFamily="34" charset="0"/>
                      </a:endParaRPr>
                    </a:p>
                  </a:txBody>
                  <a:tcPr marL="29250" marR="29998" marT="0" marB="0">
                    <a:solidFill>
                      <a:schemeClr val="accent1">
                        <a:lumMod val="20000"/>
                        <a:lumOff val="80000"/>
                      </a:schemeClr>
                    </a:solidFill>
                  </a:tcPr>
                </a:tc>
                <a:extLst>
                  <a:ext uri="{0D108BD9-81ED-4DB2-BD59-A6C34878D82A}">
                    <a16:rowId xmlns:a16="http://schemas.microsoft.com/office/drawing/2014/main" val="10003"/>
                  </a:ext>
                </a:extLst>
              </a:tr>
              <a:tr h="408623">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i="0" u="none" strike="noStrike" kern="1200" baseline="0" noProof="0" dirty="0">
                          <a:solidFill>
                            <a:schemeClr val="tx1"/>
                          </a:solidFill>
                          <a:effectLst/>
                          <a:latin typeface="Calibri"/>
                          <a:ea typeface="+mn-ea"/>
                          <a:cs typeface="+mn-cs"/>
                        </a:rPr>
                        <a:t>Collaborate with network members to deliver the </a:t>
                      </a:r>
                      <a:r>
                        <a:rPr lang="en-GB" sz="700" b="0" i="0" u="none" strike="noStrike" kern="1200" baseline="0" dirty="0">
                          <a:solidFill>
                            <a:schemeClr val="tx1"/>
                          </a:solidFill>
                          <a:effectLst/>
                          <a:latin typeface="Calibri"/>
                          <a:ea typeface="+mn-ea"/>
                          <a:cs typeface="+mn-cs"/>
                        </a:rPr>
                        <a:t>LGBTQIA+ action plan and this is evidenced in the bi-annual report (Q2 and Q4)</a:t>
                      </a:r>
                      <a:endParaRPr lang="en-GB" sz="700" b="0" i="0" u="none" strike="noStrike" kern="1200" baseline="0" noProof="0" dirty="0">
                        <a:solidFill>
                          <a:schemeClr val="tx1"/>
                        </a:solidFill>
                        <a:effectLst/>
                        <a:latin typeface="Calibri"/>
                        <a:ea typeface="+mn-ea"/>
                        <a:cs typeface="+mn-cs"/>
                      </a:endParaRPr>
                    </a:p>
                  </a:txBody>
                  <a:tcPr marL="29250" marR="74295" marT="37148" marB="37148">
                    <a:solidFill>
                      <a:schemeClr val="accent1">
                        <a:lumMod val="20000"/>
                        <a:lumOff val="80000"/>
                      </a:schemeClr>
                    </a:solidFill>
                  </a:tcPr>
                </a:tc>
                <a:tc>
                  <a:txBody>
                    <a:bodyPr/>
                    <a:lstStyle/>
                    <a:p>
                      <a:pPr marL="0" lvl="0" indent="0">
                        <a:spcAft>
                          <a:spcPts val="0"/>
                        </a:spcAft>
                        <a:buFont typeface="Arial"/>
                        <a:buNone/>
                        <a:tabLst>
                          <a:tab pos="457200" algn="l"/>
                        </a:tabLst>
                      </a:pPr>
                      <a:r>
                        <a:rPr kumimoji="0" lang="en-GB" sz="700" b="0" i="0" u="none" strike="noStrike" kern="1200" cap="none" spc="0" normalizeH="0" baseline="0" dirty="0">
                          <a:ln>
                            <a:noFill/>
                          </a:ln>
                          <a:solidFill>
                            <a:schemeClr val="tx1"/>
                          </a:solidFill>
                          <a:effectLst/>
                          <a:uLnTx/>
                          <a:uFillTx/>
                          <a:latin typeface="+mn-lt"/>
                          <a:ea typeface="+mn-ea"/>
                          <a:cs typeface="+mn-cs"/>
                        </a:rPr>
                        <a:t>LGBTQIA+ Network Lead</a:t>
                      </a:r>
                    </a:p>
                  </a:txBody>
                  <a:tcPr marL="29250" marR="74295" marT="37148" marB="37148">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tx1"/>
                          </a:solidFill>
                          <a:effectLst/>
                          <a:uLnTx/>
                          <a:uFillTx/>
                          <a:latin typeface="+mn-lt"/>
                          <a:ea typeface="+mn-ea"/>
                          <a:cs typeface="+mn-cs"/>
                        </a:rPr>
                        <a:t>EDI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tx1"/>
                          </a:solidFill>
                          <a:effectLst/>
                          <a:uLnTx/>
                          <a:uFillTx/>
                          <a:latin typeface="+mn-lt"/>
                          <a:ea typeface="+mn-ea"/>
                          <a:cs typeface="+mn-cs"/>
                        </a:rPr>
                        <a:t>SWEDI Leads</a:t>
                      </a:r>
                    </a:p>
                    <a:p>
                      <a:pPr marL="0" marR="0" lvl="0" indent="0" algn="l" rtl="0" eaLnBrk="1" fontAlgn="auto" latinLnBrk="0" hangingPunct="1">
                        <a:lnSpc>
                          <a:spcPct val="100000"/>
                        </a:lnSpc>
                        <a:spcBef>
                          <a:spcPts val="0"/>
                        </a:spcBef>
                        <a:spcAft>
                          <a:spcPts val="0"/>
                        </a:spcAft>
                        <a:buClrTx/>
                        <a:buSzTx/>
                        <a:buFontTx/>
                        <a:buNone/>
                      </a:pPr>
                      <a:endParaRPr kumimoji="0" lang="en-GB" sz="700" b="0" i="0" u="none" strike="noStrike" kern="1200" cap="none" spc="0" normalizeH="0" baseline="0" noProof="0" dirty="0">
                        <a:ln>
                          <a:noFill/>
                        </a:ln>
                        <a:solidFill>
                          <a:schemeClr val="tx1"/>
                        </a:solidFill>
                        <a:effectLst/>
                        <a:uLnTx/>
                        <a:uFillTx/>
                        <a:latin typeface="+mn-lt"/>
                        <a:ea typeface="+mn-ea"/>
                        <a:cs typeface="+mn-cs"/>
                      </a:endParaRPr>
                    </a:p>
                  </a:txBody>
                  <a:tcPr marL="29250" marR="74295" marT="37148" marB="37148">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700" b="0" i="0" u="none" strike="noStrike" kern="1200" cap="none" spc="0" normalizeH="0" baseline="0" noProof="0" dirty="0">
                        <a:ln>
                          <a:noFill/>
                        </a:ln>
                        <a:solidFill>
                          <a:srgbClr val="41B6E6"/>
                        </a:solidFill>
                        <a:effectLst/>
                        <a:uLnTx/>
                        <a:uFillTx/>
                        <a:latin typeface="+mn-lt"/>
                        <a:ea typeface="+mn-ea"/>
                        <a:cs typeface="+mn-cs"/>
                      </a:endParaRPr>
                    </a:p>
                  </a:txBody>
                  <a:tcPr marL="29250" marR="74295" marT="37148" marB="37148">
                    <a:solidFill>
                      <a:schemeClr val="accent1">
                        <a:lumMod val="20000"/>
                        <a:lumOff val="80000"/>
                      </a:schemeClr>
                    </a:solidFill>
                  </a:tcPr>
                </a:tc>
                <a:tc>
                  <a:txBody>
                    <a:bodyPr/>
                    <a:lstStyle/>
                    <a:p>
                      <a:pPr>
                        <a:lnSpc>
                          <a:spcPct val="115000"/>
                        </a:lnSpc>
                        <a:spcAft>
                          <a:spcPts val="0"/>
                        </a:spcAft>
                      </a:pPr>
                      <a:endParaRPr lang="en-GB" sz="700" dirty="0">
                        <a:effectLst/>
                        <a:latin typeface="+mn-lt"/>
                        <a:ea typeface="Calibri"/>
                        <a:cs typeface="Arial" panose="020B0604020202020204" pitchFamily="34" charset="0"/>
                      </a:endParaRPr>
                    </a:p>
                  </a:txBody>
                  <a:tcPr marL="29250" marR="29998" marT="0" marB="0">
                    <a:solidFill>
                      <a:schemeClr val="accent1">
                        <a:lumMod val="20000"/>
                        <a:lumOff val="80000"/>
                      </a:schemeClr>
                    </a:solidFill>
                  </a:tcPr>
                </a:tc>
                <a:extLst>
                  <a:ext uri="{0D108BD9-81ED-4DB2-BD59-A6C34878D82A}">
                    <a16:rowId xmlns:a16="http://schemas.microsoft.com/office/drawing/2014/main" val="3521302359"/>
                  </a:ext>
                </a:extLst>
              </a:tr>
              <a:tr h="408623">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i="0" u="none" strike="noStrike" kern="1200" baseline="0" noProof="0" dirty="0">
                          <a:solidFill>
                            <a:schemeClr val="tx1"/>
                          </a:solidFill>
                          <a:effectLst/>
                          <a:latin typeface="Calibri"/>
                          <a:ea typeface="+mn-ea"/>
                          <a:cs typeface="+mn-cs"/>
                        </a:rPr>
                        <a:t>Collaborate with network members to deliver the </a:t>
                      </a:r>
                      <a:r>
                        <a:rPr lang="en-GB" sz="700" b="0" i="0" u="none" strike="noStrike" kern="1200" baseline="0" dirty="0">
                          <a:solidFill>
                            <a:schemeClr val="tx1"/>
                          </a:solidFill>
                          <a:effectLst/>
                          <a:latin typeface="Calibri"/>
                          <a:ea typeface="+mn-ea"/>
                          <a:cs typeface="+mn-cs"/>
                        </a:rPr>
                        <a:t>Able+ action plan and this is evidenced in the bi-annual report (Q2 and Q4)</a:t>
                      </a:r>
                      <a:endParaRPr lang="en-GB" sz="700" b="0" i="0" u="none" strike="noStrike" kern="1200" baseline="0" noProof="0" dirty="0">
                        <a:solidFill>
                          <a:schemeClr val="tx1"/>
                        </a:solidFill>
                        <a:effectLst/>
                        <a:latin typeface="Calibri"/>
                        <a:ea typeface="+mn-ea"/>
                        <a:cs typeface="+mn-cs"/>
                      </a:endParaRPr>
                    </a:p>
                    <a:p>
                      <a:pPr marL="0" marR="0" lvl="0" indent="0" algn="l">
                        <a:lnSpc>
                          <a:spcPct val="100000"/>
                        </a:lnSpc>
                        <a:spcBef>
                          <a:spcPts val="0"/>
                        </a:spcBef>
                        <a:spcAft>
                          <a:spcPts val="0"/>
                        </a:spcAft>
                        <a:buNone/>
                      </a:pPr>
                      <a:endParaRPr lang="en-GB" sz="700" b="0" i="0" u="none" strike="noStrike" kern="1200" baseline="0" noProof="0" dirty="0">
                        <a:solidFill>
                          <a:schemeClr val="tx1"/>
                        </a:solidFill>
                        <a:effectLst/>
                        <a:latin typeface="Calibri"/>
                        <a:ea typeface="+mn-ea"/>
                        <a:cs typeface="+mn-cs"/>
                      </a:endParaRPr>
                    </a:p>
                  </a:txBody>
                  <a:tcPr marL="29250" marR="74295" marT="37148" marB="37148">
                    <a:solidFill>
                      <a:schemeClr val="accent1">
                        <a:lumMod val="20000"/>
                        <a:lumOff val="80000"/>
                      </a:schemeClr>
                    </a:solidFill>
                  </a:tcPr>
                </a:tc>
                <a:tc>
                  <a:txBody>
                    <a:bodyPr/>
                    <a:lstStyle/>
                    <a:p>
                      <a:pPr marL="0" lvl="0" indent="0">
                        <a:spcAft>
                          <a:spcPts val="0"/>
                        </a:spcAft>
                        <a:buFont typeface="Arial"/>
                        <a:buNone/>
                        <a:tabLst>
                          <a:tab pos="457200" algn="l"/>
                        </a:tabLst>
                      </a:pPr>
                      <a:r>
                        <a:rPr kumimoji="0" lang="en-GB" sz="700" b="0" i="0" u="none" strike="noStrike" kern="1200" cap="none" spc="0" normalizeH="0" baseline="0" dirty="0">
                          <a:ln>
                            <a:noFill/>
                          </a:ln>
                          <a:solidFill>
                            <a:schemeClr val="tx1"/>
                          </a:solidFill>
                          <a:effectLst/>
                          <a:uLnTx/>
                          <a:uFillTx/>
                          <a:latin typeface="+mn-lt"/>
                          <a:ea typeface="+mn-ea"/>
                          <a:cs typeface="+mn-cs"/>
                        </a:rPr>
                        <a:t>Able+  Network Lead</a:t>
                      </a:r>
                    </a:p>
                  </a:txBody>
                  <a:tcPr marL="29250" marR="74295" marT="37148" marB="37148">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tx1"/>
                          </a:solidFill>
                          <a:effectLst/>
                          <a:uLnTx/>
                          <a:uFillTx/>
                          <a:latin typeface="+mn-lt"/>
                          <a:ea typeface="+mn-ea"/>
                          <a:cs typeface="+mn-cs"/>
                        </a:rPr>
                        <a:t>EDI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tx1"/>
                          </a:solidFill>
                          <a:effectLst/>
                          <a:uLnTx/>
                          <a:uFillTx/>
                          <a:latin typeface="+mn-lt"/>
                          <a:ea typeface="+mn-ea"/>
                          <a:cs typeface="+mn-cs"/>
                        </a:rPr>
                        <a:t>SWEDI Leads</a:t>
                      </a:r>
                    </a:p>
                    <a:p>
                      <a:pPr marL="0" marR="0" lvl="0" indent="0" algn="l" rtl="0" eaLnBrk="1" fontAlgn="auto" latinLnBrk="0" hangingPunct="1">
                        <a:lnSpc>
                          <a:spcPct val="100000"/>
                        </a:lnSpc>
                        <a:spcBef>
                          <a:spcPts val="0"/>
                        </a:spcBef>
                        <a:spcAft>
                          <a:spcPts val="0"/>
                        </a:spcAft>
                        <a:buClrTx/>
                        <a:buSzTx/>
                        <a:buFontTx/>
                        <a:buNone/>
                      </a:pPr>
                      <a:endParaRPr kumimoji="0" lang="en-GB" sz="700" b="0" i="0" u="none" strike="noStrike" kern="1200" cap="none" spc="0" normalizeH="0" baseline="0" noProof="0" dirty="0">
                        <a:ln>
                          <a:noFill/>
                        </a:ln>
                        <a:solidFill>
                          <a:schemeClr val="tx1"/>
                        </a:solidFill>
                        <a:effectLst/>
                        <a:uLnTx/>
                        <a:uFillTx/>
                        <a:latin typeface="+mn-lt"/>
                        <a:ea typeface="+mn-ea"/>
                        <a:cs typeface="+mn-cs"/>
                      </a:endParaRPr>
                    </a:p>
                  </a:txBody>
                  <a:tcPr marL="29250" marR="74295" marT="37148" marB="37148">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700" b="0" i="0" u="none" strike="noStrike" kern="1200" cap="none" spc="0" normalizeH="0" baseline="0" noProof="0" dirty="0">
                        <a:ln>
                          <a:noFill/>
                        </a:ln>
                        <a:solidFill>
                          <a:srgbClr val="41B6E6"/>
                        </a:solidFill>
                        <a:effectLst/>
                        <a:uLnTx/>
                        <a:uFillTx/>
                        <a:latin typeface="+mn-lt"/>
                        <a:ea typeface="+mn-ea"/>
                        <a:cs typeface="+mn-cs"/>
                      </a:endParaRPr>
                    </a:p>
                  </a:txBody>
                  <a:tcPr marL="29250" marR="74295" marT="37148" marB="37148">
                    <a:solidFill>
                      <a:schemeClr val="accent1">
                        <a:lumMod val="20000"/>
                        <a:lumOff val="80000"/>
                      </a:schemeClr>
                    </a:solidFill>
                  </a:tcPr>
                </a:tc>
                <a:tc>
                  <a:txBody>
                    <a:bodyPr/>
                    <a:lstStyle/>
                    <a:p>
                      <a:pPr>
                        <a:lnSpc>
                          <a:spcPct val="115000"/>
                        </a:lnSpc>
                        <a:spcAft>
                          <a:spcPts val="0"/>
                        </a:spcAft>
                      </a:pPr>
                      <a:endParaRPr lang="en-GB" sz="700" dirty="0">
                        <a:effectLst/>
                        <a:latin typeface="+mn-lt"/>
                        <a:ea typeface="Calibri"/>
                        <a:cs typeface="Arial" panose="020B0604020202020204" pitchFamily="34" charset="0"/>
                      </a:endParaRPr>
                    </a:p>
                  </a:txBody>
                  <a:tcPr marL="29250" marR="29998" marT="0" marB="0">
                    <a:solidFill>
                      <a:schemeClr val="accent1">
                        <a:lumMod val="20000"/>
                        <a:lumOff val="80000"/>
                      </a:schemeClr>
                    </a:solidFill>
                  </a:tcPr>
                </a:tc>
                <a:extLst>
                  <a:ext uri="{0D108BD9-81ED-4DB2-BD59-A6C34878D82A}">
                    <a16:rowId xmlns:a16="http://schemas.microsoft.com/office/drawing/2014/main" val="2595202703"/>
                  </a:ext>
                </a:extLst>
              </a:tr>
              <a:tr h="29718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a:lnSpc>
                          <a:spcPct val="100000"/>
                        </a:lnSpc>
                        <a:spcBef>
                          <a:spcPts val="0"/>
                        </a:spcBef>
                        <a:spcAft>
                          <a:spcPts val="0"/>
                        </a:spcAft>
                        <a:buNone/>
                      </a:pPr>
                      <a:r>
                        <a:rPr lang="en-GB" sz="700" b="0" i="0" u="none" strike="noStrike" baseline="0" noProof="0" dirty="0">
                          <a:solidFill>
                            <a:schemeClr val="tx1"/>
                          </a:solidFill>
                          <a:effectLst/>
                          <a:latin typeface="Calibri"/>
                        </a:rPr>
                        <a:t>Establish the women’s network, building on initial scoping exercise by the end of Q1</a:t>
                      </a:r>
                    </a:p>
                  </a:txBody>
                  <a:tcPr marL="29250" marR="74295" marT="37148" marB="37148">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a:buNone/>
                        <a:tabLst>
                          <a:tab pos="457200" algn="l"/>
                        </a:tabLst>
                        <a:defRPr/>
                      </a:pPr>
                      <a:r>
                        <a:rPr kumimoji="0" lang="en-GB" sz="700" b="0" i="0" u="none" strike="noStrike" kern="1200" cap="none" spc="0" normalizeH="0" baseline="0" noProof="0" dirty="0">
                          <a:ln>
                            <a:noFill/>
                          </a:ln>
                          <a:solidFill>
                            <a:schemeClr val="tx1"/>
                          </a:solidFill>
                          <a:effectLst/>
                          <a:uLnTx/>
                          <a:uFillTx/>
                          <a:latin typeface="+mn-lt"/>
                          <a:ea typeface="+mn-ea"/>
                          <a:cs typeface="+mn-cs"/>
                        </a:rPr>
                        <a:t>EDI Manager</a:t>
                      </a:r>
                    </a:p>
                    <a:p>
                      <a:pPr marL="0" lvl="0" indent="0">
                        <a:spcAft>
                          <a:spcPts val="0"/>
                        </a:spcAft>
                        <a:buFont typeface="Arial"/>
                        <a:buNone/>
                        <a:tabLst>
                          <a:tab pos="457200" algn="l"/>
                        </a:tabLst>
                      </a:pPr>
                      <a:endParaRPr kumimoji="0" lang="en-GB" sz="700" b="0" i="0" u="none" strike="noStrike" kern="1200" cap="none" spc="0" normalizeH="0" baseline="0" dirty="0">
                        <a:ln>
                          <a:noFill/>
                        </a:ln>
                        <a:solidFill>
                          <a:schemeClr val="tx1"/>
                        </a:solidFill>
                        <a:effectLst/>
                        <a:uLnTx/>
                        <a:uFillTx/>
                        <a:latin typeface="+mn-lt"/>
                        <a:ea typeface="+mn-ea"/>
                        <a:cs typeface="+mn-cs"/>
                      </a:endParaRPr>
                    </a:p>
                  </a:txBody>
                  <a:tcPr marL="29250" marR="74295" marT="37148" marB="37148">
                    <a:solidFill>
                      <a:schemeClr val="accent1">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700" b="0" i="0" u="none" strike="noStrike" kern="1200" cap="none" spc="0" normalizeH="0" baseline="0" noProof="0" dirty="0">
                          <a:ln>
                            <a:noFill/>
                          </a:ln>
                          <a:solidFill>
                            <a:schemeClr val="tx1"/>
                          </a:solidFill>
                          <a:effectLst/>
                          <a:uLnTx/>
                          <a:uFillTx/>
                          <a:latin typeface="+mn-lt"/>
                          <a:ea typeface="+mn-ea"/>
                          <a:cs typeface="+mn-cs"/>
                        </a:rPr>
                        <a:t>Divisional leads</a:t>
                      </a:r>
                    </a:p>
                  </a:txBody>
                  <a:tcPr marL="29250" marR="74295" marT="37148" marB="37148">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700" b="0" i="0" u="none" strike="noStrike" kern="1200" cap="none" spc="0" normalizeH="0" baseline="0" noProof="0" dirty="0">
                        <a:ln>
                          <a:noFill/>
                        </a:ln>
                        <a:solidFill>
                          <a:srgbClr val="41B6E6"/>
                        </a:solidFill>
                        <a:effectLst/>
                        <a:uLnTx/>
                        <a:uFillTx/>
                        <a:latin typeface="+mn-lt"/>
                        <a:ea typeface="+mn-ea"/>
                        <a:cs typeface="+mn-cs"/>
                      </a:endParaRPr>
                    </a:p>
                  </a:txBody>
                  <a:tcPr marL="29250" marR="74295" marT="37148" marB="37148">
                    <a:solidFill>
                      <a:schemeClr val="accent1">
                        <a:lumMod val="20000"/>
                        <a:lumOff val="80000"/>
                      </a:schemeClr>
                    </a:solidFill>
                  </a:tcPr>
                </a:tc>
                <a:tc>
                  <a:txBody>
                    <a:bodyPr/>
                    <a:lstStyle/>
                    <a:p>
                      <a:pPr>
                        <a:lnSpc>
                          <a:spcPct val="115000"/>
                        </a:lnSpc>
                        <a:spcAft>
                          <a:spcPts val="0"/>
                        </a:spcAft>
                      </a:pPr>
                      <a:endParaRPr lang="en-GB" sz="700" dirty="0">
                        <a:effectLst/>
                        <a:latin typeface="+mn-lt"/>
                        <a:ea typeface="Calibri"/>
                        <a:cs typeface="Arial" panose="020B0604020202020204" pitchFamily="34" charset="0"/>
                      </a:endParaRPr>
                    </a:p>
                  </a:txBody>
                  <a:tcPr marL="29250" marR="29998" marT="0" marB="0">
                    <a:solidFill>
                      <a:schemeClr val="accent1">
                        <a:lumMod val="20000"/>
                        <a:lumOff val="80000"/>
                      </a:schemeClr>
                    </a:solidFill>
                  </a:tcPr>
                </a:tc>
                <a:extLst>
                  <a:ext uri="{0D108BD9-81ED-4DB2-BD59-A6C34878D82A}">
                    <a16:rowId xmlns:a16="http://schemas.microsoft.com/office/drawing/2014/main" val="1387427540"/>
                  </a:ext>
                </a:extLst>
              </a:tr>
              <a:tr h="74295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a:lnSpc>
                          <a:spcPct val="100000"/>
                        </a:lnSpc>
                        <a:spcBef>
                          <a:spcPts val="0"/>
                        </a:spcBef>
                        <a:spcAft>
                          <a:spcPts val="0"/>
                        </a:spcAft>
                        <a:buNone/>
                      </a:pPr>
                      <a:r>
                        <a:rPr lang="en-GB" sz="700" b="0" i="0" u="none" strike="noStrike" baseline="0" noProof="0" dirty="0">
                          <a:solidFill>
                            <a:schemeClr val="tx1"/>
                          </a:solidFill>
                          <a:effectLst/>
                          <a:latin typeface="Calibri"/>
                        </a:rPr>
                        <a:t>Actively engage with, promote, support and encourage the work of the Trust staff networks (BAME, LGBTQIA+, Able+ and Women’s Network)  to ensure the lived experience our staff, represented by these networks, directly contributes to improvement actions and this is evidenced in the bi-annual report (Q2 and Q4)</a:t>
                      </a:r>
                    </a:p>
                  </a:txBody>
                  <a:tcPr marL="29250" marR="74295" marT="37148" marB="37148">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a:buNone/>
                        <a:tabLst>
                          <a:tab pos="457200" algn="l"/>
                        </a:tabLst>
                        <a:defRPr/>
                      </a:pPr>
                      <a:r>
                        <a:rPr kumimoji="0" lang="en-GB" sz="700" b="0" i="0" u="none" strike="noStrike" kern="1200" cap="none" spc="0" normalizeH="0" baseline="0" noProof="0" dirty="0">
                          <a:ln>
                            <a:noFill/>
                          </a:ln>
                          <a:solidFill>
                            <a:schemeClr val="tx1"/>
                          </a:solidFill>
                          <a:effectLst/>
                          <a:uLnTx/>
                          <a:uFillTx/>
                          <a:latin typeface="+mn-lt"/>
                          <a:ea typeface="+mn-ea"/>
                          <a:cs typeface="+mn-cs"/>
                        </a:rPr>
                        <a:t>EDI Manager</a:t>
                      </a:r>
                    </a:p>
                  </a:txBody>
                  <a:tcPr marL="29250" marR="74295" marT="37148" marB="37148">
                    <a:solidFill>
                      <a:schemeClr val="accent1">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700" b="0" i="0" u="none" strike="noStrike" kern="1200" cap="none" spc="0" normalizeH="0" baseline="0" noProof="0" dirty="0">
                          <a:ln>
                            <a:noFill/>
                          </a:ln>
                          <a:solidFill>
                            <a:schemeClr val="tx1"/>
                          </a:solidFill>
                          <a:effectLst/>
                          <a:uLnTx/>
                          <a:uFillTx/>
                          <a:latin typeface="+mn-lt"/>
                          <a:ea typeface="+mn-ea"/>
                          <a:cs typeface="+mn-cs"/>
                        </a:rPr>
                        <a:t>Network Leads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tx1"/>
                          </a:solidFill>
                          <a:effectLst/>
                          <a:uLnTx/>
                          <a:uFillTx/>
                          <a:latin typeface="+mn-lt"/>
                          <a:ea typeface="+mn-ea"/>
                          <a:cs typeface="+mn-cs"/>
                        </a:rPr>
                        <a:t>SWEDI Leads</a:t>
                      </a:r>
                    </a:p>
                    <a:p>
                      <a:pPr marL="0" marR="0" lvl="0" indent="0" algn="l" rtl="0" eaLnBrk="1" fontAlgn="auto" latinLnBrk="0" hangingPunct="1">
                        <a:lnSpc>
                          <a:spcPct val="100000"/>
                        </a:lnSpc>
                        <a:spcBef>
                          <a:spcPts val="0"/>
                        </a:spcBef>
                        <a:spcAft>
                          <a:spcPts val="0"/>
                        </a:spcAft>
                        <a:buClrTx/>
                        <a:buSzTx/>
                        <a:buFontTx/>
                        <a:buNone/>
                      </a:pPr>
                      <a:endParaRPr kumimoji="0" lang="en-GB" sz="700" b="0" i="0" u="none" strike="noStrike" kern="1200" cap="none" spc="0" normalizeH="0" baseline="0" noProof="0" dirty="0">
                        <a:ln>
                          <a:noFill/>
                        </a:ln>
                        <a:solidFill>
                          <a:schemeClr val="tx1"/>
                        </a:solidFill>
                        <a:effectLst/>
                        <a:uLnTx/>
                        <a:uFillTx/>
                        <a:latin typeface="+mn-lt"/>
                        <a:ea typeface="+mn-ea"/>
                        <a:cs typeface="+mn-cs"/>
                      </a:endParaRPr>
                    </a:p>
                  </a:txBody>
                  <a:tcPr marL="29250" marR="74295" marT="37148" marB="37148">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700" b="0" i="0" u="none" strike="noStrike" kern="1200" cap="none" spc="0" normalizeH="0" baseline="0" noProof="0" dirty="0">
                        <a:ln>
                          <a:noFill/>
                        </a:ln>
                        <a:solidFill>
                          <a:srgbClr val="41B6E6"/>
                        </a:solidFill>
                        <a:effectLst/>
                        <a:uLnTx/>
                        <a:uFillTx/>
                        <a:latin typeface="+mn-lt"/>
                        <a:ea typeface="+mn-ea"/>
                        <a:cs typeface="+mn-cs"/>
                      </a:endParaRPr>
                    </a:p>
                  </a:txBody>
                  <a:tcPr marL="29250" marR="74295" marT="37148" marB="37148">
                    <a:solidFill>
                      <a:schemeClr val="accent1">
                        <a:lumMod val="20000"/>
                        <a:lumOff val="80000"/>
                      </a:schemeClr>
                    </a:solidFill>
                  </a:tcPr>
                </a:tc>
                <a:tc>
                  <a:txBody>
                    <a:bodyPr/>
                    <a:lstStyle/>
                    <a:p>
                      <a:pPr>
                        <a:lnSpc>
                          <a:spcPct val="115000"/>
                        </a:lnSpc>
                        <a:spcAft>
                          <a:spcPts val="0"/>
                        </a:spcAft>
                      </a:pPr>
                      <a:endParaRPr lang="en-GB" sz="700" dirty="0">
                        <a:effectLst/>
                        <a:latin typeface="+mn-lt"/>
                        <a:ea typeface="Calibri"/>
                        <a:cs typeface="Arial" panose="020B0604020202020204" pitchFamily="34" charset="0"/>
                      </a:endParaRPr>
                    </a:p>
                  </a:txBody>
                  <a:tcPr marL="29250" marR="29998" marT="0" marB="0">
                    <a:solidFill>
                      <a:schemeClr val="accent1">
                        <a:lumMod val="20000"/>
                        <a:lumOff val="80000"/>
                      </a:schemeClr>
                    </a:solidFill>
                  </a:tcPr>
                </a:tc>
                <a:extLst>
                  <a:ext uri="{0D108BD9-81ED-4DB2-BD59-A6C34878D82A}">
                    <a16:rowId xmlns:a16="http://schemas.microsoft.com/office/drawing/2014/main" val="748312006"/>
                  </a:ext>
                </a:extLst>
              </a:tr>
              <a:tr h="408623">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a:lnSpc>
                          <a:spcPct val="100000"/>
                        </a:lnSpc>
                        <a:spcBef>
                          <a:spcPts val="0"/>
                        </a:spcBef>
                        <a:spcAft>
                          <a:spcPts val="0"/>
                        </a:spcAft>
                        <a:buNone/>
                      </a:pPr>
                      <a:r>
                        <a:rPr lang="en-GB" sz="700" b="0" i="0" u="none" strike="noStrike" baseline="0" noProof="0" dirty="0">
                          <a:solidFill>
                            <a:schemeClr val="tx1"/>
                          </a:solidFill>
                          <a:effectLst/>
                          <a:latin typeface="Calibri"/>
                        </a:rPr>
                        <a:t>Work to establish the available budget for staff networks and develop a plan for its spend in support of the aforementioned objectives by end of Q1</a:t>
                      </a:r>
                    </a:p>
                  </a:txBody>
                  <a:tcPr marL="29250" marR="74295" marT="37148" marB="37148">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a:buNone/>
                        <a:tabLst>
                          <a:tab pos="457200" algn="l"/>
                        </a:tabLst>
                        <a:defRPr/>
                      </a:pPr>
                      <a:r>
                        <a:rPr kumimoji="0" lang="en-GB" sz="700" b="0" i="0" u="none" strike="noStrike" kern="1200" cap="none" spc="0" normalizeH="0" baseline="0" noProof="0" dirty="0">
                          <a:ln>
                            <a:noFill/>
                          </a:ln>
                          <a:solidFill>
                            <a:schemeClr val="tx1"/>
                          </a:solidFill>
                          <a:effectLst/>
                          <a:uLnTx/>
                          <a:uFillTx/>
                          <a:latin typeface="+mn-lt"/>
                          <a:ea typeface="+mn-ea"/>
                          <a:cs typeface="+mn-cs"/>
                        </a:rPr>
                        <a:t>EDI Manager</a:t>
                      </a:r>
                    </a:p>
                    <a:p>
                      <a:pPr marL="0" lvl="0" indent="0">
                        <a:spcAft>
                          <a:spcPts val="0"/>
                        </a:spcAft>
                        <a:buFont typeface="Arial"/>
                        <a:buNone/>
                        <a:tabLst>
                          <a:tab pos="457200" algn="l"/>
                        </a:tabLst>
                      </a:pPr>
                      <a:endParaRPr kumimoji="0" lang="en-GB" sz="700" b="0" i="0" u="none" strike="noStrike" kern="1200" cap="none" spc="0" normalizeH="0" baseline="0" dirty="0">
                        <a:ln>
                          <a:noFill/>
                        </a:ln>
                        <a:solidFill>
                          <a:schemeClr val="tx1"/>
                        </a:solidFill>
                        <a:effectLst/>
                        <a:uLnTx/>
                        <a:uFillTx/>
                        <a:latin typeface="+mn-lt"/>
                        <a:ea typeface="+mn-ea"/>
                        <a:cs typeface="+mn-cs"/>
                      </a:endParaRPr>
                    </a:p>
                  </a:txBody>
                  <a:tcPr marL="29250" marR="74295" marT="37148" marB="37148">
                    <a:solidFill>
                      <a:schemeClr val="accent1">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700" b="0" i="0" u="none" strike="noStrike" kern="1200" cap="none" spc="0" normalizeH="0" baseline="0" noProof="0" dirty="0">
                          <a:ln>
                            <a:noFill/>
                          </a:ln>
                          <a:solidFill>
                            <a:schemeClr val="tx1"/>
                          </a:solidFill>
                          <a:effectLst/>
                          <a:uLnTx/>
                          <a:uFillTx/>
                          <a:latin typeface="+mn-lt"/>
                          <a:ea typeface="+mn-ea"/>
                          <a:cs typeface="+mn-cs"/>
                        </a:rPr>
                        <a:t>Network Leads</a:t>
                      </a:r>
                    </a:p>
                  </a:txBody>
                  <a:tcPr marL="29250" marR="74295" marT="37148" marB="37148">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700" b="0" i="0" u="none" strike="noStrike" kern="1200" cap="none" spc="0" normalizeH="0" baseline="0" noProof="0" dirty="0">
                        <a:ln>
                          <a:noFill/>
                        </a:ln>
                        <a:solidFill>
                          <a:srgbClr val="41B6E6"/>
                        </a:solidFill>
                        <a:effectLst/>
                        <a:uLnTx/>
                        <a:uFillTx/>
                        <a:latin typeface="+mn-lt"/>
                        <a:ea typeface="+mn-ea"/>
                        <a:cs typeface="+mn-cs"/>
                      </a:endParaRPr>
                    </a:p>
                  </a:txBody>
                  <a:tcPr marL="29250" marR="74295" marT="37148" marB="37148">
                    <a:solidFill>
                      <a:schemeClr val="accent1">
                        <a:lumMod val="20000"/>
                        <a:lumOff val="80000"/>
                      </a:schemeClr>
                    </a:solidFill>
                  </a:tcPr>
                </a:tc>
                <a:tc>
                  <a:txBody>
                    <a:bodyPr/>
                    <a:lstStyle/>
                    <a:p>
                      <a:pPr>
                        <a:lnSpc>
                          <a:spcPct val="115000"/>
                        </a:lnSpc>
                        <a:spcAft>
                          <a:spcPts val="0"/>
                        </a:spcAft>
                      </a:pPr>
                      <a:endParaRPr lang="en-GB" sz="700" dirty="0">
                        <a:effectLst/>
                        <a:latin typeface="+mn-lt"/>
                        <a:ea typeface="Calibri"/>
                        <a:cs typeface="Arial" panose="020B0604020202020204" pitchFamily="34" charset="0"/>
                      </a:endParaRPr>
                    </a:p>
                  </a:txBody>
                  <a:tcPr marL="29250" marR="29998" marT="0" marB="0">
                    <a:solidFill>
                      <a:schemeClr val="accent1">
                        <a:lumMod val="20000"/>
                        <a:lumOff val="80000"/>
                      </a:schemeClr>
                    </a:solidFill>
                  </a:tcPr>
                </a:tc>
                <a:extLst>
                  <a:ext uri="{0D108BD9-81ED-4DB2-BD59-A6C34878D82A}">
                    <a16:rowId xmlns:a16="http://schemas.microsoft.com/office/drawing/2014/main" val="3471157411"/>
                  </a:ext>
                </a:extLst>
              </a:tr>
            </a:tbl>
          </a:graphicData>
        </a:graphic>
      </p:graphicFrame>
    </p:spTree>
    <p:custDataLst>
      <p:tags r:id="rId1"/>
    </p:custDataLst>
    <p:extLst>
      <p:ext uri="{BB962C8B-B14F-4D97-AF65-F5344CB8AC3E}">
        <p14:creationId xmlns:p14="http://schemas.microsoft.com/office/powerpoint/2010/main" val="822081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678370330"/>
              </p:ext>
            </p:extLst>
          </p:nvPr>
        </p:nvGraphicFramePr>
        <p:xfrm>
          <a:off x="-19050" y="512676"/>
          <a:ext cx="9925050" cy="6345324"/>
        </p:xfrm>
        <a:graphic>
          <a:graphicData uri="http://schemas.openxmlformats.org/drawingml/2006/table">
            <a:tbl>
              <a:tblPr firstRow="1" bandRow="1">
                <a:tableStyleId>{5C22544A-7EE6-4342-B048-85BDC9FD1C3A}</a:tableStyleId>
              </a:tblPr>
              <a:tblGrid>
                <a:gridCol w="2955826">
                  <a:extLst>
                    <a:ext uri="{9D8B030D-6E8A-4147-A177-3AD203B41FA5}">
                      <a16:colId xmlns:a16="http://schemas.microsoft.com/office/drawing/2014/main" val="20000"/>
                    </a:ext>
                  </a:extLst>
                </a:gridCol>
                <a:gridCol w="6969224">
                  <a:extLst>
                    <a:ext uri="{9D8B030D-6E8A-4147-A177-3AD203B41FA5}">
                      <a16:colId xmlns:a16="http://schemas.microsoft.com/office/drawing/2014/main" val="20001"/>
                    </a:ext>
                  </a:extLst>
                </a:gridCol>
              </a:tblGrid>
              <a:tr h="6345324">
                <a:tc>
                  <a:txBody>
                    <a:bodyPr/>
                    <a:lstStyle/>
                    <a:p>
                      <a:endParaRPr lang="en-GB" sz="2000" dirty="0"/>
                    </a:p>
                  </a:txBody>
                  <a:tcPr marL="91441" marR="9144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75000"/>
                      </a:schemeClr>
                    </a:solidFill>
                  </a:tcPr>
                </a:tc>
                <a:tc>
                  <a:txBody>
                    <a:bodyPr/>
                    <a:lstStyle/>
                    <a:p>
                      <a:endParaRPr lang="en-GB" sz="2000" dirty="0"/>
                    </a:p>
                  </a:txBody>
                  <a:tcPr marL="91441" marR="91441">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D8B00"/>
                    </a:solidFill>
                  </a:tcPr>
                </a:tc>
                <a:extLst>
                  <a:ext uri="{0D108BD9-81ED-4DB2-BD59-A6C34878D82A}">
                    <a16:rowId xmlns:a16="http://schemas.microsoft.com/office/drawing/2014/main" val="10000"/>
                  </a:ext>
                </a:extLst>
              </a:tr>
            </a:tbl>
          </a:graphicData>
        </a:graphic>
      </p:graphicFrame>
      <p:sp>
        <p:nvSpPr>
          <p:cNvPr id="9" name="TextBox 8"/>
          <p:cNvSpPr txBox="1"/>
          <p:nvPr/>
        </p:nvSpPr>
        <p:spPr>
          <a:xfrm>
            <a:off x="3188804" y="2168860"/>
            <a:ext cx="6357534" cy="3385542"/>
          </a:xfrm>
          <a:prstGeom prst="rect">
            <a:avLst/>
          </a:prstGeom>
          <a:noFill/>
        </p:spPr>
        <p:txBody>
          <a:bodyPr wrap="square" rtlCol="0">
            <a:spAutoFit/>
          </a:bodyPr>
          <a:lstStyle/>
          <a:p>
            <a:pPr lvl="0" algn="ctr"/>
            <a:r>
              <a:rPr lang="en-GB" sz="3600" b="1" dirty="0">
                <a:solidFill>
                  <a:prstClr val="white"/>
                </a:solidFill>
              </a:rPr>
              <a:t>Key successes on Trust EDI action plan</a:t>
            </a:r>
          </a:p>
          <a:p>
            <a:pPr lvl="0"/>
            <a:endParaRPr lang="en-GB" sz="1000" b="1" dirty="0">
              <a:solidFill>
                <a:prstClr val="white"/>
              </a:solidFill>
            </a:endParaRPr>
          </a:p>
          <a:p>
            <a:pPr lvl="0"/>
            <a:r>
              <a:rPr lang="en-GB" dirty="0">
                <a:solidFill>
                  <a:prstClr val="white"/>
                </a:solidFill>
              </a:rPr>
              <a:t>The following slides set-out some of the key successes the Trust has made in the last six months on its five-year EDI strategy.</a:t>
            </a:r>
            <a:endParaRPr lang="en-GB" dirty="0">
              <a:solidFill>
                <a:schemeClr val="bg1"/>
              </a:solidFill>
            </a:endParaRPr>
          </a:p>
          <a:p>
            <a:pPr algn="ctr"/>
            <a:endParaRPr lang="en-GB" sz="2400" dirty="0">
              <a:solidFill>
                <a:schemeClr val="bg1"/>
              </a:solidFill>
              <a:latin typeface="Bradley Hand ITC" panose="03070402050302030203" pitchFamily="66" charset="0"/>
            </a:endParaRPr>
          </a:p>
          <a:p>
            <a:pPr algn="ctr"/>
            <a:endParaRPr lang="en-GB" sz="2400" dirty="0">
              <a:solidFill>
                <a:schemeClr val="bg1"/>
              </a:solidFill>
              <a:latin typeface="Bradley Hand ITC" panose="03070402050302030203" pitchFamily="66" charset="0"/>
            </a:endParaRPr>
          </a:p>
          <a:p>
            <a:pPr algn="ctr"/>
            <a:endParaRPr lang="en-GB" sz="2400" dirty="0">
              <a:solidFill>
                <a:schemeClr val="bg1"/>
              </a:solidFill>
              <a:latin typeface="Bradley Hand ITC" panose="03070402050302030203" pitchFamily="66" charset="0"/>
            </a:endParaRPr>
          </a:p>
          <a:p>
            <a:pPr algn="ctr"/>
            <a:r>
              <a:rPr lang="en-GB" sz="2400" dirty="0">
                <a:solidFill>
                  <a:schemeClr val="bg1"/>
                </a:solidFill>
                <a:latin typeface="Bradley Hand ITC" panose="03070402050302030203" pitchFamily="66" charset="0"/>
              </a:rPr>
              <a:t>Committed to inclusion in everything we do</a:t>
            </a:r>
          </a:p>
        </p:txBody>
      </p:sp>
      <p:sp>
        <p:nvSpPr>
          <p:cNvPr id="10" name="TextBox 9"/>
          <p:cNvSpPr txBox="1"/>
          <p:nvPr/>
        </p:nvSpPr>
        <p:spPr>
          <a:xfrm>
            <a:off x="128465" y="944136"/>
            <a:ext cx="2808311" cy="5262979"/>
          </a:xfrm>
          <a:prstGeom prst="rect">
            <a:avLst/>
          </a:prstGeom>
          <a:noFill/>
        </p:spPr>
        <p:txBody>
          <a:bodyPr wrap="square" rtlCol="0">
            <a:spAutoFit/>
          </a:bodyPr>
          <a:lstStyle/>
          <a:p>
            <a:r>
              <a:rPr lang="en-GB" sz="1600" b="1" dirty="0">
                <a:solidFill>
                  <a:schemeClr val="bg1"/>
                </a:solidFill>
              </a:rPr>
              <a:t>“Success is the sum of small efforts, repeated day in and day out”</a:t>
            </a:r>
          </a:p>
          <a:p>
            <a:pPr algn="r"/>
            <a:r>
              <a:rPr lang="en-GB" sz="1600" dirty="0">
                <a:solidFill>
                  <a:schemeClr val="bg1"/>
                </a:solidFill>
              </a:rPr>
              <a:t>Robert Collier</a:t>
            </a:r>
          </a:p>
          <a:p>
            <a:endParaRPr lang="en-GB" sz="1600" b="1" dirty="0">
              <a:solidFill>
                <a:schemeClr val="bg1"/>
              </a:solidFill>
            </a:endParaRPr>
          </a:p>
          <a:p>
            <a:r>
              <a:rPr lang="en-GB" sz="1600" b="1" dirty="0">
                <a:solidFill>
                  <a:schemeClr val="bg1"/>
                </a:solidFill>
              </a:rPr>
              <a:t>“Coming together is a beginning; keeping together is progress; working together is success”</a:t>
            </a:r>
            <a:br>
              <a:rPr lang="en-GB" sz="1600" b="1" dirty="0">
                <a:solidFill>
                  <a:schemeClr val="bg1"/>
                </a:solidFill>
              </a:rPr>
            </a:br>
            <a:endParaRPr lang="en-GB" sz="1600" dirty="0">
              <a:solidFill>
                <a:schemeClr val="bg1"/>
              </a:solidFill>
            </a:endParaRPr>
          </a:p>
          <a:p>
            <a:pPr algn="r"/>
            <a:r>
              <a:rPr lang="en-GB" sz="1600" dirty="0">
                <a:solidFill>
                  <a:schemeClr val="bg1"/>
                </a:solidFill>
              </a:rPr>
              <a:t>Edward Everett Hale</a:t>
            </a:r>
          </a:p>
          <a:p>
            <a:pPr algn="r"/>
            <a:endParaRPr lang="en-GB" sz="1600" b="1" dirty="0">
              <a:solidFill>
                <a:schemeClr val="bg1"/>
              </a:solidFill>
            </a:endParaRPr>
          </a:p>
          <a:p>
            <a:pPr lvl="0"/>
            <a:r>
              <a:rPr lang="en-GB" sz="1600" b="1" dirty="0">
                <a:solidFill>
                  <a:prstClr val="white"/>
                </a:solidFill>
              </a:rPr>
              <a:t>“Success is not measured by what you accomplish, but by the opposition you have encountered, and the courage with which you have maintained the struggle against overwhelming odds.”</a:t>
            </a:r>
          </a:p>
          <a:p>
            <a:pPr lvl="0" algn="r"/>
            <a:endParaRPr lang="en-GB" sz="1600" dirty="0">
              <a:solidFill>
                <a:prstClr val="white"/>
              </a:solidFill>
            </a:endParaRPr>
          </a:p>
          <a:p>
            <a:pPr lvl="0" algn="r"/>
            <a:r>
              <a:rPr lang="en-GB" sz="1600" dirty="0">
                <a:solidFill>
                  <a:prstClr val="white"/>
                </a:solidFill>
              </a:rPr>
              <a:t>Orison Swett Marden</a:t>
            </a:r>
            <a:endParaRPr lang="en-GB" sz="1600" b="1" dirty="0">
              <a:solidFill>
                <a:schemeClr val="bg1"/>
              </a:solidFill>
            </a:endParaRPr>
          </a:p>
        </p:txBody>
      </p:sp>
      <p:sp>
        <p:nvSpPr>
          <p:cNvPr id="2" name="Slide Number Placeholder 1"/>
          <p:cNvSpPr>
            <a:spLocks noGrp="1"/>
          </p:cNvSpPr>
          <p:nvPr>
            <p:ph type="sldNum" sz="quarter" idx="12"/>
          </p:nvPr>
        </p:nvSpPr>
        <p:spPr/>
        <p:txBody>
          <a:bodyPr/>
          <a:lstStyle/>
          <a:p>
            <a:fld id="{ECA5469C-08DA-4774-9D4D-73FB2CE48787}" type="slidenum">
              <a:rPr lang="en-GB" smtClean="0"/>
              <a:t>5</a:t>
            </a:fld>
            <a:endParaRPr lang="en-GB"/>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0749" y="883927"/>
            <a:ext cx="1654779" cy="780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1222261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5A5E2BD-EC43-40B2-A62C-624D2126CDA9}"/>
              </a:ext>
            </a:extLst>
          </p:cNvPr>
          <p:cNvSpPr>
            <a:spLocks noGrp="1"/>
          </p:cNvSpPr>
          <p:nvPr>
            <p:ph type="sldNum" sz="quarter" idx="12"/>
          </p:nvPr>
        </p:nvSpPr>
        <p:spPr/>
        <p:txBody>
          <a:bodyPr/>
          <a:lstStyle/>
          <a:p>
            <a:fld id="{ECA5469C-08DA-4774-9D4D-73FB2CE48787}" type="slidenum">
              <a:rPr lang="en-GB" smtClean="0"/>
              <a:t>50</a:t>
            </a:fld>
            <a:endParaRPr lang="en-GB"/>
          </a:p>
        </p:txBody>
      </p:sp>
      <p:sp>
        <p:nvSpPr>
          <p:cNvPr id="6" name="Title 1">
            <a:extLst>
              <a:ext uri="{FF2B5EF4-FFF2-40B4-BE49-F238E27FC236}">
                <a16:creationId xmlns:a16="http://schemas.microsoft.com/office/drawing/2014/main" id="{C88F1D87-42A4-4005-BE77-20685AE473B5}"/>
              </a:ext>
            </a:extLst>
          </p:cNvPr>
          <p:cNvSpPr>
            <a:spLocks noGrp="1"/>
          </p:cNvSpPr>
          <p:nvPr>
            <p:ph type="title"/>
          </p:nvPr>
        </p:nvSpPr>
        <p:spPr>
          <a:xfrm>
            <a:off x="495302" y="756897"/>
            <a:ext cx="8982203" cy="580926"/>
          </a:xfrm>
        </p:spPr>
        <p:txBody>
          <a:bodyPr>
            <a:normAutofit fontScale="90000"/>
          </a:bodyPr>
          <a:lstStyle/>
          <a:p>
            <a:br>
              <a:rPr lang="en-GB" sz="4400" b="1" dirty="0">
                <a:solidFill>
                  <a:schemeClr val="bg1"/>
                </a:solidFill>
              </a:rPr>
            </a:br>
            <a:r>
              <a:rPr lang="en-GB" sz="2700" b="1" dirty="0">
                <a:solidFill>
                  <a:srgbClr val="7030A0"/>
                </a:solidFill>
              </a:rPr>
              <a:t>Equality, Diversity and Inclusion Strategic Objectives 2022/2023</a:t>
            </a:r>
            <a:br>
              <a:rPr lang="en-GB" sz="4400" b="1" dirty="0">
                <a:solidFill>
                  <a:schemeClr val="bg1"/>
                </a:solidFill>
              </a:rPr>
            </a:br>
            <a:endParaRPr lang="en-GB" dirty="0"/>
          </a:p>
        </p:txBody>
      </p:sp>
      <p:graphicFrame>
        <p:nvGraphicFramePr>
          <p:cNvPr id="7" name="Table 6">
            <a:extLst>
              <a:ext uri="{FF2B5EF4-FFF2-40B4-BE49-F238E27FC236}">
                <a16:creationId xmlns:a16="http://schemas.microsoft.com/office/drawing/2014/main" id="{08D74F71-A675-4E93-A08D-5FDD87FC752D}"/>
              </a:ext>
            </a:extLst>
          </p:cNvPr>
          <p:cNvGraphicFramePr>
            <a:graphicFrameLocks noGrp="1"/>
          </p:cNvGraphicFramePr>
          <p:nvPr/>
        </p:nvGraphicFramePr>
        <p:xfrm>
          <a:off x="92690" y="5697252"/>
          <a:ext cx="1984818" cy="510168"/>
        </p:xfrm>
        <a:graphic>
          <a:graphicData uri="http://schemas.openxmlformats.org/drawingml/2006/table">
            <a:tbl>
              <a:tblPr firstRow="1" bandRow="1">
                <a:tableStyleId>{5C22544A-7EE6-4342-B048-85BDC9FD1C3A}</a:tableStyleId>
              </a:tblPr>
              <a:tblGrid>
                <a:gridCol w="409546">
                  <a:extLst>
                    <a:ext uri="{9D8B030D-6E8A-4147-A177-3AD203B41FA5}">
                      <a16:colId xmlns:a16="http://schemas.microsoft.com/office/drawing/2014/main" val="20000"/>
                    </a:ext>
                  </a:extLst>
                </a:gridCol>
                <a:gridCol w="553610">
                  <a:extLst>
                    <a:ext uri="{9D8B030D-6E8A-4147-A177-3AD203B41FA5}">
                      <a16:colId xmlns:a16="http://schemas.microsoft.com/office/drawing/2014/main" val="20001"/>
                    </a:ext>
                  </a:extLst>
                </a:gridCol>
                <a:gridCol w="510831">
                  <a:extLst>
                    <a:ext uri="{9D8B030D-6E8A-4147-A177-3AD203B41FA5}">
                      <a16:colId xmlns:a16="http://schemas.microsoft.com/office/drawing/2014/main" val="20002"/>
                    </a:ext>
                  </a:extLst>
                </a:gridCol>
                <a:gridCol w="510831">
                  <a:extLst>
                    <a:ext uri="{9D8B030D-6E8A-4147-A177-3AD203B41FA5}">
                      <a16:colId xmlns:a16="http://schemas.microsoft.com/office/drawing/2014/main" val="20003"/>
                    </a:ext>
                  </a:extLst>
                </a:gridCol>
              </a:tblGrid>
              <a:tr h="243926">
                <a:tc>
                  <a:txBody>
                    <a:bodyPr/>
                    <a:lstStyle/>
                    <a:p>
                      <a:pPr algn="ctr"/>
                      <a:r>
                        <a:rPr lang="en-GB" sz="1100" dirty="0"/>
                        <a:t>B</a:t>
                      </a:r>
                    </a:p>
                  </a:txBody>
                  <a:tcPr marL="79826" marR="79826" marT="39912" marB="39912" anchor="ctr">
                    <a:solidFill>
                      <a:srgbClr val="00B0F0"/>
                    </a:solidFill>
                  </a:tcPr>
                </a:tc>
                <a:tc>
                  <a:txBody>
                    <a:bodyPr/>
                    <a:lstStyle/>
                    <a:p>
                      <a:pPr algn="ctr"/>
                      <a:r>
                        <a:rPr lang="en-GB" sz="1100" dirty="0"/>
                        <a:t>R</a:t>
                      </a:r>
                    </a:p>
                  </a:txBody>
                  <a:tcPr marL="79826" marR="79826" marT="39912" marB="39912" anchor="ctr">
                    <a:solidFill>
                      <a:srgbClr val="FF0000"/>
                    </a:solidFill>
                  </a:tcPr>
                </a:tc>
                <a:tc>
                  <a:txBody>
                    <a:bodyPr/>
                    <a:lstStyle/>
                    <a:p>
                      <a:pPr algn="ctr"/>
                      <a:r>
                        <a:rPr lang="en-GB" sz="1100" dirty="0"/>
                        <a:t>A</a:t>
                      </a:r>
                    </a:p>
                  </a:txBody>
                  <a:tcPr marL="79826" marR="79826" marT="39912" marB="39912" anchor="ctr">
                    <a:solidFill>
                      <a:srgbClr val="FFC000"/>
                    </a:solidFill>
                  </a:tcPr>
                </a:tc>
                <a:tc>
                  <a:txBody>
                    <a:bodyPr/>
                    <a:lstStyle/>
                    <a:p>
                      <a:pPr algn="ctr"/>
                      <a:r>
                        <a:rPr lang="en-GB" sz="1100" dirty="0"/>
                        <a:t>G</a:t>
                      </a:r>
                    </a:p>
                  </a:txBody>
                  <a:tcPr marL="79826" marR="79826" marT="39912" marB="39912" anchor="ctr">
                    <a:solidFill>
                      <a:srgbClr val="92D050"/>
                    </a:solidFill>
                  </a:tcPr>
                </a:tc>
                <a:extLst>
                  <a:ext uri="{0D108BD9-81ED-4DB2-BD59-A6C34878D82A}">
                    <a16:rowId xmlns:a16="http://schemas.microsoft.com/office/drawing/2014/main" val="10000"/>
                  </a:ext>
                </a:extLst>
              </a:tr>
              <a:tr h="256470">
                <a:tc>
                  <a:txBody>
                    <a:bodyPr/>
                    <a:lstStyle/>
                    <a:p>
                      <a:pPr algn="ctr"/>
                      <a:r>
                        <a:rPr lang="en-GB" sz="600" dirty="0"/>
                        <a:t>On Plan</a:t>
                      </a:r>
                    </a:p>
                  </a:txBody>
                  <a:tcPr marL="79826" marR="79826" marT="39912" marB="39912" anchor="ctr"/>
                </a:tc>
                <a:tc>
                  <a:txBody>
                    <a:bodyPr/>
                    <a:lstStyle/>
                    <a:p>
                      <a:pPr algn="ctr"/>
                      <a:r>
                        <a:rPr lang="en-GB" sz="600" dirty="0"/>
                        <a:t>Not Achieved</a:t>
                      </a:r>
                    </a:p>
                  </a:txBody>
                  <a:tcPr marL="79826" marR="79826" marT="39912" marB="39912" anchor="ctr"/>
                </a:tc>
                <a:tc>
                  <a:txBody>
                    <a:bodyPr/>
                    <a:lstStyle/>
                    <a:p>
                      <a:pPr algn="ctr"/>
                      <a:r>
                        <a:rPr lang="en-GB" sz="600" dirty="0"/>
                        <a:t>Risks</a:t>
                      </a:r>
                      <a:r>
                        <a:rPr lang="en-GB" sz="600" baseline="0" dirty="0"/>
                        <a:t> Slippage</a:t>
                      </a:r>
                      <a:endParaRPr lang="en-GB" sz="600" dirty="0"/>
                    </a:p>
                  </a:txBody>
                  <a:tcPr marL="79826" marR="79826" marT="39912" marB="39912" anchor="ctr"/>
                </a:tc>
                <a:tc>
                  <a:txBody>
                    <a:bodyPr/>
                    <a:lstStyle/>
                    <a:p>
                      <a:pPr algn="ctr"/>
                      <a:r>
                        <a:rPr lang="en-GB" sz="600" dirty="0"/>
                        <a:t>Completed</a:t>
                      </a:r>
                    </a:p>
                  </a:txBody>
                  <a:tcPr marL="79826" marR="79826" marT="39912" marB="39912" anchor="ctr"/>
                </a:tc>
                <a:extLst>
                  <a:ext uri="{0D108BD9-81ED-4DB2-BD59-A6C34878D82A}">
                    <a16:rowId xmlns:a16="http://schemas.microsoft.com/office/drawing/2014/main" val="10001"/>
                  </a:ext>
                </a:extLst>
              </a:tr>
            </a:tbl>
          </a:graphicData>
        </a:graphic>
      </p:graphicFrame>
      <p:graphicFrame>
        <p:nvGraphicFramePr>
          <p:cNvPr id="8" name="Table 7">
            <a:extLst>
              <a:ext uri="{FF2B5EF4-FFF2-40B4-BE49-F238E27FC236}">
                <a16:creationId xmlns:a16="http://schemas.microsoft.com/office/drawing/2014/main" id="{9B6BA0F3-FC4A-4BF2-908A-F8DCF73DFBB2}"/>
              </a:ext>
            </a:extLst>
          </p:cNvPr>
          <p:cNvGraphicFramePr>
            <a:graphicFrameLocks noGrp="1"/>
          </p:cNvGraphicFramePr>
          <p:nvPr>
            <p:extLst>
              <p:ext uri="{D42A27DB-BD31-4B8C-83A1-F6EECF244321}">
                <p14:modId xmlns:p14="http://schemas.microsoft.com/office/powerpoint/2010/main" val="1281424436"/>
              </p:ext>
            </p:extLst>
          </p:nvPr>
        </p:nvGraphicFramePr>
        <p:xfrm>
          <a:off x="19753" y="1652934"/>
          <a:ext cx="9866493" cy="3499607"/>
        </p:xfrm>
        <a:graphic>
          <a:graphicData uri="http://schemas.openxmlformats.org/drawingml/2006/table">
            <a:tbl>
              <a:tblPr firstRow="1" firstCol="1" bandRow="1">
                <a:tableStyleId>{5C22544A-7EE6-4342-B048-85BDC9FD1C3A}</a:tableStyleId>
              </a:tblPr>
              <a:tblGrid>
                <a:gridCol w="422237">
                  <a:extLst>
                    <a:ext uri="{9D8B030D-6E8A-4147-A177-3AD203B41FA5}">
                      <a16:colId xmlns:a16="http://schemas.microsoft.com/office/drawing/2014/main" val="20000"/>
                    </a:ext>
                  </a:extLst>
                </a:gridCol>
                <a:gridCol w="401543">
                  <a:extLst>
                    <a:ext uri="{9D8B030D-6E8A-4147-A177-3AD203B41FA5}">
                      <a16:colId xmlns:a16="http://schemas.microsoft.com/office/drawing/2014/main" val="1924118200"/>
                    </a:ext>
                  </a:extLst>
                </a:gridCol>
                <a:gridCol w="745723">
                  <a:extLst>
                    <a:ext uri="{9D8B030D-6E8A-4147-A177-3AD203B41FA5}">
                      <a16:colId xmlns:a16="http://schemas.microsoft.com/office/drawing/2014/main" val="20002"/>
                    </a:ext>
                  </a:extLst>
                </a:gridCol>
                <a:gridCol w="2581350">
                  <a:extLst>
                    <a:ext uri="{9D8B030D-6E8A-4147-A177-3AD203B41FA5}">
                      <a16:colId xmlns:a16="http://schemas.microsoft.com/office/drawing/2014/main" val="3049243173"/>
                    </a:ext>
                  </a:extLst>
                </a:gridCol>
                <a:gridCol w="975176">
                  <a:extLst>
                    <a:ext uri="{9D8B030D-6E8A-4147-A177-3AD203B41FA5}">
                      <a16:colId xmlns:a16="http://schemas.microsoft.com/office/drawing/2014/main" val="2810589233"/>
                    </a:ext>
                  </a:extLst>
                </a:gridCol>
                <a:gridCol w="860450">
                  <a:extLst>
                    <a:ext uri="{9D8B030D-6E8A-4147-A177-3AD203B41FA5}">
                      <a16:colId xmlns:a16="http://schemas.microsoft.com/office/drawing/2014/main" val="20003"/>
                    </a:ext>
                  </a:extLst>
                </a:gridCol>
                <a:gridCol w="3478469">
                  <a:extLst>
                    <a:ext uri="{9D8B030D-6E8A-4147-A177-3AD203B41FA5}">
                      <a16:colId xmlns:a16="http://schemas.microsoft.com/office/drawing/2014/main" val="87503744"/>
                    </a:ext>
                  </a:extLst>
                </a:gridCol>
                <a:gridCol w="401545">
                  <a:extLst>
                    <a:ext uri="{9D8B030D-6E8A-4147-A177-3AD203B41FA5}">
                      <a16:colId xmlns:a16="http://schemas.microsoft.com/office/drawing/2014/main" val="20005"/>
                    </a:ext>
                  </a:extLst>
                </a:gridCol>
              </a:tblGrid>
              <a:tr h="408622">
                <a:tc>
                  <a:txBody>
                    <a:bodyPr/>
                    <a:lstStyle/>
                    <a:p>
                      <a:pPr>
                        <a:lnSpc>
                          <a:spcPct val="115000"/>
                        </a:lnSpc>
                        <a:spcAft>
                          <a:spcPts val="0"/>
                        </a:spcAft>
                      </a:pPr>
                      <a:r>
                        <a:rPr lang="en-GB" sz="900" dirty="0">
                          <a:effectLst/>
                        </a:rPr>
                        <a:t>KPI’s</a:t>
                      </a:r>
                      <a:endParaRPr lang="en-GB" sz="900" dirty="0">
                        <a:effectLst/>
                        <a:latin typeface="Calibri"/>
                        <a:ea typeface="Calibri"/>
                        <a:cs typeface="Times New Roman"/>
                      </a:endParaRPr>
                    </a:p>
                  </a:txBody>
                  <a:tcPr marL="29998" marR="29998" marT="0" marB="0"/>
                </a:tc>
                <a:tc>
                  <a:txBody>
                    <a:bodyPr/>
                    <a:lstStyle/>
                    <a:p>
                      <a:pPr>
                        <a:lnSpc>
                          <a:spcPct val="115000"/>
                        </a:lnSpc>
                        <a:spcAft>
                          <a:spcPts val="0"/>
                        </a:spcAft>
                      </a:pPr>
                      <a:r>
                        <a:rPr lang="en-GB" sz="900" dirty="0">
                          <a:effectLst/>
                        </a:rPr>
                        <a:t>No</a:t>
                      </a:r>
                    </a:p>
                  </a:txBody>
                  <a:tcPr marL="29998" marR="29998" marT="0" marB="0"/>
                </a:tc>
                <a:tc>
                  <a:txBody>
                    <a:bodyPr/>
                    <a:lstStyle/>
                    <a:p>
                      <a:pPr>
                        <a:lnSpc>
                          <a:spcPct val="115000"/>
                        </a:lnSpc>
                        <a:spcAft>
                          <a:spcPts val="0"/>
                        </a:spcAft>
                      </a:pPr>
                      <a:r>
                        <a:rPr lang="en-GB" sz="900" dirty="0">
                          <a:effectLst/>
                        </a:rPr>
                        <a:t>Strategy Objective</a:t>
                      </a:r>
                      <a:endParaRPr lang="en-GB" sz="900" dirty="0">
                        <a:effectLst/>
                        <a:latin typeface="Calibri"/>
                        <a:ea typeface="Calibri"/>
                        <a:cs typeface="Times New Roman"/>
                      </a:endParaRPr>
                    </a:p>
                  </a:txBody>
                  <a:tcPr marL="29998" marR="29998" marT="0" marB="0"/>
                </a:tc>
                <a:tc>
                  <a:txBody>
                    <a:bodyPr/>
                    <a:lstStyle/>
                    <a:p>
                      <a:pPr>
                        <a:lnSpc>
                          <a:spcPct val="115000"/>
                        </a:lnSpc>
                        <a:spcAft>
                          <a:spcPts val="0"/>
                        </a:spcAft>
                      </a:pPr>
                      <a:r>
                        <a:rPr lang="en-GB" sz="900" dirty="0">
                          <a:effectLst/>
                          <a:latin typeface="Calibri"/>
                          <a:ea typeface="Calibri"/>
                          <a:cs typeface="Times New Roman"/>
                        </a:rPr>
                        <a:t>Key Milestones</a:t>
                      </a:r>
                    </a:p>
                  </a:txBody>
                  <a:tcPr marL="29998" marR="29998" marT="0" marB="0"/>
                </a:tc>
                <a:tc>
                  <a:txBody>
                    <a:bodyPr/>
                    <a:lstStyle/>
                    <a:p>
                      <a:pPr>
                        <a:lnSpc>
                          <a:spcPct val="115000"/>
                        </a:lnSpc>
                        <a:spcAft>
                          <a:spcPts val="0"/>
                        </a:spcAft>
                      </a:pPr>
                      <a:r>
                        <a:rPr lang="en-GB" sz="900" b="1" kern="1200" dirty="0">
                          <a:solidFill>
                            <a:schemeClr val="lt1"/>
                          </a:solidFill>
                          <a:effectLst/>
                          <a:latin typeface="+mn-lt"/>
                          <a:ea typeface="+mn-ea"/>
                          <a:cs typeface="+mn-cs"/>
                        </a:rPr>
                        <a:t>Corporate Lead  </a:t>
                      </a:r>
                    </a:p>
                  </a:txBody>
                  <a:tcPr marL="29998" marR="29998" marT="0" marB="0"/>
                </a:tc>
                <a:tc>
                  <a:txBody>
                    <a:bodyPr/>
                    <a:lstStyle/>
                    <a:p>
                      <a:pPr>
                        <a:lnSpc>
                          <a:spcPct val="115000"/>
                        </a:lnSpc>
                        <a:spcAft>
                          <a:spcPts val="0"/>
                        </a:spcAft>
                      </a:pPr>
                      <a:r>
                        <a:rPr lang="en-GB" sz="900" b="1" kern="1200" dirty="0">
                          <a:solidFill>
                            <a:schemeClr val="lt1"/>
                          </a:solidFill>
                          <a:effectLst/>
                          <a:latin typeface="+mn-lt"/>
                          <a:ea typeface="+mn-ea"/>
                          <a:cs typeface="+mn-cs"/>
                        </a:rPr>
                        <a:t>Collaborators</a:t>
                      </a:r>
                    </a:p>
                  </a:txBody>
                  <a:tcPr marL="29998" marR="29998" marT="0" marB="0"/>
                </a:tc>
                <a:tc>
                  <a:txBody>
                    <a:bodyPr/>
                    <a:lstStyle/>
                    <a:p>
                      <a:pPr lvl="0">
                        <a:lnSpc>
                          <a:spcPct val="114999"/>
                        </a:lnSpc>
                        <a:spcAft>
                          <a:spcPts val="0"/>
                        </a:spcAft>
                        <a:buNone/>
                      </a:pPr>
                      <a:r>
                        <a:rPr lang="en-GB" sz="900" b="1" i="0" u="none" strike="noStrike" noProof="0" dirty="0">
                          <a:effectLst/>
                          <a:latin typeface="Calibri"/>
                        </a:rPr>
                        <a:t>Q1  update  (April – June 2022)</a:t>
                      </a:r>
                      <a:endParaRPr lang="en-US" sz="1500" b="1" i="0" u="none" strike="noStrike" noProof="0" dirty="0">
                        <a:latin typeface="Calibri"/>
                      </a:endParaRPr>
                    </a:p>
                  </a:txBody>
                  <a:tcPr marL="29998" marR="29998" marT="0" marB="0"/>
                </a:tc>
                <a:tc>
                  <a:txBody>
                    <a:bodyPr/>
                    <a:lstStyle/>
                    <a:p>
                      <a:pPr>
                        <a:lnSpc>
                          <a:spcPct val="115000"/>
                        </a:lnSpc>
                        <a:spcAft>
                          <a:spcPts val="0"/>
                        </a:spcAft>
                      </a:pPr>
                      <a:r>
                        <a:rPr lang="en-GB" sz="900" dirty="0">
                          <a:effectLst/>
                          <a:latin typeface="Calibri"/>
                          <a:ea typeface="Calibri"/>
                          <a:cs typeface="Times New Roman"/>
                        </a:rPr>
                        <a:t>BRAG</a:t>
                      </a:r>
                    </a:p>
                  </a:txBody>
                  <a:tcPr marL="29998" marR="29998" marT="0" marB="0"/>
                </a:tc>
                <a:extLst>
                  <a:ext uri="{0D108BD9-81ED-4DB2-BD59-A6C34878D82A}">
                    <a16:rowId xmlns:a16="http://schemas.microsoft.com/office/drawing/2014/main" val="10000"/>
                  </a:ext>
                </a:extLst>
              </a:tr>
              <a:tr h="359332">
                <a:tc rowSpan="3">
                  <a:txBody>
                    <a:bodyPr/>
                    <a:lstStyle/>
                    <a:p>
                      <a:r>
                        <a:rPr lang="en-GB" sz="700" dirty="0"/>
                        <a:t>PSED</a:t>
                      </a:r>
                    </a:p>
                    <a:p>
                      <a:r>
                        <a:rPr lang="en-GB" sz="700" dirty="0"/>
                        <a:t>EA2010</a:t>
                      </a:r>
                    </a:p>
                    <a:p>
                      <a:r>
                        <a:rPr lang="en-GB" sz="700" dirty="0"/>
                        <a:t>EDS2</a:t>
                      </a:r>
                    </a:p>
                    <a:p>
                      <a:r>
                        <a:rPr lang="en-GB" sz="700" dirty="0"/>
                        <a:t>WRES</a:t>
                      </a:r>
                    </a:p>
                    <a:p>
                      <a:r>
                        <a:rPr lang="en-GB" sz="700" dirty="0"/>
                        <a:t>WDES</a:t>
                      </a:r>
                    </a:p>
                  </a:txBody>
                  <a:tcPr marL="74295" marR="74295" marT="37148" marB="37148"/>
                </a:tc>
                <a:tc rowSpan="3">
                  <a:txBody>
                    <a:bodyPr/>
                    <a:lstStyle/>
                    <a:p>
                      <a:pPr algn="ctr">
                        <a:lnSpc>
                          <a:spcPct val="115000"/>
                        </a:lnSpc>
                        <a:spcAft>
                          <a:spcPts val="0"/>
                        </a:spcAft>
                      </a:pPr>
                      <a:r>
                        <a:rPr lang="en-GB" sz="700" b="1" dirty="0">
                          <a:effectLst/>
                          <a:latin typeface="+mn-lt"/>
                          <a:cs typeface="Arial" panose="020B0604020202020204" pitchFamily="34" charset="0"/>
                        </a:rPr>
                        <a:t>9</a:t>
                      </a:r>
                    </a:p>
                  </a:txBody>
                  <a:tcPr marL="74295" marR="74295" marT="37148" marB="37148">
                    <a:solidFill>
                      <a:schemeClr val="tx2">
                        <a:lumMod val="20000"/>
                        <a:lumOff val="80000"/>
                      </a:schemeClr>
                    </a:solidFill>
                  </a:tcPr>
                </a:tc>
                <a:tc rowSpan="3">
                  <a:txBody>
                    <a:bodyPr/>
                    <a:lstStyle/>
                    <a:p>
                      <a:pPr>
                        <a:lnSpc>
                          <a:spcPct val="115000"/>
                        </a:lnSpc>
                        <a:spcAft>
                          <a:spcPts val="0"/>
                        </a:spcAft>
                      </a:pPr>
                      <a:r>
                        <a:rPr lang="en-GB" sz="700" b="0" kern="1200" baseline="0" dirty="0">
                          <a:solidFill>
                            <a:schemeClr val="tx1"/>
                          </a:solidFill>
                          <a:effectLst/>
                          <a:latin typeface="+mn-lt"/>
                          <a:ea typeface="Calibri"/>
                          <a:cs typeface="+mn-cs"/>
                        </a:rPr>
                        <a:t>We will be recognised as an inclusive employer committed to ensuring our workforce reflects the community it serves</a:t>
                      </a:r>
                    </a:p>
                  </a:txBody>
                  <a:tcPr marL="74295" marR="74295" marT="37148" marB="37148">
                    <a:solidFill>
                      <a:schemeClr val="tx2">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700" b="0" kern="1200" baseline="0" noProof="0" dirty="0">
                          <a:solidFill>
                            <a:schemeClr val="tx1"/>
                          </a:solidFill>
                          <a:effectLst/>
                          <a:latin typeface="+mn-lt"/>
                          <a:ea typeface="+mn-ea"/>
                          <a:cs typeface="+mn-cs"/>
                        </a:rPr>
                        <a:t>Work to deliver the recruitment overhaul BNSSG programme of work including  the relaunch of recruitment selection training, including new manager’s recruitment guide by Q1. Update against overhaul at the end of each quarter</a:t>
                      </a:r>
                    </a:p>
                  </a:txBody>
                  <a:tcPr marL="29250" marR="74295" marT="37148" marB="37148">
                    <a:solidFill>
                      <a:schemeClr val="tx2">
                        <a:lumMod val="20000"/>
                        <a:lumOff val="80000"/>
                      </a:schemeClr>
                    </a:solidFill>
                  </a:tcPr>
                </a:tc>
                <a:tc>
                  <a:txBody>
                    <a:bodyPr/>
                    <a:lstStyle/>
                    <a:p>
                      <a:pPr marL="0" lvl="0" indent="0">
                        <a:spcAft>
                          <a:spcPts val="0"/>
                        </a:spcAft>
                        <a:buFont typeface="Arial"/>
                        <a:buNone/>
                        <a:tabLst>
                          <a:tab pos="457200" algn="l"/>
                        </a:tabLst>
                      </a:pPr>
                      <a:r>
                        <a:rPr kumimoji="0" lang="en-GB" sz="700" b="0" i="0" u="none" strike="noStrike" kern="1200" cap="none" spc="0" normalizeH="0" baseline="0" dirty="0">
                          <a:ln>
                            <a:noFill/>
                          </a:ln>
                          <a:solidFill>
                            <a:schemeClr val="tx1"/>
                          </a:solidFill>
                          <a:effectLst/>
                          <a:uLnTx/>
                          <a:uFillTx/>
                          <a:latin typeface="+mn-lt"/>
                          <a:ea typeface="+mn-ea"/>
                          <a:cs typeface="+mn-cs"/>
                        </a:rPr>
                        <a:t>Head of Resourcing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1"/>
                        </a:solidFill>
                        <a:effectLst/>
                        <a:uLnTx/>
                        <a:uFillTx/>
                        <a:latin typeface="+mn-lt"/>
                        <a:ea typeface="+mn-ea"/>
                        <a:cs typeface="+mn-cs"/>
                      </a:endParaRPr>
                    </a:p>
                  </a:txBody>
                  <a:tcPr marL="29250" marR="74295" marT="37148" marB="37148">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solidFill>
                          <a:effectLst/>
                          <a:uLnTx/>
                          <a:uFillTx/>
                          <a:latin typeface="+mn-lt"/>
                          <a:ea typeface="+mn-ea"/>
                          <a:cs typeface="+mn-cs"/>
                        </a:rPr>
                        <a:t>Head of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solidFill>
                          <a:effectLst/>
                          <a:uLnTx/>
                          <a:uFillTx/>
                          <a:latin typeface="+mn-lt"/>
                          <a:ea typeface="+mn-ea"/>
                          <a:cs typeface="+mn-cs"/>
                        </a:rPr>
                        <a:t>External partners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solidFill>
                          <a:effectLst/>
                          <a:uLnTx/>
                          <a:uFillTx/>
                          <a:latin typeface="+mn-lt"/>
                          <a:ea typeface="+mn-ea"/>
                          <a:cs typeface="+mn-cs"/>
                        </a:rPr>
                        <a:t>EDI Manager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1"/>
                        </a:solidFill>
                        <a:effectLst/>
                        <a:uLnTx/>
                        <a:uFillTx/>
                        <a:latin typeface="+mn-lt"/>
                        <a:ea typeface="+mn-ea"/>
                        <a:cs typeface="+mn-cs"/>
                      </a:endParaRPr>
                    </a:p>
                  </a:txBody>
                  <a:tcPr marL="29250" marR="74295" marT="37148" marB="37148">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41B6E6"/>
                        </a:solidFill>
                        <a:effectLst/>
                        <a:uLnTx/>
                        <a:uFillTx/>
                        <a:latin typeface="+mn-lt"/>
                        <a:ea typeface="+mn-ea"/>
                        <a:cs typeface="+mn-cs"/>
                      </a:endParaRPr>
                    </a:p>
                  </a:txBody>
                  <a:tcPr marL="29250" marR="74295" marT="37148" marB="37148">
                    <a:solidFill>
                      <a:schemeClr val="tx2">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GB" sz="700" b="0" dirty="0">
                        <a:solidFill>
                          <a:schemeClr val="tx1"/>
                        </a:solidFill>
                      </a:endParaRPr>
                    </a:p>
                  </a:txBody>
                  <a:tcPr marL="29250" marR="29998" marT="0" marB="0">
                    <a:solidFill>
                      <a:schemeClr val="tx2">
                        <a:lumMod val="20000"/>
                        <a:lumOff val="80000"/>
                      </a:schemeClr>
                    </a:solidFill>
                  </a:tcPr>
                </a:tc>
                <a:extLst>
                  <a:ext uri="{0D108BD9-81ED-4DB2-BD59-A6C34878D82A}">
                    <a16:rowId xmlns:a16="http://schemas.microsoft.com/office/drawing/2014/main" val="10004"/>
                  </a:ext>
                </a:extLst>
              </a:tr>
              <a:tr h="59833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0" kern="1200" baseline="0" noProof="0" dirty="0">
                          <a:solidFill>
                            <a:schemeClr val="tx1"/>
                          </a:solidFill>
                          <a:effectLst/>
                          <a:latin typeface="+mn-lt"/>
                          <a:ea typeface="+mn-ea"/>
                          <a:cs typeface="+mn-cs"/>
                        </a:rPr>
                        <a:t>Develop “Get On” workshop programme for existing staff with protected characteristics, to support their development of application / interview skills by the end of Q2. To be evidenced in the Bi-Annual Report updates</a:t>
                      </a:r>
                    </a:p>
                  </a:txBody>
                  <a:tcPr marL="29250" marR="74295" marT="37148" marB="37148">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solidFill>
                          <a:effectLst/>
                          <a:uLnTx/>
                          <a:uFillTx/>
                          <a:latin typeface="+mn-lt"/>
                          <a:ea typeface="+mn-ea"/>
                          <a:cs typeface="+mn-cs"/>
                        </a:rPr>
                        <a:t>Head of Resourcing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1"/>
                        </a:solidFill>
                        <a:effectLst/>
                        <a:uLnTx/>
                        <a:uFillTx/>
                        <a:latin typeface="+mn-lt"/>
                        <a:ea typeface="+mn-ea"/>
                        <a:cs typeface="+mn-cs"/>
                      </a:endParaRPr>
                    </a:p>
                  </a:txBody>
                  <a:tcPr marL="29250" marR="74295" marT="37148" marB="37148">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solidFill>
                          <a:effectLst/>
                          <a:uLnTx/>
                          <a:uFillTx/>
                          <a:latin typeface="+mn-lt"/>
                          <a:ea typeface="+mn-ea"/>
                          <a:cs typeface="+mn-cs"/>
                        </a:rPr>
                        <a:t>Head of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solidFill>
                          <a:effectLst/>
                          <a:uLnTx/>
                          <a:uFillTx/>
                          <a:latin typeface="+mn-lt"/>
                          <a:ea typeface="+mn-ea"/>
                          <a:cs typeface="+mn-cs"/>
                        </a:rPr>
                        <a:t>EDI Manager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1"/>
                        </a:solidFill>
                        <a:effectLst/>
                        <a:uLnTx/>
                        <a:uFillTx/>
                        <a:latin typeface="+mn-lt"/>
                        <a:ea typeface="+mn-ea"/>
                        <a:cs typeface="+mn-cs"/>
                      </a:endParaRPr>
                    </a:p>
                  </a:txBody>
                  <a:tcPr marL="29250" marR="74295" marT="37148" marB="37148">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41B6E6"/>
                        </a:solidFill>
                        <a:effectLst/>
                        <a:uLnTx/>
                        <a:uFillTx/>
                        <a:latin typeface="+mn-lt"/>
                        <a:ea typeface="+mn-ea"/>
                        <a:cs typeface="+mn-cs"/>
                      </a:endParaRPr>
                    </a:p>
                  </a:txBody>
                  <a:tcPr marL="29250" marR="74295" marT="37148" marB="37148">
                    <a:solidFill>
                      <a:schemeClr val="tx2">
                        <a:lumMod val="20000"/>
                        <a:lumOff val="80000"/>
                      </a:schemeClr>
                    </a:solidFill>
                  </a:tcPr>
                </a:tc>
                <a:tc>
                  <a:txBody>
                    <a:bodyPr/>
                    <a:lstStyle/>
                    <a:p>
                      <a:endParaRPr lang="en-GB" dirty="0"/>
                    </a:p>
                  </a:txBody>
                  <a:tcPr marL="29250" marR="29998" marT="0" marB="0">
                    <a:solidFill>
                      <a:schemeClr val="tx2">
                        <a:lumMod val="20000"/>
                        <a:lumOff val="80000"/>
                      </a:schemeClr>
                    </a:solidFill>
                  </a:tcPr>
                </a:tc>
                <a:extLst>
                  <a:ext uri="{0D108BD9-81ED-4DB2-BD59-A6C34878D82A}">
                    <a16:rowId xmlns:a16="http://schemas.microsoft.com/office/drawing/2014/main" val="3413875907"/>
                  </a:ext>
                </a:extLst>
              </a:tr>
              <a:tr h="520065">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kern="1200" baseline="0" noProof="0" dirty="0">
                          <a:solidFill>
                            <a:schemeClr val="tx1"/>
                          </a:solidFill>
                          <a:effectLst/>
                          <a:latin typeface="+mn-lt"/>
                          <a:ea typeface="+mn-ea"/>
                          <a:cs typeface="+mn-cs"/>
                        </a:rPr>
                        <a:t>Work to establish an internal talent management approach / talent pool for staff from ethnic minorities, to be aligned with the redeployment model by the end of Q4 </a:t>
                      </a:r>
                    </a:p>
                  </a:txBody>
                  <a:tcPr marL="29250" marR="74295" marT="37148" marB="37148">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solidFill>
                          <a:effectLst/>
                          <a:uLnTx/>
                          <a:uFillTx/>
                          <a:latin typeface="+mn-lt"/>
                          <a:ea typeface="+mn-ea"/>
                          <a:cs typeface="+mn-cs"/>
                        </a:rPr>
                        <a:t>Head of Resourcing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1"/>
                        </a:solidFill>
                        <a:effectLst/>
                        <a:uLnTx/>
                        <a:uFillTx/>
                        <a:latin typeface="+mn-lt"/>
                        <a:ea typeface="+mn-ea"/>
                        <a:cs typeface="+mn-cs"/>
                      </a:endParaRPr>
                    </a:p>
                  </a:txBody>
                  <a:tcPr marL="29250" marR="74295" marT="37148" marB="37148">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solidFill>
                          <a:effectLst/>
                          <a:uLnTx/>
                          <a:uFillTx/>
                          <a:latin typeface="+mn-lt"/>
                          <a:ea typeface="+mn-ea"/>
                          <a:cs typeface="+mn-cs"/>
                        </a:rPr>
                        <a:t>Divisional leads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solidFill>
                          <a:effectLst/>
                          <a:uLnTx/>
                          <a:uFillTx/>
                          <a:latin typeface="+mn-lt"/>
                          <a:ea typeface="+mn-ea"/>
                          <a:cs typeface="+mn-cs"/>
                        </a:rPr>
                        <a:t>EDI Manager</a:t>
                      </a:r>
                    </a:p>
                  </a:txBody>
                  <a:tcPr marL="29250" marR="74295" marT="37148" marB="37148">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41B6E6"/>
                        </a:solidFill>
                        <a:effectLst/>
                        <a:uLnTx/>
                        <a:uFillTx/>
                        <a:latin typeface="+mn-lt"/>
                        <a:ea typeface="+mn-ea"/>
                        <a:cs typeface="+mn-cs"/>
                      </a:endParaRPr>
                    </a:p>
                  </a:txBody>
                  <a:tcPr marL="29250" marR="74295" marT="37148" marB="37148">
                    <a:solidFill>
                      <a:schemeClr val="tx2">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GB" sz="700" b="0" dirty="0">
                        <a:solidFill>
                          <a:schemeClr val="tx1"/>
                        </a:solidFill>
                      </a:endParaRPr>
                    </a:p>
                  </a:txBody>
                  <a:tcPr marL="29250" marR="29998" marT="0" marB="0">
                    <a:solidFill>
                      <a:schemeClr val="tx2">
                        <a:lumMod val="20000"/>
                        <a:lumOff val="80000"/>
                      </a:schemeClr>
                    </a:solidFill>
                  </a:tcPr>
                </a:tc>
                <a:extLst>
                  <a:ext uri="{0D108BD9-81ED-4DB2-BD59-A6C34878D82A}">
                    <a16:rowId xmlns:a16="http://schemas.microsoft.com/office/drawing/2014/main" val="1123131538"/>
                  </a:ext>
                </a:extLst>
              </a:tr>
              <a:tr h="631508">
                <a:tc rowSpan="3">
                  <a:txBody>
                    <a:bodyPr/>
                    <a:lstStyle/>
                    <a:p>
                      <a:r>
                        <a:rPr lang="en-GB" sz="700" dirty="0"/>
                        <a:t>WRES</a:t>
                      </a:r>
                    </a:p>
                    <a:p>
                      <a:r>
                        <a:rPr lang="en-GB" sz="700" dirty="0"/>
                        <a:t>WDES</a:t>
                      </a:r>
                    </a:p>
                    <a:p>
                      <a:r>
                        <a:rPr lang="en-GB" sz="700" dirty="0"/>
                        <a:t>PSED</a:t>
                      </a:r>
                    </a:p>
                    <a:p>
                      <a:r>
                        <a:rPr lang="en-GB" sz="700" dirty="0"/>
                        <a:t>EA2010</a:t>
                      </a:r>
                    </a:p>
                    <a:p>
                      <a:r>
                        <a:rPr lang="en-GB" sz="700" dirty="0"/>
                        <a:t>EDS2</a:t>
                      </a:r>
                    </a:p>
                    <a:p>
                      <a:endParaRPr lang="en-GB" sz="700" dirty="0"/>
                    </a:p>
                  </a:txBody>
                  <a:tcPr marL="74295" marR="74295" marT="37148" marB="37148"/>
                </a:tc>
                <a:tc rowSpan="3">
                  <a:txBody>
                    <a:bodyPr/>
                    <a:lstStyle/>
                    <a:p>
                      <a:pPr algn="ctr">
                        <a:lnSpc>
                          <a:spcPct val="115000"/>
                        </a:lnSpc>
                        <a:spcAft>
                          <a:spcPts val="0"/>
                        </a:spcAft>
                      </a:pPr>
                      <a:r>
                        <a:rPr lang="en-GB" sz="700" b="1" dirty="0">
                          <a:effectLst/>
                          <a:latin typeface="+mn-lt"/>
                          <a:cs typeface="Arial" panose="020B0604020202020204" pitchFamily="34" charset="0"/>
                        </a:rPr>
                        <a:t>10</a:t>
                      </a:r>
                    </a:p>
                  </a:txBody>
                  <a:tcPr marL="74295" marR="74295" marT="37148" marB="37148">
                    <a:solidFill>
                      <a:schemeClr val="accent1">
                        <a:lumMod val="20000"/>
                        <a:lumOff val="80000"/>
                      </a:schemeClr>
                    </a:solidFill>
                  </a:tcPr>
                </a:tc>
                <a:tc rowSpan="3">
                  <a:txBody>
                    <a:bodyPr/>
                    <a:lstStyle/>
                    <a:p>
                      <a:pPr>
                        <a:lnSpc>
                          <a:spcPct val="115000"/>
                        </a:lnSpc>
                        <a:spcAft>
                          <a:spcPts val="0"/>
                        </a:spcAft>
                      </a:pPr>
                      <a:r>
                        <a:rPr lang="en-GB" sz="700" b="0" kern="1200" baseline="0" dirty="0">
                          <a:solidFill>
                            <a:schemeClr val="tx1"/>
                          </a:solidFill>
                          <a:effectLst/>
                          <a:latin typeface="+mn-lt"/>
                          <a:ea typeface="Calibri"/>
                          <a:cs typeface="+mn-cs"/>
                        </a:rPr>
                        <a:t>We will seek opportunities to learn from others, developing our partnerships at a regional and national level</a:t>
                      </a:r>
                    </a:p>
                  </a:txBody>
                  <a:tcPr marL="74295" marR="74295" marT="37148" marB="37148">
                    <a:solidFill>
                      <a:schemeClr val="accent1">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700" dirty="0">
                          <a:solidFill>
                            <a:schemeClr val="tx1"/>
                          </a:solidFill>
                        </a:rPr>
                        <a:t>The</a:t>
                      </a:r>
                      <a:r>
                        <a:rPr lang="en-GB" sz="700" baseline="0" dirty="0">
                          <a:solidFill>
                            <a:schemeClr val="tx1"/>
                          </a:solidFill>
                        </a:rPr>
                        <a:t> </a:t>
                      </a:r>
                      <a:r>
                        <a:rPr lang="en-GB" sz="700" dirty="0">
                          <a:solidFill>
                            <a:schemeClr val="tx1"/>
                          </a:solidFill>
                        </a:rPr>
                        <a:t>Trust to actively</a:t>
                      </a:r>
                      <a:r>
                        <a:rPr lang="en-GB" sz="700" baseline="0" dirty="0">
                          <a:solidFill>
                            <a:schemeClr val="tx1"/>
                          </a:solidFill>
                        </a:rPr>
                        <a:t> play a leading role </a:t>
                      </a:r>
                      <a:r>
                        <a:rPr lang="en-GB" sz="700" dirty="0">
                          <a:solidFill>
                            <a:schemeClr val="tx1"/>
                          </a:solidFill>
                        </a:rPr>
                        <a:t>in contributing</a:t>
                      </a:r>
                      <a:r>
                        <a:rPr lang="en-GB" sz="700" baseline="0" dirty="0">
                          <a:solidFill>
                            <a:schemeClr val="tx1"/>
                          </a:solidFill>
                        </a:rPr>
                        <a:t> and </a:t>
                      </a:r>
                      <a:r>
                        <a:rPr lang="en-GB" sz="700" dirty="0">
                          <a:solidFill>
                            <a:schemeClr val="tx1"/>
                          </a:solidFill>
                        </a:rPr>
                        <a:t>learning</a:t>
                      </a:r>
                      <a:r>
                        <a:rPr lang="en-GB" sz="700" baseline="0" dirty="0">
                          <a:solidFill>
                            <a:schemeClr val="tx1"/>
                          </a:solidFill>
                        </a:rPr>
                        <a:t> </a:t>
                      </a:r>
                      <a:r>
                        <a:rPr lang="en-GB" sz="700" dirty="0">
                          <a:solidFill>
                            <a:schemeClr val="tx1"/>
                          </a:solidFill>
                        </a:rPr>
                        <a:t> from EDI strategies, activities and policies</a:t>
                      </a:r>
                      <a:r>
                        <a:rPr lang="en-GB" sz="700" baseline="0" dirty="0">
                          <a:solidFill>
                            <a:schemeClr val="tx1"/>
                          </a:solidFill>
                        </a:rPr>
                        <a:t> in partnership locally, regionally and nationally for the benefit of our staff and patients update each quarter</a:t>
                      </a:r>
                    </a:p>
                    <a:p>
                      <a:pPr marL="0" marR="0" lvl="0" indent="0" algn="l" rtl="0" eaLnBrk="1" fontAlgn="auto" latinLnBrk="0" hangingPunct="1">
                        <a:lnSpc>
                          <a:spcPct val="100000"/>
                        </a:lnSpc>
                        <a:spcBef>
                          <a:spcPts val="0"/>
                        </a:spcBef>
                        <a:spcAft>
                          <a:spcPts val="0"/>
                        </a:spcAft>
                        <a:buClrTx/>
                        <a:buSzTx/>
                        <a:buFontTx/>
                        <a:buNone/>
                      </a:pPr>
                      <a:endParaRPr lang="en-GB" sz="700" dirty="0">
                        <a:solidFill>
                          <a:schemeClr val="tx1"/>
                        </a:solidFill>
                      </a:endParaRPr>
                    </a:p>
                  </a:txBody>
                  <a:tcPr marL="29250" marR="74295" marT="37148" marB="37148">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dk1"/>
                          </a:solidFill>
                          <a:effectLst/>
                          <a:uLnTx/>
                          <a:uFillTx/>
                          <a:latin typeface="+mn-lt"/>
                          <a:ea typeface="+mn-ea"/>
                          <a:cs typeface="+mn-cs"/>
                        </a:rPr>
                        <a:t>EDI Manager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1"/>
                        </a:solidFill>
                        <a:effectLst/>
                        <a:uLnTx/>
                        <a:uFillTx/>
                        <a:latin typeface="+mn-lt"/>
                        <a:ea typeface="+mn-ea"/>
                        <a:cs typeface="+mn-cs"/>
                      </a:endParaRPr>
                    </a:p>
                  </a:txBody>
                  <a:tcPr marL="29250" marR="74295" marT="37148" marB="37148">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dk1"/>
                          </a:solidFill>
                          <a:effectLst/>
                          <a:uLnTx/>
                          <a:uFillTx/>
                          <a:latin typeface="+mn-lt"/>
                          <a:ea typeface="+mn-ea"/>
                          <a:cs typeface="+mn-cs"/>
                        </a:rPr>
                        <a:t>EDI Manager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dk1"/>
                          </a:solidFill>
                          <a:effectLst/>
                          <a:uLnTx/>
                          <a:uFillTx/>
                          <a:latin typeface="+mn-lt"/>
                          <a:ea typeface="+mn-ea"/>
                          <a:cs typeface="+mn-cs"/>
                        </a:rPr>
                        <a:t>External partners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1"/>
                        </a:solidFill>
                        <a:effectLst/>
                        <a:uLnTx/>
                        <a:uFillTx/>
                        <a:latin typeface="+mn-lt"/>
                        <a:ea typeface="+mn-ea"/>
                        <a:cs typeface="+mn-cs"/>
                      </a:endParaRPr>
                    </a:p>
                  </a:txBody>
                  <a:tcPr marL="29250" marR="74295" marT="37148" marB="37148">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41B6E6"/>
                        </a:solidFill>
                        <a:effectLst/>
                        <a:uLnTx/>
                        <a:uFillTx/>
                        <a:latin typeface="+mn-lt"/>
                        <a:ea typeface="+mn-ea"/>
                        <a:cs typeface="+mn-cs"/>
                      </a:endParaRPr>
                    </a:p>
                  </a:txBody>
                  <a:tcPr marL="29250" marR="74295" marT="37148" marB="37148">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GB" sz="700" b="0" dirty="0">
                        <a:solidFill>
                          <a:schemeClr val="tx1"/>
                        </a:solidFill>
                      </a:endParaRPr>
                    </a:p>
                  </a:txBody>
                  <a:tcPr marL="29250" marR="29998" marT="0" marB="0">
                    <a:solidFill>
                      <a:schemeClr val="accent1">
                        <a:lumMod val="20000"/>
                        <a:lumOff val="80000"/>
                      </a:schemeClr>
                    </a:solidFill>
                  </a:tcPr>
                </a:tc>
                <a:extLst>
                  <a:ext uri="{0D108BD9-81ED-4DB2-BD59-A6C34878D82A}">
                    <a16:rowId xmlns:a16="http://schemas.microsoft.com/office/drawing/2014/main" val="10005"/>
                  </a:ext>
                </a:extLst>
              </a:tr>
              <a:tr h="408623">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solidFill>
                          <a:effectLst/>
                          <a:uLnTx/>
                          <a:uFillTx/>
                          <a:latin typeface="+mn-lt"/>
                          <a:ea typeface="+mn-ea"/>
                          <a:cs typeface="+mn-cs"/>
                        </a:rPr>
                        <a:t>Active involvement in BNSSG system group and SW group update each quarter </a:t>
                      </a:r>
                    </a:p>
                  </a:txBody>
                  <a:tcPr marL="29250" marR="74295" marT="37148" marB="37148">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dk1"/>
                          </a:solidFill>
                          <a:effectLst/>
                          <a:uLnTx/>
                          <a:uFillTx/>
                          <a:latin typeface="+mn-lt"/>
                          <a:ea typeface="+mn-ea"/>
                          <a:cs typeface="+mn-cs"/>
                        </a:rPr>
                        <a:t>EDI Manager </a:t>
                      </a:r>
                    </a:p>
                  </a:txBody>
                  <a:tcPr marL="29250" marR="74295" marT="37148" marB="37148">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dk1"/>
                          </a:solidFill>
                          <a:effectLst/>
                          <a:uLnTx/>
                          <a:uFillTx/>
                          <a:latin typeface="+mn-lt"/>
                          <a:ea typeface="+mn-ea"/>
                          <a:cs typeface="+mn-cs"/>
                        </a:rPr>
                        <a:t>EDI Manager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dk1"/>
                          </a:solidFill>
                          <a:effectLst/>
                          <a:uLnTx/>
                          <a:uFillTx/>
                          <a:latin typeface="+mn-lt"/>
                          <a:ea typeface="+mn-ea"/>
                          <a:cs typeface="+mn-cs"/>
                        </a:rPr>
                        <a:t>External partners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chemeClr val="dk1"/>
                        </a:solidFill>
                        <a:effectLst/>
                        <a:uLnTx/>
                        <a:uFillTx/>
                        <a:latin typeface="+mn-lt"/>
                        <a:ea typeface="+mn-ea"/>
                        <a:cs typeface="+mn-cs"/>
                      </a:endParaRPr>
                    </a:p>
                  </a:txBody>
                  <a:tcPr marL="29250" marR="74295" marT="37148" marB="37148">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41B6E6"/>
                        </a:solidFill>
                        <a:effectLst/>
                        <a:uLnTx/>
                        <a:uFillTx/>
                        <a:latin typeface="+mn-lt"/>
                        <a:ea typeface="+mn-ea"/>
                        <a:cs typeface="+mn-cs"/>
                      </a:endParaRPr>
                    </a:p>
                  </a:txBody>
                  <a:tcPr marL="29250" marR="74295" marT="37148" marB="37148">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GB" sz="700" b="0" dirty="0">
                        <a:solidFill>
                          <a:schemeClr val="tx1"/>
                        </a:solidFill>
                      </a:endParaRPr>
                    </a:p>
                  </a:txBody>
                  <a:tcPr marL="29250" marR="29998" marT="0" marB="0">
                    <a:solidFill>
                      <a:schemeClr val="accent1">
                        <a:lumMod val="20000"/>
                        <a:lumOff val="80000"/>
                      </a:schemeClr>
                    </a:solidFill>
                  </a:tcPr>
                </a:tc>
                <a:extLst>
                  <a:ext uri="{0D108BD9-81ED-4DB2-BD59-A6C34878D82A}">
                    <a16:rowId xmlns:a16="http://schemas.microsoft.com/office/drawing/2014/main" val="283558811"/>
                  </a:ext>
                </a:extLst>
              </a:tr>
              <a:tr h="431443">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solidFill>
                          <a:effectLst/>
                          <a:uLnTx/>
                          <a:uFillTx/>
                          <a:latin typeface="+mn-lt"/>
                          <a:ea typeface="+mn-ea"/>
                          <a:cs typeface="+mn-cs"/>
                        </a:rPr>
                        <a:t>Conduct a benchmarking exercise with Association of UK University Hospitals (AUKUH) and other partners to establish best practice and develop existing milestones by end of  Q2</a:t>
                      </a:r>
                    </a:p>
                  </a:txBody>
                  <a:tcPr marL="29250" marR="74295" marT="37148" marB="37148">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dk1"/>
                          </a:solidFill>
                          <a:effectLst/>
                          <a:uLnTx/>
                          <a:uFillTx/>
                          <a:latin typeface="+mn-lt"/>
                          <a:ea typeface="+mn-ea"/>
                          <a:cs typeface="+mn-cs"/>
                        </a:rPr>
                        <a:t>EDI Manager </a:t>
                      </a:r>
                    </a:p>
                  </a:txBody>
                  <a:tcPr marL="29250" marR="74295" marT="37148" marB="37148">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dk1"/>
                          </a:solidFill>
                          <a:effectLst/>
                          <a:uLnTx/>
                          <a:uFillTx/>
                          <a:latin typeface="+mn-lt"/>
                          <a:ea typeface="+mn-ea"/>
                          <a:cs typeface="+mn-cs"/>
                        </a:rPr>
                        <a:t>EDI Manager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chemeClr val="dk1"/>
                          </a:solidFill>
                          <a:effectLst/>
                          <a:uLnTx/>
                          <a:uFillTx/>
                          <a:latin typeface="+mn-lt"/>
                          <a:ea typeface="+mn-ea"/>
                          <a:cs typeface="+mn-cs"/>
                        </a:rPr>
                        <a:t>External partners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chemeClr val="dk1"/>
                        </a:solidFill>
                        <a:effectLst/>
                        <a:uLnTx/>
                        <a:uFillTx/>
                        <a:latin typeface="+mn-lt"/>
                        <a:ea typeface="+mn-ea"/>
                        <a:cs typeface="+mn-cs"/>
                      </a:endParaRPr>
                    </a:p>
                  </a:txBody>
                  <a:tcPr marL="29250" marR="74295" marT="37148" marB="37148">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41B6E6"/>
                        </a:solidFill>
                        <a:effectLst/>
                        <a:uLnTx/>
                        <a:uFillTx/>
                        <a:latin typeface="+mn-lt"/>
                        <a:ea typeface="+mn-ea"/>
                        <a:cs typeface="+mn-cs"/>
                      </a:endParaRPr>
                    </a:p>
                  </a:txBody>
                  <a:tcPr marL="29250" marR="74295" marT="37148" marB="37148">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GB" sz="700" b="0" dirty="0">
                        <a:solidFill>
                          <a:schemeClr val="tx1"/>
                        </a:solidFill>
                      </a:endParaRPr>
                    </a:p>
                  </a:txBody>
                  <a:tcPr marL="29250" marR="29998" marT="0" marB="0">
                    <a:solidFill>
                      <a:schemeClr val="accent1">
                        <a:lumMod val="20000"/>
                        <a:lumOff val="80000"/>
                      </a:schemeClr>
                    </a:solidFill>
                  </a:tcPr>
                </a:tc>
                <a:extLst>
                  <a:ext uri="{0D108BD9-81ED-4DB2-BD59-A6C34878D82A}">
                    <a16:rowId xmlns:a16="http://schemas.microsoft.com/office/drawing/2014/main" val="4217096799"/>
                  </a:ext>
                </a:extLst>
              </a:tr>
            </a:tbl>
          </a:graphicData>
        </a:graphic>
      </p:graphicFrame>
    </p:spTree>
    <p:custDataLst>
      <p:tags r:id="rId1"/>
    </p:custDataLst>
    <p:extLst>
      <p:ext uri="{BB962C8B-B14F-4D97-AF65-F5344CB8AC3E}">
        <p14:creationId xmlns:p14="http://schemas.microsoft.com/office/powerpoint/2010/main" val="41817896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5A5E2BD-EC43-40B2-A62C-624D2126CDA9}"/>
              </a:ext>
            </a:extLst>
          </p:cNvPr>
          <p:cNvSpPr>
            <a:spLocks noGrp="1"/>
          </p:cNvSpPr>
          <p:nvPr>
            <p:ph type="sldNum" sz="quarter" idx="12"/>
          </p:nvPr>
        </p:nvSpPr>
        <p:spPr/>
        <p:txBody>
          <a:bodyPr/>
          <a:lstStyle/>
          <a:p>
            <a:fld id="{ECA5469C-08DA-4774-9D4D-73FB2CE48787}" type="slidenum">
              <a:rPr lang="en-GB" smtClean="0"/>
              <a:t>51</a:t>
            </a:fld>
            <a:endParaRPr lang="en-GB"/>
          </a:p>
        </p:txBody>
      </p:sp>
      <p:sp>
        <p:nvSpPr>
          <p:cNvPr id="6" name="Title 1">
            <a:extLst>
              <a:ext uri="{FF2B5EF4-FFF2-40B4-BE49-F238E27FC236}">
                <a16:creationId xmlns:a16="http://schemas.microsoft.com/office/drawing/2014/main" id="{C88F1D87-42A4-4005-BE77-20685AE473B5}"/>
              </a:ext>
            </a:extLst>
          </p:cNvPr>
          <p:cNvSpPr>
            <a:spLocks noGrp="1"/>
          </p:cNvSpPr>
          <p:nvPr>
            <p:ph type="title"/>
          </p:nvPr>
        </p:nvSpPr>
        <p:spPr>
          <a:xfrm>
            <a:off x="461898" y="1160748"/>
            <a:ext cx="8982203" cy="580926"/>
          </a:xfrm>
        </p:spPr>
        <p:txBody>
          <a:bodyPr>
            <a:normAutofit fontScale="90000"/>
          </a:bodyPr>
          <a:lstStyle/>
          <a:p>
            <a:br>
              <a:rPr lang="en-GB" sz="2800" b="1" dirty="0">
                <a:solidFill>
                  <a:srgbClr val="FF0000"/>
                </a:solidFill>
                <a:latin typeface="+mn-lt"/>
              </a:rPr>
            </a:br>
            <a:r>
              <a:rPr lang="en-GB" sz="2700" b="1" dirty="0">
                <a:solidFill>
                  <a:srgbClr val="7030A0"/>
                </a:solidFill>
              </a:rPr>
              <a:t>Glossary of KPIs used with the </a:t>
            </a:r>
            <a:br>
              <a:rPr lang="en-GB" sz="2700" b="1" dirty="0">
                <a:solidFill>
                  <a:srgbClr val="7030A0"/>
                </a:solidFill>
              </a:rPr>
            </a:br>
            <a:r>
              <a:rPr lang="en-GB" sz="2700" b="1" dirty="0">
                <a:solidFill>
                  <a:srgbClr val="7030A0"/>
                </a:solidFill>
              </a:rPr>
              <a:t>Equality, Diversity &amp; Inclusion Strategic Objectives </a:t>
            </a:r>
            <a:br>
              <a:rPr lang="en-GB" sz="2700" b="1" dirty="0">
                <a:solidFill>
                  <a:srgbClr val="7030A0"/>
                </a:solidFill>
              </a:rPr>
            </a:br>
            <a:r>
              <a:rPr lang="en-GB" sz="2700" b="1" dirty="0">
                <a:solidFill>
                  <a:srgbClr val="7030A0"/>
                </a:solidFill>
              </a:rPr>
              <a:t>(To be reviewed to include new staff survey measures)</a:t>
            </a:r>
            <a:br>
              <a:rPr lang="en-GB" sz="4400" b="1" dirty="0">
                <a:solidFill>
                  <a:schemeClr val="bg1"/>
                </a:solidFill>
              </a:rPr>
            </a:br>
            <a:endParaRPr lang="en-GB" dirty="0"/>
          </a:p>
        </p:txBody>
      </p:sp>
      <p:graphicFrame>
        <p:nvGraphicFramePr>
          <p:cNvPr id="8" name="Table 7">
            <a:extLst>
              <a:ext uri="{FF2B5EF4-FFF2-40B4-BE49-F238E27FC236}">
                <a16:creationId xmlns:a16="http://schemas.microsoft.com/office/drawing/2014/main" id="{2EA6E225-5CF2-4498-9D64-8E623D5D70BA}"/>
              </a:ext>
            </a:extLst>
          </p:cNvPr>
          <p:cNvGraphicFramePr>
            <a:graphicFrameLocks noGrp="1"/>
          </p:cNvGraphicFramePr>
          <p:nvPr>
            <p:extLst>
              <p:ext uri="{D42A27DB-BD31-4B8C-83A1-F6EECF244321}">
                <p14:modId xmlns:p14="http://schemas.microsoft.com/office/powerpoint/2010/main" val="1322655960"/>
              </p:ext>
            </p:extLst>
          </p:nvPr>
        </p:nvGraphicFramePr>
        <p:xfrm>
          <a:off x="1338240" y="2204864"/>
          <a:ext cx="7429500" cy="3363699"/>
        </p:xfrm>
        <a:graphic>
          <a:graphicData uri="http://schemas.openxmlformats.org/drawingml/2006/table">
            <a:tbl>
              <a:tblPr firstRow="1" firstCol="1" bandRow="1">
                <a:tableStyleId>{5C22544A-7EE6-4342-B048-85BDC9FD1C3A}</a:tableStyleId>
              </a:tblPr>
              <a:tblGrid>
                <a:gridCol w="496848">
                  <a:extLst>
                    <a:ext uri="{9D8B030D-6E8A-4147-A177-3AD203B41FA5}">
                      <a16:colId xmlns:a16="http://schemas.microsoft.com/office/drawing/2014/main" val="20000"/>
                    </a:ext>
                  </a:extLst>
                </a:gridCol>
                <a:gridCol w="6932652">
                  <a:extLst>
                    <a:ext uri="{9D8B030D-6E8A-4147-A177-3AD203B41FA5}">
                      <a16:colId xmlns:a16="http://schemas.microsoft.com/office/drawing/2014/main" val="20001"/>
                    </a:ext>
                  </a:extLst>
                </a:gridCol>
              </a:tblGrid>
              <a:tr h="147455">
                <a:tc>
                  <a:txBody>
                    <a:bodyPr/>
                    <a:lstStyle/>
                    <a:p>
                      <a:pPr algn="l">
                        <a:lnSpc>
                          <a:spcPct val="115000"/>
                        </a:lnSpc>
                        <a:spcAft>
                          <a:spcPts val="1000"/>
                        </a:spcAft>
                      </a:pPr>
                      <a:r>
                        <a:rPr lang="en-GB" sz="900" dirty="0">
                          <a:effectLst/>
                        </a:rPr>
                        <a:t>KPI</a:t>
                      </a:r>
                      <a:endParaRPr lang="en-GB" sz="900" dirty="0">
                        <a:effectLst/>
                        <a:latin typeface="Calibri"/>
                        <a:ea typeface="Calibri"/>
                        <a:cs typeface="Times New Roman"/>
                      </a:endParaRPr>
                    </a:p>
                  </a:txBody>
                  <a:tcPr marL="55721" marR="55721" marT="0" marB="0"/>
                </a:tc>
                <a:tc>
                  <a:txBody>
                    <a:bodyPr/>
                    <a:lstStyle/>
                    <a:p>
                      <a:pPr algn="l">
                        <a:lnSpc>
                          <a:spcPct val="115000"/>
                        </a:lnSpc>
                        <a:spcAft>
                          <a:spcPts val="1000"/>
                        </a:spcAft>
                      </a:pPr>
                      <a:r>
                        <a:rPr lang="en-GB" sz="900" dirty="0">
                          <a:effectLst/>
                        </a:rPr>
                        <a:t>EQUALITY ACT 2010</a:t>
                      </a:r>
                      <a:endParaRPr lang="en-GB" sz="900" dirty="0">
                        <a:effectLst/>
                        <a:latin typeface="Calibri"/>
                        <a:ea typeface="Calibri"/>
                        <a:cs typeface="Times New Roman"/>
                      </a:endParaRPr>
                    </a:p>
                  </a:txBody>
                  <a:tcPr marL="0" marR="0" marT="0" marB="0"/>
                </a:tc>
                <a:extLst>
                  <a:ext uri="{0D108BD9-81ED-4DB2-BD59-A6C34878D82A}">
                    <a16:rowId xmlns:a16="http://schemas.microsoft.com/office/drawing/2014/main" val="10000"/>
                  </a:ext>
                </a:extLst>
              </a:tr>
              <a:tr h="228318">
                <a:tc>
                  <a:txBody>
                    <a:bodyPr/>
                    <a:lstStyle/>
                    <a:p>
                      <a:pPr algn="l">
                        <a:lnSpc>
                          <a:spcPct val="115000"/>
                        </a:lnSpc>
                        <a:spcAft>
                          <a:spcPts val="1000"/>
                        </a:spcAft>
                      </a:pPr>
                      <a:r>
                        <a:rPr lang="en-GB" sz="900" dirty="0">
                          <a:effectLst/>
                        </a:rPr>
                        <a:t>EA2010</a:t>
                      </a:r>
                      <a:endParaRPr lang="en-GB" sz="900" dirty="0">
                        <a:effectLst/>
                        <a:latin typeface="Calibri"/>
                        <a:ea typeface="Calibri"/>
                        <a:cs typeface="Times New Roman"/>
                      </a:endParaRPr>
                    </a:p>
                  </a:txBody>
                  <a:tcPr marL="55721" marR="55721" marT="0" marB="0"/>
                </a:tc>
                <a:tc>
                  <a:txBody>
                    <a:bodyPr/>
                    <a:lstStyle/>
                    <a:p>
                      <a:pPr algn="l">
                        <a:lnSpc>
                          <a:spcPct val="115000"/>
                        </a:lnSpc>
                        <a:spcAft>
                          <a:spcPts val="1000"/>
                        </a:spcAft>
                      </a:pPr>
                      <a:r>
                        <a:rPr lang="en-GB" sz="900" dirty="0">
                          <a:effectLst/>
                        </a:rPr>
                        <a:t>Protection against unlawful discrimination for the nine protected characteristics in the workplace</a:t>
                      </a:r>
                      <a:endParaRPr lang="en-GB" sz="900" dirty="0">
                        <a:effectLst/>
                        <a:latin typeface="Calibri"/>
                        <a:ea typeface="Calibri"/>
                        <a:cs typeface="Times New Roman"/>
                      </a:endParaRPr>
                    </a:p>
                  </a:txBody>
                  <a:tcPr marL="55721" marR="55721" marT="0" marB="0"/>
                </a:tc>
                <a:extLst>
                  <a:ext uri="{0D108BD9-81ED-4DB2-BD59-A6C34878D82A}">
                    <a16:rowId xmlns:a16="http://schemas.microsoft.com/office/drawing/2014/main" val="10001"/>
                  </a:ext>
                </a:extLst>
              </a:tr>
              <a:tr h="885349">
                <a:tc>
                  <a:txBody>
                    <a:bodyPr/>
                    <a:lstStyle/>
                    <a:p>
                      <a:pPr algn="l">
                        <a:lnSpc>
                          <a:spcPct val="115000"/>
                        </a:lnSpc>
                        <a:spcAft>
                          <a:spcPts val="1000"/>
                        </a:spcAft>
                      </a:pPr>
                      <a:r>
                        <a:rPr lang="en-GB" sz="900" dirty="0">
                          <a:effectLst/>
                        </a:rPr>
                        <a:t>PSED</a:t>
                      </a:r>
                      <a:endParaRPr lang="en-GB" sz="900" dirty="0">
                        <a:effectLst/>
                        <a:latin typeface="Calibri"/>
                        <a:ea typeface="Calibri"/>
                        <a:cs typeface="Times New Roman"/>
                      </a:endParaRPr>
                    </a:p>
                  </a:txBody>
                  <a:tcPr marL="55721" marR="55721" marT="0" marB="0"/>
                </a:tc>
                <a:tc>
                  <a:txBody>
                    <a:bodyPr/>
                    <a:lstStyle/>
                    <a:p>
                      <a:pPr algn="l">
                        <a:spcAft>
                          <a:spcPts val="0"/>
                        </a:spcAft>
                      </a:pPr>
                      <a:r>
                        <a:rPr lang="en-GB" sz="900" dirty="0">
                          <a:effectLst/>
                          <a:latin typeface="+mn-lt"/>
                          <a:ea typeface="Calibri"/>
                          <a:cs typeface="Times New Roman"/>
                        </a:rPr>
                        <a:t>Public sector equality duty (the equality duty):</a:t>
                      </a:r>
                    </a:p>
                    <a:p>
                      <a:pPr algn="l">
                        <a:spcAft>
                          <a:spcPts val="0"/>
                        </a:spcAft>
                      </a:pPr>
                      <a:endParaRPr lang="en-GB" sz="900" dirty="0">
                        <a:effectLst/>
                        <a:latin typeface="+mn-lt"/>
                        <a:ea typeface="Calibri"/>
                        <a:cs typeface="Times New Roman"/>
                      </a:endParaRPr>
                    </a:p>
                    <a:p>
                      <a:pPr marL="171450" indent="-171450" algn="l">
                        <a:spcAft>
                          <a:spcPts val="0"/>
                        </a:spcAft>
                        <a:buFont typeface="Arial" panose="020B0604020202020204" pitchFamily="34" charset="0"/>
                        <a:buChar char="•"/>
                      </a:pPr>
                      <a:r>
                        <a:rPr lang="en-GB" sz="900" dirty="0">
                          <a:effectLst/>
                          <a:latin typeface="+mn-lt"/>
                          <a:ea typeface="Calibri"/>
                          <a:cs typeface="Times New Roman"/>
                        </a:rPr>
                        <a:t>Eliminate unlawful discrimination, harassment and victimisation and other conduct prohibited by the Act.</a:t>
                      </a:r>
                    </a:p>
                    <a:p>
                      <a:pPr marL="171450" indent="-171450" algn="l">
                        <a:spcAft>
                          <a:spcPts val="0"/>
                        </a:spcAft>
                        <a:buFont typeface="Arial" panose="020B0604020202020204" pitchFamily="34" charset="0"/>
                        <a:buChar char="•"/>
                      </a:pPr>
                      <a:r>
                        <a:rPr lang="en-GB" sz="900" dirty="0">
                          <a:effectLst/>
                          <a:latin typeface="+mn-lt"/>
                          <a:ea typeface="Calibri"/>
                          <a:cs typeface="Times New Roman"/>
                        </a:rPr>
                        <a:t>Advance equality of opportunity between people who share a protected characteristic and those who do not</a:t>
                      </a:r>
                    </a:p>
                    <a:p>
                      <a:pPr marL="171450" indent="-171450" algn="l">
                        <a:spcAft>
                          <a:spcPts val="0"/>
                        </a:spcAft>
                        <a:buFont typeface="Arial" panose="020B0604020202020204" pitchFamily="34" charset="0"/>
                        <a:buChar char="•"/>
                      </a:pPr>
                      <a:r>
                        <a:rPr lang="en-GB" sz="900" dirty="0">
                          <a:effectLst/>
                          <a:latin typeface="+mn-lt"/>
                          <a:ea typeface="Calibri"/>
                          <a:cs typeface="Times New Roman"/>
                        </a:rPr>
                        <a:t>Foster good relations between people who share a protected characteristic and those who do not</a:t>
                      </a:r>
                    </a:p>
                  </a:txBody>
                  <a:tcPr marL="55721" marR="55721" marT="0" marB="0"/>
                </a:tc>
                <a:extLst>
                  <a:ext uri="{0D108BD9-81ED-4DB2-BD59-A6C34878D82A}">
                    <a16:rowId xmlns:a16="http://schemas.microsoft.com/office/drawing/2014/main" val="10002"/>
                  </a:ext>
                </a:extLst>
              </a:tr>
              <a:tr h="186421">
                <a:tc>
                  <a:txBody>
                    <a:bodyPr/>
                    <a:lstStyle/>
                    <a:p>
                      <a:pPr algn="l">
                        <a:lnSpc>
                          <a:spcPct val="115000"/>
                        </a:lnSpc>
                        <a:spcAft>
                          <a:spcPts val="1000"/>
                        </a:spcAft>
                      </a:pPr>
                      <a:r>
                        <a:rPr lang="en-GB" sz="900" dirty="0">
                          <a:solidFill>
                            <a:schemeClr val="bg1"/>
                          </a:solidFill>
                          <a:effectLst/>
                          <a:latin typeface="+mn-lt"/>
                          <a:ea typeface="+mn-ea"/>
                          <a:cs typeface="+mn-cs"/>
                        </a:rPr>
                        <a:t>KPI</a:t>
                      </a:r>
                      <a:endParaRPr lang="en-GB" sz="900" dirty="0">
                        <a:solidFill>
                          <a:schemeClr val="bg1"/>
                        </a:solidFill>
                        <a:effectLst/>
                        <a:latin typeface="Calibri"/>
                        <a:ea typeface="Calibri"/>
                        <a:cs typeface="Times New Roman"/>
                      </a:endParaRPr>
                    </a:p>
                  </a:txBody>
                  <a:tcPr marL="55721" marR="55721" marT="0" marB="0">
                    <a:solidFill>
                      <a:schemeClr val="accent1"/>
                    </a:solidFill>
                  </a:tcPr>
                </a:tc>
                <a:tc>
                  <a:txBody>
                    <a:bodyPr/>
                    <a:lstStyle/>
                    <a:p>
                      <a:pPr algn="l">
                        <a:lnSpc>
                          <a:spcPct val="115000"/>
                        </a:lnSpc>
                        <a:spcAft>
                          <a:spcPts val="1000"/>
                        </a:spcAft>
                      </a:pPr>
                      <a:r>
                        <a:rPr lang="en-GB" sz="900" b="1" dirty="0">
                          <a:solidFill>
                            <a:schemeClr val="bg1"/>
                          </a:solidFill>
                          <a:effectLst/>
                        </a:rPr>
                        <a:t>STAFF SURVEY</a:t>
                      </a:r>
                      <a:endParaRPr lang="en-GB" sz="900" b="1" dirty="0">
                        <a:solidFill>
                          <a:schemeClr val="bg1"/>
                        </a:solidFill>
                        <a:effectLst/>
                        <a:latin typeface="Calibri"/>
                        <a:ea typeface="Calibri"/>
                        <a:cs typeface="Times New Roman"/>
                      </a:endParaRPr>
                    </a:p>
                  </a:txBody>
                  <a:tcPr marL="0" marR="0" marT="0" marB="0">
                    <a:solidFill>
                      <a:schemeClr val="accent1"/>
                    </a:solidFill>
                  </a:tcPr>
                </a:tc>
                <a:extLst>
                  <a:ext uri="{0D108BD9-81ED-4DB2-BD59-A6C34878D82A}">
                    <a16:rowId xmlns:a16="http://schemas.microsoft.com/office/drawing/2014/main" val="10003"/>
                  </a:ext>
                </a:extLst>
              </a:tr>
              <a:tr h="209819">
                <a:tc>
                  <a:txBody>
                    <a:bodyPr/>
                    <a:lstStyle/>
                    <a:p>
                      <a:pPr algn="l">
                        <a:lnSpc>
                          <a:spcPct val="115000"/>
                        </a:lnSpc>
                        <a:spcAft>
                          <a:spcPts val="1000"/>
                        </a:spcAft>
                      </a:pPr>
                      <a:r>
                        <a:rPr lang="en-GB" sz="900" dirty="0">
                          <a:effectLst/>
                        </a:rPr>
                        <a:t>BSS1</a:t>
                      </a:r>
                      <a:endParaRPr lang="en-GB" sz="900" dirty="0">
                        <a:effectLst/>
                        <a:latin typeface="Calibri"/>
                        <a:ea typeface="Calibri"/>
                        <a:cs typeface="Times New Roman"/>
                      </a:endParaRPr>
                    </a:p>
                  </a:txBody>
                  <a:tcPr marL="55721" marR="55721" marT="0" marB="0"/>
                </a:tc>
                <a:tc>
                  <a:txBody>
                    <a:bodyPr/>
                    <a:lstStyle/>
                    <a:p>
                      <a:pPr algn="l">
                        <a:lnSpc>
                          <a:spcPct val="115000"/>
                        </a:lnSpc>
                        <a:spcAft>
                          <a:spcPts val="1000"/>
                        </a:spcAft>
                      </a:pPr>
                      <a:r>
                        <a:rPr lang="en-GB" sz="900" dirty="0">
                          <a:effectLst/>
                        </a:rPr>
                        <a:t>Not experience harassment, bullying, or abuse from patients/service users, their relatives or members of the public.</a:t>
                      </a:r>
                      <a:endParaRPr lang="en-GB" sz="900" dirty="0">
                        <a:effectLst/>
                        <a:latin typeface="Calibri"/>
                        <a:ea typeface="Calibri"/>
                        <a:cs typeface="Times New Roman"/>
                      </a:endParaRPr>
                    </a:p>
                  </a:txBody>
                  <a:tcPr marL="55721" marR="55721" marT="0" marB="0"/>
                </a:tc>
                <a:extLst>
                  <a:ext uri="{0D108BD9-81ED-4DB2-BD59-A6C34878D82A}">
                    <a16:rowId xmlns:a16="http://schemas.microsoft.com/office/drawing/2014/main" val="10004"/>
                  </a:ext>
                </a:extLst>
              </a:tr>
              <a:tr h="186421">
                <a:tc>
                  <a:txBody>
                    <a:bodyPr/>
                    <a:lstStyle/>
                    <a:p>
                      <a:pPr algn="l">
                        <a:lnSpc>
                          <a:spcPct val="115000"/>
                        </a:lnSpc>
                        <a:spcAft>
                          <a:spcPts val="1000"/>
                        </a:spcAft>
                      </a:pPr>
                      <a:r>
                        <a:rPr lang="en-GB" sz="900" dirty="0">
                          <a:effectLst/>
                        </a:rPr>
                        <a:t>BSS2</a:t>
                      </a:r>
                      <a:endParaRPr lang="en-GB" sz="900" dirty="0">
                        <a:effectLst/>
                        <a:latin typeface="Calibri"/>
                        <a:ea typeface="Calibri"/>
                        <a:cs typeface="Times New Roman"/>
                      </a:endParaRPr>
                    </a:p>
                  </a:txBody>
                  <a:tcPr marL="55721" marR="55721" marT="0" marB="0"/>
                </a:tc>
                <a:tc>
                  <a:txBody>
                    <a:bodyPr/>
                    <a:lstStyle/>
                    <a:p>
                      <a:pPr algn="l">
                        <a:lnSpc>
                          <a:spcPct val="115000"/>
                        </a:lnSpc>
                        <a:spcAft>
                          <a:spcPts val="1000"/>
                        </a:spcAft>
                      </a:pPr>
                      <a:r>
                        <a:rPr lang="en-GB" sz="900" dirty="0">
                          <a:effectLst/>
                        </a:rPr>
                        <a:t>Not experience harassment, bullying or abuse from mangers.</a:t>
                      </a:r>
                      <a:endParaRPr lang="en-GB" sz="900" dirty="0">
                        <a:effectLst/>
                        <a:latin typeface="Calibri"/>
                        <a:ea typeface="Calibri"/>
                        <a:cs typeface="Times New Roman"/>
                      </a:endParaRPr>
                    </a:p>
                  </a:txBody>
                  <a:tcPr marL="55721" marR="55721" marT="0" marB="0"/>
                </a:tc>
                <a:extLst>
                  <a:ext uri="{0D108BD9-81ED-4DB2-BD59-A6C34878D82A}">
                    <a16:rowId xmlns:a16="http://schemas.microsoft.com/office/drawing/2014/main" val="10005"/>
                  </a:ext>
                </a:extLst>
              </a:tr>
              <a:tr h="186421">
                <a:tc>
                  <a:txBody>
                    <a:bodyPr/>
                    <a:lstStyle/>
                    <a:p>
                      <a:pPr algn="l">
                        <a:lnSpc>
                          <a:spcPct val="115000"/>
                        </a:lnSpc>
                        <a:spcAft>
                          <a:spcPts val="1000"/>
                        </a:spcAft>
                      </a:pPr>
                      <a:r>
                        <a:rPr lang="en-GB" sz="900" dirty="0">
                          <a:effectLst/>
                        </a:rPr>
                        <a:t>BSS3</a:t>
                      </a:r>
                      <a:endParaRPr lang="en-GB" sz="900" dirty="0">
                        <a:effectLst/>
                        <a:latin typeface="Calibri"/>
                        <a:ea typeface="Calibri"/>
                        <a:cs typeface="Times New Roman"/>
                      </a:endParaRPr>
                    </a:p>
                  </a:txBody>
                  <a:tcPr marL="55721" marR="55721" marT="0" marB="0"/>
                </a:tc>
                <a:tc>
                  <a:txBody>
                    <a:bodyPr/>
                    <a:lstStyle/>
                    <a:p>
                      <a:pPr algn="l">
                        <a:lnSpc>
                          <a:spcPct val="115000"/>
                        </a:lnSpc>
                        <a:spcAft>
                          <a:spcPts val="1000"/>
                        </a:spcAft>
                      </a:pPr>
                      <a:r>
                        <a:rPr lang="en-GB" sz="900" dirty="0">
                          <a:effectLst/>
                        </a:rPr>
                        <a:t>Not experience harassment, bullying or abuse from other colleagues.</a:t>
                      </a:r>
                      <a:endParaRPr lang="en-GB" sz="900" dirty="0">
                        <a:effectLst/>
                        <a:latin typeface="Calibri"/>
                        <a:ea typeface="Calibri"/>
                        <a:cs typeface="Times New Roman"/>
                      </a:endParaRPr>
                    </a:p>
                  </a:txBody>
                  <a:tcPr marL="55721" marR="55721" marT="0" marB="0"/>
                </a:tc>
                <a:extLst>
                  <a:ext uri="{0D108BD9-81ED-4DB2-BD59-A6C34878D82A}">
                    <a16:rowId xmlns:a16="http://schemas.microsoft.com/office/drawing/2014/main" val="10006"/>
                  </a:ext>
                </a:extLst>
              </a:tr>
              <a:tr h="186421">
                <a:tc>
                  <a:txBody>
                    <a:bodyPr/>
                    <a:lstStyle/>
                    <a:p>
                      <a:pPr algn="l">
                        <a:lnSpc>
                          <a:spcPct val="115000"/>
                        </a:lnSpc>
                        <a:spcAft>
                          <a:spcPts val="1000"/>
                        </a:spcAft>
                      </a:pPr>
                      <a:r>
                        <a:rPr lang="en-GB" sz="900" dirty="0">
                          <a:effectLst/>
                        </a:rPr>
                        <a:t>BSS4</a:t>
                      </a:r>
                      <a:endParaRPr lang="en-GB" sz="900" dirty="0">
                        <a:effectLst/>
                        <a:latin typeface="Calibri"/>
                        <a:ea typeface="Calibri"/>
                        <a:cs typeface="Times New Roman"/>
                      </a:endParaRPr>
                    </a:p>
                  </a:txBody>
                  <a:tcPr marL="55721" marR="55721" marT="0" marB="0"/>
                </a:tc>
                <a:tc>
                  <a:txBody>
                    <a:bodyPr/>
                    <a:lstStyle/>
                    <a:p>
                      <a:pPr algn="l">
                        <a:lnSpc>
                          <a:spcPct val="115000"/>
                        </a:lnSpc>
                        <a:spcAft>
                          <a:spcPts val="1000"/>
                        </a:spcAft>
                      </a:pPr>
                      <a:r>
                        <a:rPr lang="en-GB" sz="900" dirty="0">
                          <a:effectLst/>
                        </a:rPr>
                        <a:t>Last experience of harassment/bullying/abuse reported</a:t>
                      </a:r>
                      <a:endParaRPr lang="en-GB" sz="900" dirty="0">
                        <a:effectLst/>
                        <a:latin typeface="Calibri"/>
                        <a:ea typeface="Calibri"/>
                        <a:cs typeface="Times New Roman"/>
                      </a:endParaRPr>
                    </a:p>
                  </a:txBody>
                  <a:tcPr marL="55721" marR="55721" marT="0" marB="0"/>
                </a:tc>
                <a:extLst>
                  <a:ext uri="{0D108BD9-81ED-4DB2-BD59-A6C34878D82A}">
                    <a16:rowId xmlns:a16="http://schemas.microsoft.com/office/drawing/2014/main" val="10007"/>
                  </a:ext>
                </a:extLst>
              </a:tr>
              <a:tr h="186421">
                <a:tc>
                  <a:txBody>
                    <a:bodyPr/>
                    <a:lstStyle/>
                    <a:p>
                      <a:pPr algn="l">
                        <a:lnSpc>
                          <a:spcPct val="115000"/>
                        </a:lnSpc>
                        <a:spcAft>
                          <a:spcPts val="1000"/>
                        </a:spcAft>
                      </a:pPr>
                      <a:r>
                        <a:rPr lang="en-GB" sz="900" dirty="0">
                          <a:effectLst/>
                        </a:rPr>
                        <a:t>DSS1</a:t>
                      </a:r>
                      <a:endParaRPr lang="en-GB" sz="900" dirty="0">
                        <a:effectLst/>
                        <a:latin typeface="Calibri"/>
                        <a:ea typeface="Calibri"/>
                        <a:cs typeface="Times New Roman"/>
                      </a:endParaRPr>
                    </a:p>
                  </a:txBody>
                  <a:tcPr marL="55721" marR="55721" marT="0" marB="0"/>
                </a:tc>
                <a:tc>
                  <a:txBody>
                    <a:bodyPr/>
                    <a:lstStyle/>
                    <a:p>
                      <a:pPr algn="l">
                        <a:lnSpc>
                          <a:spcPct val="115000"/>
                        </a:lnSpc>
                        <a:spcAft>
                          <a:spcPts val="1000"/>
                        </a:spcAft>
                      </a:pPr>
                      <a:r>
                        <a:rPr lang="en-GB" sz="900" dirty="0">
                          <a:effectLst/>
                        </a:rPr>
                        <a:t>Organisation acts fairly: career progression.</a:t>
                      </a:r>
                      <a:endParaRPr lang="en-GB" sz="900" dirty="0">
                        <a:effectLst/>
                        <a:latin typeface="Calibri"/>
                        <a:ea typeface="Calibri"/>
                        <a:cs typeface="Times New Roman"/>
                      </a:endParaRPr>
                    </a:p>
                  </a:txBody>
                  <a:tcPr marL="55721" marR="55721" marT="0" marB="0"/>
                </a:tc>
                <a:extLst>
                  <a:ext uri="{0D108BD9-81ED-4DB2-BD59-A6C34878D82A}">
                    <a16:rowId xmlns:a16="http://schemas.microsoft.com/office/drawing/2014/main" val="10008"/>
                  </a:ext>
                </a:extLst>
              </a:tr>
              <a:tr h="213961">
                <a:tc>
                  <a:txBody>
                    <a:bodyPr/>
                    <a:lstStyle/>
                    <a:p>
                      <a:pPr algn="l">
                        <a:lnSpc>
                          <a:spcPct val="115000"/>
                        </a:lnSpc>
                        <a:spcAft>
                          <a:spcPts val="1000"/>
                        </a:spcAft>
                      </a:pPr>
                      <a:r>
                        <a:rPr lang="en-GB" sz="900" dirty="0">
                          <a:effectLst/>
                        </a:rPr>
                        <a:t>DSS2</a:t>
                      </a:r>
                      <a:endParaRPr lang="en-GB" sz="900" dirty="0">
                        <a:effectLst/>
                        <a:latin typeface="Calibri"/>
                        <a:ea typeface="Calibri"/>
                        <a:cs typeface="Times New Roman"/>
                      </a:endParaRPr>
                    </a:p>
                  </a:txBody>
                  <a:tcPr marL="55721" marR="55721" marT="0" marB="0"/>
                </a:tc>
                <a:tc>
                  <a:txBody>
                    <a:bodyPr/>
                    <a:lstStyle/>
                    <a:p>
                      <a:pPr algn="l">
                        <a:lnSpc>
                          <a:spcPct val="115000"/>
                        </a:lnSpc>
                        <a:spcAft>
                          <a:spcPts val="1000"/>
                        </a:spcAft>
                      </a:pPr>
                      <a:r>
                        <a:rPr lang="en-GB" sz="900" dirty="0">
                          <a:effectLst/>
                        </a:rPr>
                        <a:t>Not experiences discrimination from patients/service users, their relatives or other members of the public.</a:t>
                      </a:r>
                      <a:endParaRPr lang="en-GB" sz="900" dirty="0">
                        <a:effectLst/>
                        <a:latin typeface="Calibri"/>
                        <a:ea typeface="Calibri"/>
                        <a:cs typeface="Times New Roman"/>
                      </a:endParaRPr>
                    </a:p>
                  </a:txBody>
                  <a:tcPr marL="55721" marR="55721" marT="0" marB="0"/>
                </a:tc>
                <a:extLst>
                  <a:ext uri="{0D108BD9-81ED-4DB2-BD59-A6C34878D82A}">
                    <a16:rowId xmlns:a16="http://schemas.microsoft.com/office/drawing/2014/main" val="10009"/>
                  </a:ext>
                </a:extLst>
              </a:tr>
              <a:tr h="186421">
                <a:tc>
                  <a:txBody>
                    <a:bodyPr/>
                    <a:lstStyle/>
                    <a:p>
                      <a:pPr algn="l">
                        <a:lnSpc>
                          <a:spcPct val="115000"/>
                        </a:lnSpc>
                        <a:spcAft>
                          <a:spcPts val="1000"/>
                        </a:spcAft>
                      </a:pPr>
                      <a:r>
                        <a:rPr lang="en-GB" sz="900" dirty="0">
                          <a:effectLst/>
                        </a:rPr>
                        <a:t>DSS3</a:t>
                      </a:r>
                      <a:endParaRPr lang="en-GB" sz="900" dirty="0">
                        <a:effectLst/>
                        <a:latin typeface="Calibri"/>
                        <a:ea typeface="Calibri"/>
                        <a:cs typeface="Times New Roman"/>
                      </a:endParaRPr>
                    </a:p>
                  </a:txBody>
                  <a:tcPr marL="55721" marR="55721" marT="0" marB="0"/>
                </a:tc>
                <a:tc>
                  <a:txBody>
                    <a:bodyPr/>
                    <a:lstStyle/>
                    <a:p>
                      <a:pPr algn="l">
                        <a:lnSpc>
                          <a:spcPct val="115000"/>
                        </a:lnSpc>
                        <a:spcAft>
                          <a:spcPts val="1000"/>
                        </a:spcAft>
                      </a:pPr>
                      <a:r>
                        <a:rPr lang="en-GB" sz="900" dirty="0">
                          <a:effectLst/>
                        </a:rPr>
                        <a:t>Not experiences discrimination from manger/team leader or other colleagues.</a:t>
                      </a:r>
                      <a:endParaRPr lang="en-GB" sz="900" dirty="0">
                        <a:effectLst/>
                        <a:latin typeface="Calibri"/>
                        <a:ea typeface="Calibri"/>
                        <a:cs typeface="Times New Roman"/>
                      </a:endParaRPr>
                    </a:p>
                  </a:txBody>
                  <a:tcPr marL="55721" marR="55721" marT="0" marB="0"/>
                </a:tc>
                <a:extLst>
                  <a:ext uri="{0D108BD9-81ED-4DB2-BD59-A6C34878D82A}">
                    <a16:rowId xmlns:a16="http://schemas.microsoft.com/office/drawing/2014/main" val="10010"/>
                  </a:ext>
                </a:extLst>
              </a:tr>
              <a:tr h="186421">
                <a:tc>
                  <a:txBody>
                    <a:bodyPr/>
                    <a:lstStyle/>
                    <a:p>
                      <a:pPr algn="l">
                        <a:lnSpc>
                          <a:spcPct val="115000"/>
                        </a:lnSpc>
                        <a:spcAft>
                          <a:spcPts val="1000"/>
                        </a:spcAft>
                      </a:pPr>
                      <a:r>
                        <a:rPr lang="en-GB" sz="900" dirty="0">
                          <a:effectLst/>
                        </a:rPr>
                        <a:t>DSS4</a:t>
                      </a:r>
                      <a:endParaRPr lang="en-GB" sz="900" dirty="0">
                        <a:effectLst/>
                        <a:latin typeface="Calibri"/>
                        <a:ea typeface="Calibri"/>
                        <a:cs typeface="Times New Roman"/>
                      </a:endParaRPr>
                    </a:p>
                  </a:txBody>
                  <a:tcPr marL="55721" marR="55721" marT="0" marB="0"/>
                </a:tc>
                <a:tc>
                  <a:txBody>
                    <a:bodyPr/>
                    <a:lstStyle/>
                    <a:p>
                      <a:pPr algn="l">
                        <a:lnSpc>
                          <a:spcPct val="115000"/>
                        </a:lnSpc>
                        <a:spcAft>
                          <a:spcPts val="1000"/>
                        </a:spcAft>
                      </a:pPr>
                      <a:r>
                        <a:rPr lang="en-GB" sz="900" dirty="0">
                          <a:effectLst/>
                        </a:rPr>
                        <a:t>Disability: organisation made adequate adjustment(s) to enable me to carry out work.</a:t>
                      </a:r>
                      <a:endParaRPr lang="en-GB" sz="900" dirty="0">
                        <a:effectLst/>
                        <a:latin typeface="Calibri"/>
                        <a:ea typeface="Calibri"/>
                        <a:cs typeface="Times New Roman"/>
                      </a:endParaRPr>
                    </a:p>
                  </a:txBody>
                  <a:tcPr marL="55721" marR="55721" marT="0" marB="0"/>
                </a:tc>
                <a:extLst>
                  <a:ext uri="{0D108BD9-81ED-4DB2-BD59-A6C34878D82A}">
                    <a16:rowId xmlns:a16="http://schemas.microsoft.com/office/drawing/2014/main" val="10011"/>
                  </a:ext>
                </a:extLst>
              </a:tr>
              <a:tr h="186421">
                <a:tc>
                  <a:txBody>
                    <a:bodyPr/>
                    <a:lstStyle/>
                    <a:p>
                      <a:pPr algn="l">
                        <a:lnSpc>
                          <a:spcPct val="115000"/>
                        </a:lnSpc>
                        <a:spcAft>
                          <a:spcPts val="1000"/>
                        </a:spcAft>
                      </a:pPr>
                      <a:r>
                        <a:rPr lang="en-GB" sz="900" dirty="0">
                          <a:solidFill>
                            <a:schemeClr val="bg1"/>
                          </a:solidFill>
                          <a:effectLst/>
                          <a:latin typeface="+mn-lt"/>
                          <a:ea typeface="+mn-ea"/>
                          <a:cs typeface="+mn-cs"/>
                        </a:rPr>
                        <a:t>KPI</a:t>
                      </a:r>
                      <a:endParaRPr lang="en-GB" sz="900" dirty="0">
                        <a:solidFill>
                          <a:schemeClr val="bg1"/>
                        </a:solidFill>
                        <a:effectLst/>
                        <a:latin typeface="Calibri"/>
                        <a:ea typeface="Calibri"/>
                        <a:cs typeface="Times New Roman"/>
                      </a:endParaRPr>
                    </a:p>
                  </a:txBody>
                  <a:tcPr marL="55721" marR="55721" marT="0" marB="0"/>
                </a:tc>
                <a:tc>
                  <a:txBody>
                    <a:bodyPr/>
                    <a:lstStyle/>
                    <a:p>
                      <a:pPr algn="l">
                        <a:lnSpc>
                          <a:spcPct val="115000"/>
                        </a:lnSpc>
                        <a:spcAft>
                          <a:spcPts val="1000"/>
                        </a:spcAft>
                      </a:pPr>
                      <a:r>
                        <a:rPr lang="en-GB" sz="900" b="1" dirty="0">
                          <a:solidFill>
                            <a:schemeClr val="bg1"/>
                          </a:solidFill>
                          <a:effectLst/>
                        </a:rPr>
                        <a:t>GENDER PAY GAP</a:t>
                      </a:r>
                      <a:endParaRPr lang="en-GB" sz="900" b="1" dirty="0">
                        <a:solidFill>
                          <a:schemeClr val="bg1"/>
                        </a:solidFill>
                        <a:effectLst/>
                        <a:latin typeface="Calibri"/>
                        <a:ea typeface="Calibri"/>
                        <a:cs typeface="Times New Roman"/>
                      </a:endParaRPr>
                    </a:p>
                  </a:txBody>
                  <a:tcPr marL="0" marR="0" marT="0" marB="0">
                    <a:solidFill>
                      <a:schemeClr val="accent1"/>
                    </a:solidFill>
                  </a:tcPr>
                </a:tc>
                <a:extLst>
                  <a:ext uri="{0D108BD9-81ED-4DB2-BD59-A6C34878D82A}">
                    <a16:rowId xmlns:a16="http://schemas.microsoft.com/office/drawing/2014/main" val="10012"/>
                  </a:ext>
                </a:extLst>
              </a:tr>
              <a:tr h="186421">
                <a:tc>
                  <a:txBody>
                    <a:bodyPr/>
                    <a:lstStyle/>
                    <a:p>
                      <a:pPr algn="l">
                        <a:lnSpc>
                          <a:spcPct val="115000"/>
                        </a:lnSpc>
                        <a:spcAft>
                          <a:spcPts val="1000"/>
                        </a:spcAft>
                      </a:pPr>
                      <a:r>
                        <a:rPr lang="en-GB" sz="900" dirty="0">
                          <a:effectLst/>
                          <a:latin typeface="Calibri"/>
                          <a:ea typeface="Calibri"/>
                          <a:cs typeface="Times New Roman"/>
                        </a:rPr>
                        <a:t>GPG</a:t>
                      </a:r>
                    </a:p>
                  </a:txBody>
                  <a:tcPr marL="55721" marR="55721" marT="0" marB="0"/>
                </a:tc>
                <a:tc>
                  <a:txBody>
                    <a:bodyPr/>
                    <a:lstStyle/>
                    <a:p>
                      <a:pPr algn="l">
                        <a:lnSpc>
                          <a:spcPct val="115000"/>
                        </a:lnSpc>
                        <a:spcAft>
                          <a:spcPts val="1000"/>
                        </a:spcAft>
                      </a:pPr>
                      <a:r>
                        <a:rPr lang="en-GB" sz="900" dirty="0">
                          <a:effectLst/>
                          <a:latin typeface="+mn-lt"/>
                          <a:ea typeface="Calibri"/>
                          <a:cs typeface="Times New Roman"/>
                        </a:rPr>
                        <a:t>Publish annual report with specific figures about gender pay gap, narrative and actions (if applicable)</a:t>
                      </a:r>
                      <a:endParaRPr lang="en-GB" sz="900" dirty="0">
                        <a:effectLst/>
                        <a:latin typeface="Calibri"/>
                        <a:ea typeface="Calibri"/>
                        <a:cs typeface="Times New Roman"/>
                      </a:endParaRPr>
                    </a:p>
                  </a:txBody>
                  <a:tcPr marL="55721" marR="55721" marT="0" marB="0"/>
                </a:tc>
                <a:extLst>
                  <a:ext uri="{0D108BD9-81ED-4DB2-BD59-A6C34878D82A}">
                    <a16:rowId xmlns:a16="http://schemas.microsoft.com/office/drawing/2014/main" val="10013"/>
                  </a:ext>
                </a:extLst>
              </a:tr>
            </a:tbl>
          </a:graphicData>
        </a:graphic>
      </p:graphicFrame>
    </p:spTree>
    <p:custDataLst>
      <p:tags r:id="rId1"/>
    </p:custDataLst>
    <p:extLst>
      <p:ext uri="{BB962C8B-B14F-4D97-AF65-F5344CB8AC3E}">
        <p14:creationId xmlns:p14="http://schemas.microsoft.com/office/powerpoint/2010/main" val="2353048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5A5E2BD-EC43-40B2-A62C-624D2126CDA9}"/>
              </a:ext>
            </a:extLst>
          </p:cNvPr>
          <p:cNvSpPr>
            <a:spLocks noGrp="1"/>
          </p:cNvSpPr>
          <p:nvPr>
            <p:ph type="sldNum" sz="quarter" idx="12"/>
          </p:nvPr>
        </p:nvSpPr>
        <p:spPr/>
        <p:txBody>
          <a:bodyPr/>
          <a:lstStyle/>
          <a:p>
            <a:fld id="{ECA5469C-08DA-4774-9D4D-73FB2CE48787}" type="slidenum">
              <a:rPr lang="en-GB" smtClean="0"/>
              <a:t>52</a:t>
            </a:fld>
            <a:endParaRPr lang="en-GB"/>
          </a:p>
        </p:txBody>
      </p:sp>
      <p:graphicFrame>
        <p:nvGraphicFramePr>
          <p:cNvPr id="8" name="Table 7">
            <a:extLst>
              <a:ext uri="{FF2B5EF4-FFF2-40B4-BE49-F238E27FC236}">
                <a16:creationId xmlns:a16="http://schemas.microsoft.com/office/drawing/2014/main" id="{ED5C6C7E-C8E0-439E-9C61-C076674EDD12}"/>
              </a:ext>
            </a:extLst>
          </p:cNvPr>
          <p:cNvGraphicFramePr>
            <a:graphicFrameLocks noGrp="1"/>
          </p:cNvGraphicFramePr>
          <p:nvPr>
            <p:extLst>
              <p:ext uri="{D42A27DB-BD31-4B8C-83A1-F6EECF244321}">
                <p14:modId xmlns:p14="http://schemas.microsoft.com/office/powerpoint/2010/main" val="1175002377"/>
              </p:ext>
            </p:extLst>
          </p:nvPr>
        </p:nvGraphicFramePr>
        <p:xfrm>
          <a:off x="1241345" y="2060848"/>
          <a:ext cx="7423309" cy="3506288"/>
        </p:xfrm>
        <a:graphic>
          <a:graphicData uri="http://schemas.openxmlformats.org/drawingml/2006/table">
            <a:tbl>
              <a:tblPr firstRow="1" firstCol="1" bandRow="1">
                <a:tableStyleId>{5C22544A-7EE6-4342-B048-85BDC9FD1C3A}</a:tableStyleId>
              </a:tblPr>
              <a:tblGrid>
                <a:gridCol w="496848">
                  <a:extLst>
                    <a:ext uri="{9D8B030D-6E8A-4147-A177-3AD203B41FA5}">
                      <a16:colId xmlns:a16="http://schemas.microsoft.com/office/drawing/2014/main" val="20000"/>
                    </a:ext>
                  </a:extLst>
                </a:gridCol>
                <a:gridCol w="6926461">
                  <a:extLst>
                    <a:ext uri="{9D8B030D-6E8A-4147-A177-3AD203B41FA5}">
                      <a16:colId xmlns:a16="http://schemas.microsoft.com/office/drawing/2014/main" val="20001"/>
                    </a:ext>
                  </a:extLst>
                </a:gridCol>
              </a:tblGrid>
              <a:tr h="175500">
                <a:tc>
                  <a:txBody>
                    <a:bodyPr/>
                    <a:lstStyle/>
                    <a:p>
                      <a:pPr algn="l">
                        <a:lnSpc>
                          <a:spcPct val="115000"/>
                        </a:lnSpc>
                        <a:spcAft>
                          <a:spcPts val="1000"/>
                        </a:spcAft>
                      </a:pPr>
                      <a:r>
                        <a:rPr lang="en-GB" sz="900" dirty="0">
                          <a:effectLst/>
                        </a:rPr>
                        <a:t>KPI</a:t>
                      </a:r>
                      <a:endParaRPr lang="en-GB" sz="900" dirty="0">
                        <a:effectLst/>
                        <a:latin typeface="Calibri"/>
                        <a:ea typeface="Calibri"/>
                        <a:cs typeface="Times New Roman"/>
                      </a:endParaRPr>
                    </a:p>
                  </a:txBody>
                  <a:tcPr marL="40879" marR="40879" marT="0" marB="0" anchor="ctr"/>
                </a:tc>
                <a:tc>
                  <a:txBody>
                    <a:bodyPr/>
                    <a:lstStyle/>
                    <a:p>
                      <a:pPr algn="ctr">
                        <a:lnSpc>
                          <a:spcPct val="115000"/>
                        </a:lnSpc>
                        <a:spcAft>
                          <a:spcPts val="1000"/>
                        </a:spcAft>
                      </a:pPr>
                      <a:r>
                        <a:rPr lang="en-GB" sz="900" dirty="0">
                          <a:effectLst/>
                        </a:rPr>
                        <a:t>PEOPLE PLAN</a:t>
                      </a:r>
                      <a:endParaRPr lang="en-GB" sz="900" dirty="0">
                        <a:effectLst/>
                        <a:latin typeface="Calibri"/>
                        <a:ea typeface="Calibri"/>
                        <a:cs typeface="Times New Roman"/>
                      </a:endParaRPr>
                    </a:p>
                  </a:txBody>
                  <a:tcPr marL="0" marR="0" marT="0" marB="0" anchor="ctr"/>
                </a:tc>
                <a:extLst>
                  <a:ext uri="{0D108BD9-81ED-4DB2-BD59-A6C34878D82A}">
                    <a16:rowId xmlns:a16="http://schemas.microsoft.com/office/drawing/2014/main" val="10000"/>
                  </a:ext>
                </a:extLst>
              </a:tr>
              <a:tr h="175500">
                <a:tc>
                  <a:txBody>
                    <a:bodyPr/>
                    <a:lstStyle/>
                    <a:p>
                      <a:pPr>
                        <a:lnSpc>
                          <a:spcPct val="115000"/>
                        </a:lnSpc>
                        <a:spcAft>
                          <a:spcPts val="1000"/>
                        </a:spcAft>
                      </a:pPr>
                      <a:r>
                        <a:rPr lang="en-GB" sz="900" dirty="0">
                          <a:effectLst/>
                        </a:rPr>
                        <a:t>APP2</a:t>
                      </a:r>
                      <a:endParaRPr lang="en-GB" sz="900" dirty="0">
                        <a:effectLst/>
                        <a:latin typeface="Calibri"/>
                        <a:ea typeface="Calibri"/>
                        <a:cs typeface="Times New Roman"/>
                      </a:endParaRPr>
                    </a:p>
                  </a:txBody>
                  <a:tcPr marL="40879" marR="40879" marT="0" marB="0" anchor="ctr"/>
                </a:tc>
                <a:tc>
                  <a:txBody>
                    <a:bodyPr/>
                    <a:lstStyle/>
                    <a:p>
                      <a:pPr>
                        <a:lnSpc>
                          <a:spcPct val="115000"/>
                        </a:lnSpc>
                        <a:spcAft>
                          <a:spcPts val="1000"/>
                        </a:spcAft>
                      </a:pPr>
                      <a:r>
                        <a:rPr lang="en-GB" sz="900" dirty="0">
                          <a:effectLst/>
                        </a:rPr>
                        <a:t>Discuss equality, diversity and inclusion as part of the health and wellbeing conversations described in the health and wellbeing table.</a:t>
                      </a:r>
                      <a:endParaRPr lang="en-GB" sz="900" dirty="0">
                        <a:effectLst/>
                        <a:latin typeface="Calibri"/>
                        <a:ea typeface="Calibri"/>
                        <a:cs typeface="Times New Roman"/>
                      </a:endParaRPr>
                    </a:p>
                  </a:txBody>
                  <a:tcPr marL="40879" marR="40879" marT="0" marB="0" anchor="ctr"/>
                </a:tc>
                <a:extLst>
                  <a:ext uri="{0D108BD9-81ED-4DB2-BD59-A6C34878D82A}">
                    <a16:rowId xmlns:a16="http://schemas.microsoft.com/office/drawing/2014/main" val="10001"/>
                  </a:ext>
                </a:extLst>
              </a:tr>
              <a:tr h="304094">
                <a:tc>
                  <a:txBody>
                    <a:bodyPr/>
                    <a:lstStyle/>
                    <a:p>
                      <a:pPr>
                        <a:lnSpc>
                          <a:spcPct val="115000"/>
                        </a:lnSpc>
                        <a:spcAft>
                          <a:spcPts val="1000"/>
                        </a:spcAft>
                      </a:pPr>
                      <a:r>
                        <a:rPr lang="en-GB" sz="900" dirty="0">
                          <a:effectLst/>
                        </a:rPr>
                        <a:t>DPP1</a:t>
                      </a:r>
                      <a:endParaRPr lang="en-GB" sz="900" dirty="0">
                        <a:effectLst/>
                        <a:latin typeface="Calibri"/>
                        <a:ea typeface="Calibri"/>
                        <a:cs typeface="Times New Roman"/>
                      </a:endParaRPr>
                    </a:p>
                  </a:txBody>
                  <a:tcPr marL="40879" marR="40879" marT="0" marB="0" anchor="ctr"/>
                </a:tc>
                <a:tc>
                  <a:txBody>
                    <a:bodyPr/>
                    <a:lstStyle/>
                    <a:p>
                      <a:pPr>
                        <a:lnSpc>
                          <a:spcPct val="115000"/>
                        </a:lnSpc>
                        <a:spcAft>
                          <a:spcPts val="1000"/>
                        </a:spcAft>
                      </a:pPr>
                      <a:r>
                        <a:rPr lang="en-GB" sz="900" dirty="0">
                          <a:effectLst/>
                        </a:rPr>
                        <a:t>Overhaul recruitment and promotion practices to make sure that staffing reflects the diversity of the community, and regional and national labour markets.</a:t>
                      </a:r>
                      <a:endParaRPr lang="en-GB" sz="900" dirty="0">
                        <a:effectLst/>
                        <a:latin typeface="Calibri"/>
                        <a:ea typeface="Calibri"/>
                        <a:cs typeface="Times New Roman"/>
                      </a:endParaRPr>
                    </a:p>
                  </a:txBody>
                  <a:tcPr marL="40879" marR="40879" marT="0" marB="0" anchor="ctr"/>
                </a:tc>
                <a:extLst>
                  <a:ext uri="{0D108BD9-81ED-4DB2-BD59-A6C34878D82A}">
                    <a16:rowId xmlns:a16="http://schemas.microsoft.com/office/drawing/2014/main" val="10002"/>
                  </a:ext>
                </a:extLst>
              </a:tr>
              <a:tr h="304094">
                <a:tc>
                  <a:txBody>
                    <a:bodyPr/>
                    <a:lstStyle/>
                    <a:p>
                      <a:pPr>
                        <a:lnSpc>
                          <a:spcPct val="115000"/>
                        </a:lnSpc>
                        <a:spcAft>
                          <a:spcPts val="1000"/>
                        </a:spcAft>
                      </a:pPr>
                      <a:r>
                        <a:rPr lang="en-GB" sz="900" dirty="0">
                          <a:effectLst/>
                        </a:rPr>
                        <a:t>DPP2</a:t>
                      </a:r>
                      <a:endParaRPr lang="en-GB" sz="900" dirty="0">
                        <a:effectLst/>
                        <a:latin typeface="Calibri"/>
                        <a:ea typeface="Calibri"/>
                        <a:cs typeface="Times New Roman"/>
                      </a:endParaRPr>
                    </a:p>
                  </a:txBody>
                  <a:tcPr marL="40879" marR="40879" marT="0" marB="0" anchor="ctr"/>
                </a:tc>
                <a:tc>
                  <a:txBody>
                    <a:bodyPr/>
                    <a:lstStyle/>
                    <a:p>
                      <a:pPr>
                        <a:lnSpc>
                          <a:spcPct val="115000"/>
                        </a:lnSpc>
                        <a:spcAft>
                          <a:spcPts val="1000"/>
                        </a:spcAft>
                      </a:pPr>
                      <a:r>
                        <a:rPr lang="en-GB" sz="900" dirty="0">
                          <a:effectLst/>
                        </a:rPr>
                        <a:t>Complete risk assessments for vulnerable staff, including BAME colleagues and anyone who needs additional support, and take action where needed.</a:t>
                      </a:r>
                      <a:endParaRPr lang="en-GB" sz="900" dirty="0">
                        <a:effectLst/>
                        <a:latin typeface="Calibri"/>
                        <a:ea typeface="Calibri"/>
                        <a:cs typeface="Times New Roman"/>
                      </a:endParaRPr>
                    </a:p>
                  </a:txBody>
                  <a:tcPr marL="40879" marR="40879" marT="0" marB="0" anchor="ctr"/>
                </a:tc>
                <a:extLst>
                  <a:ext uri="{0D108BD9-81ED-4DB2-BD59-A6C34878D82A}">
                    <a16:rowId xmlns:a16="http://schemas.microsoft.com/office/drawing/2014/main" val="10003"/>
                  </a:ext>
                </a:extLst>
              </a:tr>
              <a:tr h="175500">
                <a:tc>
                  <a:txBody>
                    <a:bodyPr/>
                    <a:lstStyle/>
                    <a:p>
                      <a:pPr>
                        <a:lnSpc>
                          <a:spcPct val="115000"/>
                        </a:lnSpc>
                        <a:spcAft>
                          <a:spcPts val="1000"/>
                        </a:spcAft>
                      </a:pPr>
                      <a:r>
                        <a:rPr lang="en-GB" sz="900" dirty="0">
                          <a:effectLst/>
                        </a:rPr>
                        <a:t>DPP3</a:t>
                      </a:r>
                      <a:endParaRPr lang="en-GB" sz="900" dirty="0">
                        <a:effectLst/>
                        <a:latin typeface="Calibri"/>
                        <a:ea typeface="Calibri"/>
                        <a:cs typeface="Times New Roman"/>
                      </a:endParaRPr>
                    </a:p>
                  </a:txBody>
                  <a:tcPr marL="40879" marR="40879" marT="0" marB="0" anchor="ctr"/>
                </a:tc>
                <a:tc>
                  <a:txBody>
                    <a:bodyPr/>
                    <a:lstStyle/>
                    <a:p>
                      <a:pPr>
                        <a:lnSpc>
                          <a:spcPct val="115000"/>
                        </a:lnSpc>
                        <a:spcAft>
                          <a:spcPts val="1000"/>
                        </a:spcAft>
                      </a:pPr>
                      <a:r>
                        <a:rPr lang="en-GB" sz="900" dirty="0">
                          <a:effectLst/>
                        </a:rPr>
                        <a:t>Publish progress against the Model Employer goals to ensure that the workforce leadership is representative of the overall BAME workforce.</a:t>
                      </a:r>
                      <a:endParaRPr lang="en-GB" sz="900" dirty="0">
                        <a:effectLst/>
                        <a:latin typeface="Calibri"/>
                        <a:ea typeface="Calibri"/>
                        <a:cs typeface="Times New Roman"/>
                      </a:endParaRPr>
                    </a:p>
                  </a:txBody>
                  <a:tcPr marL="40879" marR="40879" marT="0" marB="0" anchor="ctr"/>
                </a:tc>
                <a:extLst>
                  <a:ext uri="{0D108BD9-81ED-4DB2-BD59-A6C34878D82A}">
                    <a16:rowId xmlns:a16="http://schemas.microsoft.com/office/drawing/2014/main" val="10004"/>
                  </a:ext>
                </a:extLst>
              </a:tr>
              <a:tr h="175500">
                <a:tc>
                  <a:txBody>
                    <a:bodyPr/>
                    <a:lstStyle/>
                    <a:p>
                      <a:pPr>
                        <a:lnSpc>
                          <a:spcPct val="115000"/>
                        </a:lnSpc>
                        <a:spcAft>
                          <a:spcPts val="1000"/>
                        </a:spcAft>
                      </a:pPr>
                      <a:r>
                        <a:rPr lang="en-GB" sz="900" dirty="0">
                          <a:effectLst/>
                        </a:rPr>
                        <a:t>DPP4</a:t>
                      </a:r>
                      <a:endParaRPr lang="en-GB" sz="900" dirty="0">
                        <a:effectLst/>
                        <a:latin typeface="Calibri"/>
                        <a:ea typeface="Calibri"/>
                        <a:cs typeface="Times New Roman"/>
                      </a:endParaRPr>
                    </a:p>
                  </a:txBody>
                  <a:tcPr marL="40879" marR="40879" marT="0" marB="0" anchor="ctr"/>
                </a:tc>
                <a:tc>
                  <a:txBody>
                    <a:bodyPr/>
                    <a:lstStyle/>
                    <a:p>
                      <a:pPr>
                        <a:lnSpc>
                          <a:spcPct val="115000"/>
                        </a:lnSpc>
                        <a:spcAft>
                          <a:spcPts val="1000"/>
                        </a:spcAft>
                      </a:pPr>
                      <a:r>
                        <a:rPr lang="en-GB" sz="900" dirty="0">
                          <a:effectLst/>
                        </a:rPr>
                        <a:t>51 per cent of organisations to have eliminated the ethnicity gap when entering into a formal disciplinary processes</a:t>
                      </a:r>
                      <a:endParaRPr lang="en-GB" sz="900" dirty="0">
                        <a:effectLst/>
                        <a:latin typeface="Calibri"/>
                        <a:ea typeface="Calibri"/>
                        <a:cs typeface="Times New Roman"/>
                      </a:endParaRPr>
                    </a:p>
                  </a:txBody>
                  <a:tcPr marL="40879" marR="40879" marT="0" marB="0" anchor="ctr"/>
                </a:tc>
                <a:extLst>
                  <a:ext uri="{0D108BD9-81ED-4DB2-BD59-A6C34878D82A}">
                    <a16:rowId xmlns:a16="http://schemas.microsoft.com/office/drawing/2014/main" val="10005"/>
                  </a:ext>
                </a:extLst>
              </a:tr>
              <a:tr h="304094">
                <a:tc>
                  <a:txBody>
                    <a:bodyPr/>
                    <a:lstStyle/>
                    <a:p>
                      <a:pPr>
                        <a:lnSpc>
                          <a:spcPct val="115000"/>
                        </a:lnSpc>
                        <a:spcAft>
                          <a:spcPts val="1000"/>
                        </a:spcAft>
                      </a:pPr>
                      <a:r>
                        <a:rPr lang="en-GB" sz="900" dirty="0">
                          <a:effectLst/>
                        </a:rPr>
                        <a:t>DPP5</a:t>
                      </a:r>
                      <a:endParaRPr lang="en-GB" sz="900" dirty="0">
                        <a:effectLst/>
                        <a:latin typeface="Calibri"/>
                        <a:ea typeface="Calibri"/>
                        <a:cs typeface="Times New Roman"/>
                      </a:endParaRPr>
                    </a:p>
                  </a:txBody>
                  <a:tcPr marL="40879" marR="40879" marT="0" marB="0" anchor="ctr"/>
                </a:tc>
                <a:tc>
                  <a:txBody>
                    <a:bodyPr/>
                    <a:lstStyle/>
                    <a:p>
                      <a:pPr>
                        <a:lnSpc>
                          <a:spcPct val="115000"/>
                        </a:lnSpc>
                        <a:spcAft>
                          <a:spcPts val="1000"/>
                        </a:spcAft>
                      </a:pPr>
                      <a:r>
                        <a:rPr lang="en-GB" sz="900" dirty="0">
                          <a:effectLst/>
                        </a:rPr>
                        <a:t>Support organisations to achieve the above goal, including establishing robust decision- tree checklists for managers, post-action audits on disciplinary decisions, and pre-formal action checks.</a:t>
                      </a:r>
                      <a:endParaRPr lang="en-GB" sz="900" dirty="0">
                        <a:effectLst/>
                        <a:latin typeface="Calibri"/>
                        <a:ea typeface="Calibri"/>
                        <a:cs typeface="Times New Roman"/>
                      </a:endParaRPr>
                    </a:p>
                  </a:txBody>
                  <a:tcPr marL="40879" marR="40879" marT="0" marB="0" anchor="ctr"/>
                </a:tc>
                <a:extLst>
                  <a:ext uri="{0D108BD9-81ED-4DB2-BD59-A6C34878D82A}">
                    <a16:rowId xmlns:a16="http://schemas.microsoft.com/office/drawing/2014/main" val="10006"/>
                  </a:ext>
                </a:extLst>
              </a:tr>
              <a:tr h="175500">
                <a:tc>
                  <a:txBody>
                    <a:bodyPr/>
                    <a:lstStyle/>
                    <a:p>
                      <a:pPr>
                        <a:lnSpc>
                          <a:spcPct val="115000"/>
                        </a:lnSpc>
                        <a:spcAft>
                          <a:spcPts val="1000"/>
                        </a:spcAft>
                      </a:pPr>
                      <a:r>
                        <a:rPr lang="en-GB" sz="900" dirty="0">
                          <a:effectLst/>
                        </a:rPr>
                        <a:t>DPP6</a:t>
                      </a:r>
                      <a:endParaRPr lang="en-GB" sz="900" dirty="0">
                        <a:effectLst/>
                        <a:latin typeface="Calibri"/>
                        <a:ea typeface="Calibri"/>
                        <a:cs typeface="Times New Roman"/>
                      </a:endParaRPr>
                    </a:p>
                  </a:txBody>
                  <a:tcPr marL="40879" marR="40879" marT="0" marB="0" anchor="ctr"/>
                </a:tc>
                <a:tc>
                  <a:txBody>
                    <a:bodyPr/>
                    <a:lstStyle/>
                    <a:p>
                      <a:pPr>
                        <a:lnSpc>
                          <a:spcPct val="115000"/>
                        </a:lnSpc>
                        <a:spcAft>
                          <a:spcPts val="1000"/>
                        </a:spcAft>
                      </a:pPr>
                      <a:r>
                        <a:rPr lang="en-GB" sz="900" dirty="0">
                          <a:effectLst/>
                        </a:rPr>
                        <a:t>Refresh the evidence base for action, to ensure senior leadership represents the diversity of the NHS, spanning all protected characteristics.</a:t>
                      </a:r>
                      <a:endParaRPr lang="en-GB" sz="900" dirty="0">
                        <a:effectLst/>
                        <a:latin typeface="Calibri"/>
                        <a:ea typeface="Calibri"/>
                        <a:cs typeface="Times New Roman"/>
                      </a:endParaRPr>
                    </a:p>
                  </a:txBody>
                  <a:tcPr marL="40879" marR="40879" marT="0" marB="0" anchor="ctr"/>
                </a:tc>
                <a:extLst>
                  <a:ext uri="{0D108BD9-81ED-4DB2-BD59-A6C34878D82A}">
                    <a16:rowId xmlns:a16="http://schemas.microsoft.com/office/drawing/2014/main" val="10007"/>
                  </a:ext>
                </a:extLst>
              </a:tr>
              <a:tr h="175500">
                <a:tc>
                  <a:txBody>
                    <a:bodyPr/>
                    <a:lstStyle/>
                    <a:p>
                      <a:pPr>
                        <a:lnSpc>
                          <a:spcPct val="115000"/>
                        </a:lnSpc>
                        <a:spcAft>
                          <a:spcPts val="1000"/>
                        </a:spcAft>
                      </a:pPr>
                      <a:r>
                        <a:rPr lang="en-GB" sz="900" dirty="0">
                          <a:effectLst/>
                        </a:rPr>
                        <a:t>DPP7</a:t>
                      </a:r>
                      <a:endParaRPr lang="en-GB" sz="900" dirty="0">
                        <a:effectLst/>
                        <a:latin typeface="Calibri"/>
                        <a:ea typeface="Calibri"/>
                        <a:cs typeface="Times New Roman"/>
                      </a:endParaRPr>
                    </a:p>
                  </a:txBody>
                  <a:tcPr marL="40879" marR="40879" marT="0" marB="0" anchor="ctr"/>
                </a:tc>
                <a:tc>
                  <a:txBody>
                    <a:bodyPr/>
                    <a:lstStyle/>
                    <a:p>
                      <a:pPr>
                        <a:lnSpc>
                          <a:spcPct val="115000"/>
                        </a:lnSpc>
                        <a:spcAft>
                          <a:spcPts val="1000"/>
                        </a:spcAft>
                      </a:pPr>
                      <a:r>
                        <a:rPr lang="en-GB" sz="900" dirty="0">
                          <a:effectLst/>
                        </a:rPr>
                        <a:t>Review governance arrangements to ensure that staff networks are able to contribute to and inform decision-making processes.</a:t>
                      </a:r>
                      <a:endParaRPr lang="en-GB" sz="900" dirty="0">
                        <a:effectLst/>
                        <a:latin typeface="Calibri"/>
                        <a:ea typeface="Calibri"/>
                        <a:cs typeface="Times New Roman"/>
                      </a:endParaRPr>
                    </a:p>
                  </a:txBody>
                  <a:tcPr marL="40879" marR="40879" marT="0" marB="0" anchor="ctr"/>
                </a:tc>
                <a:extLst>
                  <a:ext uri="{0D108BD9-81ED-4DB2-BD59-A6C34878D82A}">
                    <a16:rowId xmlns:a16="http://schemas.microsoft.com/office/drawing/2014/main" val="10008"/>
                  </a:ext>
                </a:extLst>
              </a:tr>
              <a:tr h="175500">
                <a:tc>
                  <a:txBody>
                    <a:bodyPr/>
                    <a:lstStyle/>
                    <a:p>
                      <a:pPr>
                        <a:lnSpc>
                          <a:spcPct val="115000"/>
                        </a:lnSpc>
                        <a:spcAft>
                          <a:spcPts val="1000"/>
                        </a:spcAft>
                      </a:pPr>
                      <a:r>
                        <a:rPr lang="en-GB" sz="900" dirty="0">
                          <a:effectLst/>
                        </a:rPr>
                        <a:t>DPP8</a:t>
                      </a:r>
                      <a:endParaRPr lang="en-GB" sz="900" dirty="0">
                        <a:effectLst/>
                        <a:latin typeface="Calibri"/>
                        <a:ea typeface="Calibri"/>
                        <a:cs typeface="Times New Roman"/>
                      </a:endParaRPr>
                    </a:p>
                  </a:txBody>
                  <a:tcPr marL="40879" marR="40879" marT="0" marB="0" anchor="ctr"/>
                </a:tc>
                <a:tc>
                  <a:txBody>
                    <a:bodyPr/>
                    <a:lstStyle/>
                    <a:p>
                      <a:pPr>
                        <a:lnSpc>
                          <a:spcPct val="115000"/>
                        </a:lnSpc>
                        <a:spcAft>
                          <a:spcPts val="1000"/>
                        </a:spcAft>
                      </a:pPr>
                      <a:r>
                        <a:rPr lang="en-GB" sz="900" dirty="0">
                          <a:effectLst/>
                        </a:rPr>
                        <a:t>Design roles which make the greatest use of each person’s skills and experiences and fit with their needs and preferences.</a:t>
                      </a:r>
                      <a:endParaRPr lang="en-GB" sz="900" dirty="0">
                        <a:effectLst/>
                        <a:latin typeface="Calibri"/>
                        <a:ea typeface="Calibri"/>
                        <a:cs typeface="Times New Roman"/>
                      </a:endParaRPr>
                    </a:p>
                  </a:txBody>
                  <a:tcPr marL="40879" marR="40879" marT="0" marB="0" anchor="ctr"/>
                </a:tc>
                <a:extLst>
                  <a:ext uri="{0D108BD9-81ED-4DB2-BD59-A6C34878D82A}">
                    <a16:rowId xmlns:a16="http://schemas.microsoft.com/office/drawing/2014/main" val="10009"/>
                  </a:ext>
                </a:extLst>
              </a:tr>
              <a:tr h="175500">
                <a:tc>
                  <a:txBody>
                    <a:bodyPr/>
                    <a:lstStyle/>
                    <a:p>
                      <a:pPr>
                        <a:lnSpc>
                          <a:spcPct val="115000"/>
                        </a:lnSpc>
                        <a:spcAft>
                          <a:spcPts val="1000"/>
                        </a:spcAft>
                      </a:pPr>
                      <a:r>
                        <a:rPr lang="en-GB" sz="900" dirty="0">
                          <a:effectLst/>
                        </a:rPr>
                        <a:t>DPP9</a:t>
                      </a:r>
                      <a:endParaRPr lang="en-GB" sz="900" dirty="0">
                        <a:effectLst/>
                        <a:latin typeface="Calibri"/>
                        <a:ea typeface="Calibri"/>
                        <a:cs typeface="Times New Roman"/>
                      </a:endParaRPr>
                    </a:p>
                  </a:txBody>
                  <a:tcPr marL="40879" marR="40879" marT="0" marB="0" anchor="ctr"/>
                </a:tc>
                <a:tc>
                  <a:txBody>
                    <a:bodyPr/>
                    <a:lstStyle/>
                    <a:p>
                      <a:pPr>
                        <a:lnSpc>
                          <a:spcPct val="115000"/>
                        </a:lnSpc>
                        <a:spcAft>
                          <a:spcPts val="1000"/>
                        </a:spcAft>
                      </a:pPr>
                      <a:r>
                        <a:rPr lang="en-GB" sz="900" dirty="0">
                          <a:effectLst/>
                        </a:rPr>
                        <a:t>Prevent and tackle bullying, harassment and abuse against staff, and create a culture of civility and respect.</a:t>
                      </a:r>
                      <a:endParaRPr lang="en-GB" sz="900" dirty="0">
                        <a:effectLst/>
                        <a:latin typeface="Calibri"/>
                        <a:ea typeface="Calibri"/>
                        <a:cs typeface="Times New Roman"/>
                      </a:endParaRPr>
                    </a:p>
                  </a:txBody>
                  <a:tcPr marL="40879" marR="40879" marT="0" marB="0" anchor="ctr"/>
                </a:tc>
                <a:extLst>
                  <a:ext uri="{0D108BD9-81ED-4DB2-BD59-A6C34878D82A}">
                    <a16:rowId xmlns:a16="http://schemas.microsoft.com/office/drawing/2014/main" val="10010"/>
                  </a:ext>
                </a:extLst>
              </a:tr>
              <a:tr h="175500">
                <a:tc>
                  <a:txBody>
                    <a:bodyPr/>
                    <a:lstStyle/>
                    <a:p>
                      <a:pPr algn="l">
                        <a:lnSpc>
                          <a:spcPct val="115000"/>
                        </a:lnSpc>
                        <a:spcAft>
                          <a:spcPts val="1000"/>
                        </a:spcAft>
                      </a:pPr>
                      <a:r>
                        <a:rPr lang="en-GB" sz="900" b="1" dirty="0">
                          <a:solidFill>
                            <a:schemeClr val="bg1"/>
                          </a:solidFill>
                          <a:effectLst/>
                        </a:rPr>
                        <a:t>KPI</a:t>
                      </a:r>
                      <a:endParaRPr lang="en-GB" sz="900" b="1" dirty="0">
                        <a:solidFill>
                          <a:schemeClr val="bg1"/>
                        </a:solidFill>
                        <a:effectLst/>
                        <a:latin typeface="Calibri"/>
                        <a:ea typeface="Calibri"/>
                        <a:cs typeface="Times New Roman"/>
                      </a:endParaRPr>
                    </a:p>
                  </a:txBody>
                  <a:tcPr marL="40879" marR="40879" marT="0" marB="0" anchor="ctr"/>
                </a:tc>
                <a:tc>
                  <a:txBody>
                    <a:bodyPr/>
                    <a:lstStyle/>
                    <a:p>
                      <a:pPr algn="ctr">
                        <a:lnSpc>
                          <a:spcPct val="115000"/>
                        </a:lnSpc>
                        <a:spcAft>
                          <a:spcPts val="1000"/>
                        </a:spcAft>
                      </a:pPr>
                      <a:r>
                        <a:rPr lang="en-GB" sz="900" b="1" dirty="0">
                          <a:solidFill>
                            <a:schemeClr val="bg1"/>
                          </a:solidFill>
                          <a:effectLst/>
                        </a:rPr>
                        <a:t>WORKFORCE RACE EQUALITY STANDARD (WRES) INDICATORS</a:t>
                      </a:r>
                      <a:endParaRPr lang="en-GB" sz="900" b="1" dirty="0">
                        <a:solidFill>
                          <a:schemeClr val="bg1"/>
                        </a:solidFill>
                        <a:effectLst/>
                        <a:latin typeface="Calibri"/>
                        <a:ea typeface="Calibri"/>
                        <a:cs typeface="Times New Roman"/>
                      </a:endParaRPr>
                    </a:p>
                  </a:txBody>
                  <a:tcPr marL="0" marR="0" marT="0" marB="0" anchor="ctr">
                    <a:solidFill>
                      <a:schemeClr val="accent1"/>
                    </a:solidFill>
                  </a:tcPr>
                </a:tc>
                <a:extLst>
                  <a:ext uri="{0D108BD9-81ED-4DB2-BD59-A6C34878D82A}">
                    <a16:rowId xmlns:a16="http://schemas.microsoft.com/office/drawing/2014/main" val="10011"/>
                  </a:ext>
                </a:extLst>
              </a:tr>
              <a:tr h="304094">
                <a:tc>
                  <a:txBody>
                    <a:bodyPr/>
                    <a:lstStyle/>
                    <a:p>
                      <a:pPr>
                        <a:lnSpc>
                          <a:spcPct val="115000"/>
                        </a:lnSpc>
                        <a:spcAft>
                          <a:spcPts val="1000"/>
                        </a:spcAft>
                      </a:pPr>
                      <a:r>
                        <a:rPr lang="en-GB" sz="900" dirty="0">
                          <a:effectLst/>
                        </a:rPr>
                        <a:t>WRES1</a:t>
                      </a:r>
                      <a:endParaRPr lang="en-GB" sz="900" dirty="0">
                        <a:effectLst/>
                        <a:latin typeface="Calibri"/>
                        <a:ea typeface="Calibri"/>
                        <a:cs typeface="Times New Roman"/>
                      </a:endParaRPr>
                    </a:p>
                  </a:txBody>
                  <a:tcPr marL="40879" marR="40879" marT="0" marB="0" anchor="ctr"/>
                </a:tc>
                <a:tc>
                  <a:txBody>
                    <a:bodyPr/>
                    <a:lstStyle/>
                    <a:p>
                      <a:pPr>
                        <a:lnSpc>
                          <a:spcPct val="115000"/>
                        </a:lnSpc>
                        <a:spcAft>
                          <a:spcPts val="1000"/>
                        </a:spcAft>
                      </a:pPr>
                      <a:r>
                        <a:rPr lang="en-GB" sz="900" dirty="0">
                          <a:effectLst/>
                        </a:rPr>
                        <a:t>Percentage of staff in each of the AfC Bands 1-9 OR Medical and Dental subgroups and VSM (including executive Board members) compared with the percentage of staff in the overall workforce.</a:t>
                      </a:r>
                      <a:endParaRPr lang="en-GB" sz="900" dirty="0">
                        <a:effectLst/>
                        <a:latin typeface="Calibri"/>
                        <a:ea typeface="Calibri"/>
                        <a:cs typeface="Times New Roman"/>
                      </a:endParaRPr>
                    </a:p>
                  </a:txBody>
                  <a:tcPr marL="40879" marR="40879" marT="0" marB="0" anchor="ctr"/>
                </a:tc>
                <a:extLst>
                  <a:ext uri="{0D108BD9-81ED-4DB2-BD59-A6C34878D82A}">
                    <a16:rowId xmlns:a16="http://schemas.microsoft.com/office/drawing/2014/main" val="10012"/>
                  </a:ext>
                </a:extLst>
              </a:tr>
              <a:tr h="175500">
                <a:tc>
                  <a:txBody>
                    <a:bodyPr/>
                    <a:lstStyle/>
                    <a:p>
                      <a:pPr>
                        <a:lnSpc>
                          <a:spcPct val="115000"/>
                        </a:lnSpc>
                        <a:spcAft>
                          <a:spcPts val="1000"/>
                        </a:spcAft>
                      </a:pPr>
                      <a:r>
                        <a:rPr lang="en-GB" sz="900" dirty="0">
                          <a:effectLst/>
                        </a:rPr>
                        <a:t>WRES2</a:t>
                      </a:r>
                      <a:endParaRPr lang="en-GB" sz="900" dirty="0">
                        <a:effectLst/>
                        <a:latin typeface="Calibri"/>
                        <a:ea typeface="Calibri"/>
                        <a:cs typeface="Times New Roman"/>
                      </a:endParaRPr>
                    </a:p>
                  </a:txBody>
                  <a:tcPr marL="40879" marR="40879" marT="0" marB="0" anchor="ctr"/>
                </a:tc>
                <a:tc>
                  <a:txBody>
                    <a:bodyPr/>
                    <a:lstStyle/>
                    <a:p>
                      <a:pPr>
                        <a:lnSpc>
                          <a:spcPct val="115000"/>
                        </a:lnSpc>
                        <a:spcAft>
                          <a:spcPts val="1000"/>
                        </a:spcAft>
                      </a:pPr>
                      <a:r>
                        <a:rPr lang="en-GB" sz="900" dirty="0">
                          <a:effectLst/>
                        </a:rPr>
                        <a:t>Relative likelihood of staff being appointed from shortlisting across all posts.</a:t>
                      </a:r>
                      <a:endParaRPr lang="en-GB" sz="900" dirty="0">
                        <a:effectLst/>
                        <a:latin typeface="Calibri"/>
                        <a:ea typeface="Calibri"/>
                        <a:cs typeface="Times New Roman"/>
                      </a:endParaRPr>
                    </a:p>
                  </a:txBody>
                  <a:tcPr marL="40879" marR="40879" marT="0" marB="0" anchor="ctr"/>
                </a:tc>
                <a:extLst>
                  <a:ext uri="{0D108BD9-81ED-4DB2-BD59-A6C34878D82A}">
                    <a16:rowId xmlns:a16="http://schemas.microsoft.com/office/drawing/2014/main" val="10013"/>
                  </a:ext>
                </a:extLst>
              </a:tr>
              <a:tr h="175500">
                <a:tc>
                  <a:txBody>
                    <a:bodyPr/>
                    <a:lstStyle/>
                    <a:p>
                      <a:pPr>
                        <a:lnSpc>
                          <a:spcPct val="115000"/>
                        </a:lnSpc>
                        <a:spcAft>
                          <a:spcPts val="1000"/>
                        </a:spcAft>
                      </a:pPr>
                      <a:r>
                        <a:rPr lang="en-GB" sz="900" dirty="0">
                          <a:effectLst/>
                        </a:rPr>
                        <a:t>WRES3</a:t>
                      </a:r>
                      <a:endParaRPr lang="en-GB" sz="900" dirty="0">
                        <a:effectLst/>
                        <a:latin typeface="Calibri"/>
                        <a:ea typeface="Calibri"/>
                        <a:cs typeface="Times New Roman"/>
                      </a:endParaRPr>
                    </a:p>
                  </a:txBody>
                  <a:tcPr marL="40879" marR="40879" marT="0" marB="0" anchor="ctr"/>
                </a:tc>
                <a:tc>
                  <a:txBody>
                    <a:bodyPr/>
                    <a:lstStyle/>
                    <a:p>
                      <a:pPr>
                        <a:lnSpc>
                          <a:spcPct val="115000"/>
                        </a:lnSpc>
                        <a:spcAft>
                          <a:spcPts val="1000"/>
                        </a:spcAft>
                      </a:pPr>
                      <a:r>
                        <a:rPr lang="en-GB" sz="900" dirty="0">
                          <a:effectLst/>
                        </a:rPr>
                        <a:t>Relative likelihood of staff entering the formal disciplinary process, as measured by entry into a formal disciplinary investigation.</a:t>
                      </a:r>
                      <a:endParaRPr lang="en-GB" sz="900" dirty="0">
                        <a:effectLst/>
                        <a:latin typeface="Calibri"/>
                        <a:ea typeface="Calibri"/>
                        <a:cs typeface="Times New Roman"/>
                      </a:endParaRPr>
                    </a:p>
                  </a:txBody>
                  <a:tcPr marL="40879" marR="40879" marT="0" marB="0" anchor="ctr"/>
                </a:tc>
                <a:extLst>
                  <a:ext uri="{0D108BD9-81ED-4DB2-BD59-A6C34878D82A}">
                    <a16:rowId xmlns:a16="http://schemas.microsoft.com/office/drawing/2014/main" val="10014"/>
                  </a:ext>
                </a:extLst>
              </a:tr>
              <a:tr h="175500">
                <a:tc>
                  <a:txBody>
                    <a:bodyPr/>
                    <a:lstStyle/>
                    <a:p>
                      <a:pPr>
                        <a:lnSpc>
                          <a:spcPct val="115000"/>
                        </a:lnSpc>
                        <a:spcAft>
                          <a:spcPts val="1000"/>
                        </a:spcAft>
                      </a:pPr>
                      <a:r>
                        <a:rPr lang="en-GB" sz="900" dirty="0">
                          <a:effectLst/>
                        </a:rPr>
                        <a:t>WRES4</a:t>
                      </a:r>
                      <a:endParaRPr lang="en-GB" sz="900" dirty="0">
                        <a:effectLst/>
                        <a:latin typeface="Calibri"/>
                        <a:ea typeface="Calibri"/>
                        <a:cs typeface="Times New Roman"/>
                      </a:endParaRPr>
                    </a:p>
                  </a:txBody>
                  <a:tcPr marL="40879" marR="40879" marT="0" marB="0" anchor="ctr"/>
                </a:tc>
                <a:tc>
                  <a:txBody>
                    <a:bodyPr/>
                    <a:lstStyle/>
                    <a:p>
                      <a:pPr>
                        <a:lnSpc>
                          <a:spcPct val="115000"/>
                        </a:lnSpc>
                        <a:spcAft>
                          <a:spcPts val="1000"/>
                        </a:spcAft>
                      </a:pPr>
                      <a:r>
                        <a:rPr lang="en-GB" sz="900" dirty="0">
                          <a:effectLst/>
                        </a:rPr>
                        <a:t>Relative likelihood of staff accessing non-mandatory training and CPD.</a:t>
                      </a:r>
                      <a:endParaRPr lang="en-GB" sz="900" dirty="0">
                        <a:effectLst/>
                        <a:latin typeface="Calibri"/>
                        <a:ea typeface="Calibri"/>
                        <a:cs typeface="Times New Roman"/>
                      </a:endParaRPr>
                    </a:p>
                  </a:txBody>
                  <a:tcPr marL="40879" marR="40879" marT="0" marB="0" anchor="ctr"/>
                </a:tc>
                <a:extLst>
                  <a:ext uri="{0D108BD9-81ED-4DB2-BD59-A6C34878D82A}">
                    <a16:rowId xmlns:a16="http://schemas.microsoft.com/office/drawing/2014/main" val="10015"/>
                  </a:ext>
                </a:extLst>
              </a:tr>
              <a:tr h="175500">
                <a:tc>
                  <a:txBody>
                    <a:bodyPr/>
                    <a:lstStyle/>
                    <a:p>
                      <a:pPr>
                        <a:lnSpc>
                          <a:spcPct val="115000"/>
                        </a:lnSpc>
                        <a:spcAft>
                          <a:spcPts val="1000"/>
                        </a:spcAft>
                      </a:pPr>
                      <a:r>
                        <a:rPr lang="en-GB" sz="900" dirty="0">
                          <a:effectLst/>
                        </a:rPr>
                        <a:t>WRES5</a:t>
                      </a:r>
                      <a:endParaRPr lang="en-GB" sz="900" dirty="0">
                        <a:effectLst/>
                        <a:latin typeface="Calibri"/>
                        <a:ea typeface="Calibri"/>
                        <a:cs typeface="Times New Roman"/>
                      </a:endParaRPr>
                    </a:p>
                  </a:txBody>
                  <a:tcPr marL="40879" marR="40879" marT="0" marB="0" anchor="ctr"/>
                </a:tc>
                <a:tc>
                  <a:txBody>
                    <a:bodyPr/>
                    <a:lstStyle/>
                    <a:p>
                      <a:pPr>
                        <a:lnSpc>
                          <a:spcPct val="115000"/>
                        </a:lnSpc>
                        <a:spcAft>
                          <a:spcPts val="1000"/>
                        </a:spcAft>
                      </a:pPr>
                      <a:r>
                        <a:rPr lang="en-GB" sz="900" dirty="0">
                          <a:effectLst/>
                        </a:rPr>
                        <a:t>Percentage of staff experiencing harassment, bullying or abuse from patients, relatives or the public in the last 12 months.</a:t>
                      </a:r>
                      <a:endParaRPr lang="en-GB" sz="900" dirty="0">
                        <a:effectLst/>
                        <a:latin typeface="Calibri"/>
                        <a:ea typeface="Calibri"/>
                        <a:cs typeface="Times New Roman"/>
                      </a:endParaRPr>
                    </a:p>
                  </a:txBody>
                  <a:tcPr marL="40879" marR="40879" marT="0" marB="0" anchor="ctr"/>
                </a:tc>
                <a:extLst>
                  <a:ext uri="{0D108BD9-81ED-4DB2-BD59-A6C34878D82A}">
                    <a16:rowId xmlns:a16="http://schemas.microsoft.com/office/drawing/2014/main" val="10016"/>
                  </a:ext>
                </a:extLst>
              </a:tr>
            </a:tbl>
          </a:graphicData>
        </a:graphic>
      </p:graphicFrame>
      <p:sp>
        <p:nvSpPr>
          <p:cNvPr id="10" name="Title 1">
            <a:extLst>
              <a:ext uri="{FF2B5EF4-FFF2-40B4-BE49-F238E27FC236}">
                <a16:creationId xmlns:a16="http://schemas.microsoft.com/office/drawing/2014/main" id="{D903F9D1-223D-4C17-8459-DE86A582532B}"/>
              </a:ext>
            </a:extLst>
          </p:cNvPr>
          <p:cNvSpPr>
            <a:spLocks noGrp="1"/>
          </p:cNvSpPr>
          <p:nvPr>
            <p:ph type="title"/>
          </p:nvPr>
        </p:nvSpPr>
        <p:spPr>
          <a:xfrm>
            <a:off x="495300" y="1160748"/>
            <a:ext cx="8982075" cy="581025"/>
          </a:xfrm>
        </p:spPr>
        <p:txBody>
          <a:bodyPr>
            <a:normAutofit fontScale="90000"/>
          </a:bodyPr>
          <a:lstStyle/>
          <a:p>
            <a:br>
              <a:rPr lang="en-GB" sz="2800" b="1" dirty="0">
                <a:solidFill>
                  <a:srgbClr val="FF0000"/>
                </a:solidFill>
                <a:latin typeface="+mn-lt"/>
              </a:rPr>
            </a:br>
            <a:r>
              <a:rPr lang="en-GB" sz="2700" b="1" dirty="0">
                <a:solidFill>
                  <a:srgbClr val="7030A0"/>
                </a:solidFill>
              </a:rPr>
              <a:t>Glossary of KPIs used with the </a:t>
            </a:r>
            <a:br>
              <a:rPr lang="en-GB" sz="2700" b="1" dirty="0">
                <a:solidFill>
                  <a:srgbClr val="7030A0"/>
                </a:solidFill>
              </a:rPr>
            </a:br>
            <a:r>
              <a:rPr lang="en-GB" sz="2700" b="1" dirty="0">
                <a:solidFill>
                  <a:srgbClr val="7030A0"/>
                </a:solidFill>
              </a:rPr>
              <a:t>Equality, Diversity &amp; Inclusion Strategic Objectives</a:t>
            </a:r>
            <a:br>
              <a:rPr lang="en-GB" sz="2700" b="1" dirty="0">
                <a:solidFill>
                  <a:srgbClr val="7030A0"/>
                </a:solidFill>
              </a:rPr>
            </a:br>
            <a:r>
              <a:rPr lang="en-GB" sz="2700" b="1" dirty="0">
                <a:solidFill>
                  <a:srgbClr val="7030A0"/>
                </a:solidFill>
              </a:rPr>
              <a:t>(To be reviewed to include new staff survey measures)</a:t>
            </a:r>
            <a:br>
              <a:rPr lang="en-GB" sz="4400" b="1" dirty="0">
                <a:solidFill>
                  <a:schemeClr val="bg1"/>
                </a:solidFill>
              </a:rPr>
            </a:br>
            <a:endParaRPr lang="en-GB" dirty="0"/>
          </a:p>
        </p:txBody>
      </p:sp>
    </p:spTree>
    <p:custDataLst>
      <p:tags r:id="rId1"/>
    </p:custDataLst>
    <p:extLst>
      <p:ext uri="{BB962C8B-B14F-4D97-AF65-F5344CB8AC3E}">
        <p14:creationId xmlns:p14="http://schemas.microsoft.com/office/powerpoint/2010/main" val="9924641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5A5E2BD-EC43-40B2-A62C-624D2126CDA9}"/>
              </a:ext>
            </a:extLst>
          </p:cNvPr>
          <p:cNvSpPr>
            <a:spLocks noGrp="1"/>
          </p:cNvSpPr>
          <p:nvPr>
            <p:ph type="sldNum" sz="quarter" idx="12"/>
          </p:nvPr>
        </p:nvSpPr>
        <p:spPr/>
        <p:txBody>
          <a:bodyPr/>
          <a:lstStyle/>
          <a:p>
            <a:fld id="{ECA5469C-08DA-4774-9D4D-73FB2CE48787}" type="slidenum">
              <a:rPr lang="en-GB" smtClean="0"/>
              <a:t>53</a:t>
            </a:fld>
            <a:endParaRPr lang="en-GB"/>
          </a:p>
        </p:txBody>
      </p:sp>
      <p:graphicFrame>
        <p:nvGraphicFramePr>
          <p:cNvPr id="8" name="Table 7">
            <a:extLst>
              <a:ext uri="{FF2B5EF4-FFF2-40B4-BE49-F238E27FC236}">
                <a16:creationId xmlns:a16="http://schemas.microsoft.com/office/drawing/2014/main" id="{0386287C-26DF-4AED-A95B-8C0D370869E9}"/>
              </a:ext>
            </a:extLst>
          </p:cNvPr>
          <p:cNvGraphicFramePr>
            <a:graphicFrameLocks noGrp="1"/>
          </p:cNvGraphicFramePr>
          <p:nvPr>
            <p:extLst>
              <p:ext uri="{D42A27DB-BD31-4B8C-83A1-F6EECF244321}">
                <p14:modId xmlns:p14="http://schemas.microsoft.com/office/powerpoint/2010/main" val="921472694"/>
              </p:ext>
            </p:extLst>
          </p:nvPr>
        </p:nvGraphicFramePr>
        <p:xfrm>
          <a:off x="1100572" y="2024844"/>
          <a:ext cx="7441882" cy="3588047"/>
        </p:xfrm>
        <a:graphic>
          <a:graphicData uri="http://schemas.openxmlformats.org/drawingml/2006/table">
            <a:tbl>
              <a:tblPr firstRow="1" firstCol="1" bandRow="1">
                <a:tableStyleId>{5C22544A-7EE6-4342-B048-85BDC9FD1C3A}</a:tableStyleId>
              </a:tblPr>
              <a:tblGrid>
                <a:gridCol w="509230">
                  <a:extLst>
                    <a:ext uri="{9D8B030D-6E8A-4147-A177-3AD203B41FA5}">
                      <a16:colId xmlns:a16="http://schemas.microsoft.com/office/drawing/2014/main" val="20000"/>
                    </a:ext>
                  </a:extLst>
                </a:gridCol>
                <a:gridCol w="6932652">
                  <a:extLst>
                    <a:ext uri="{9D8B030D-6E8A-4147-A177-3AD203B41FA5}">
                      <a16:colId xmlns:a16="http://schemas.microsoft.com/office/drawing/2014/main" val="20001"/>
                    </a:ext>
                  </a:extLst>
                </a:gridCol>
              </a:tblGrid>
              <a:tr h="175500">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GB" sz="900" dirty="0">
                          <a:effectLst/>
                          <a:latin typeface="Calibri"/>
                          <a:ea typeface="Calibri"/>
                          <a:cs typeface="Times New Roman"/>
                        </a:rPr>
                        <a:t>KPI</a:t>
                      </a:r>
                    </a:p>
                  </a:txBody>
                  <a:tcPr marL="41667" marR="41667" marT="0" marB="0" anchor="ct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GB" sz="900" dirty="0">
                          <a:effectLst/>
                          <a:latin typeface="+mn-lt"/>
                          <a:ea typeface="Calibri"/>
                          <a:cs typeface="Times New Roman"/>
                        </a:rPr>
                        <a:t>WORKFORCE RACE EQUALITY STANDARD (WRES) INDICATORS</a:t>
                      </a:r>
                      <a:endParaRPr lang="en-GB" sz="900" dirty="0">
                        <a:effectLst/>
                        <a:latin typeface="Calibri"/>
                        <a:ea typeface="Calibri"/>
                        <a:cs typeface="Times New Roman"/>
                      </a:endParaRPr>
                    </a:p>
                  </a:txBody>
                  <a:tcPr marL="41667" marR="41667" marT="0" marB="0" anchor="ctr"/>
                </a:tc>
                <a:extLst>
                  <a:ext uri="{0D108BD9-81ED-4DB2-BD59-A6C34878D82A}">
                    <a16:rowId xmlns:a16="http://schemas.microsoft.com/office/drawing/2014/main" val="10000"/>
                  </a:ext>
                </a:extLst>
              </a:tr>
              <a:tr h="175500">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GB" sz="900" dirty="0">
                          <a:effectLst/>
                        </a:rPr>
                        <a:t>WRES6</a:t>
                      </a:r>
                      <a:endParaRPr lang="en-GB" sz="900" dirty="0">
                        <a:effectLst/>
                        <a:latin typeface="Calibri"/>
                        <a:ea typeface="Calibri"/>
                        <a:cs typeface="Times New Roman"/>
                      </a:endParaRPr>
                    </a:p>
                  </a:txBody>
                  <a:tcPr marL="41667" marR="41667" marT="0" marB="0" anchor="ct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GB" sz="900" dirty="0">
                          <a:effectLst/>
                        </a:rPr>
                        <a:t>Percentage of staff saying they have experienced harassment, bullying or abuse from staff in the last 12 months</a:t>
                      </a:r>
                      <a:endParaRPr lang="en-GB" sz="900" dirty="0">
                        <a:effectLst/>
                        <a:latin typeface="Calibri"/>
                        <a:ea typeface="Calibri"/>
                        <a:cs typeface="Times New Roman"/>
                      </a:endParaRPr>
                    </a:p>
                  </a:txBody>
                  <a:tcPr marL="41667" marR="41667" marT="0" marB="0" anchor="ctr"/>
                </a:tc>
                <a:extLst>
                  <a:ext uri="{0D108BD9-81ED-4DB2-BD59-A6C34878D82A}">
                    <a16:rowId xmlns:a16="http://schemas.microsoft.com/office/drawing/2014/main" val="10001"/>
                  </a:ext>
                </a:extLst>
              </a:tr>
              <a:tr h="175500">
                <a:tc>
                  <a:txBody>
                    <a:bodyPr/>
                    <a:lstStyle/>
                    <a:p>
                      <a:pPr>
                        <a:lnSpc>
                          <a:spcPct val="115000"/>
                        </a:lnSpc>
                        <a:spcAft>
                          <a:spcPts val="1000"/>
                        </a:spcAft>
                      </a:pPr>
                      <a:r>
                        <a:rPr lang="en-GB" sz="900" dirty="0">
                          <a:effectLst/>
                        </a:rPr>
                        <a:t>WRES7</a:t>
                      </a:r>
                      <a:endParaRPr lang="en-GB" sz="900" dirty="0">
                        <a:effectLst/>
                        <a:latin typeface="Calibri"/>
                        <a:ea typeface="Calibri"/>
                        <a:cs typeface="Times New Roman"/>
                      </a:endParaRPr>
                    </a:p>
                  </a:txBody>
                  <a:tcPr marL="41667" marR="41667" marT="0" marB="0" anchor="ctr"/>
                </a:tc>
                <a:tc>
                  <a:txBody>
                    <a:bodyPr/>
                    <a:lstStyle/>
                    <a:p>
                      <a:pPr>
                        <a:lnSpc>
                          <a:spcPct val="115000"/>
                        </a:lnSpc>
                        <a:spcAft>
                          <a:spcPts val="1000"/>
                        </a:spcAft>
                      </a:pPr>
                      <a:r>
                        <a:rPr lang="en-GB" sz="900" dirty="0">
                          <a:effectLst/>
                        </a:rPr>
                        <a:t>Percentage of staff believing that the organisation provides equal opportunities for career progression or promotion.</a:t>
                      </a:r>
                      <a:endParaRPr lang="en-GB" sz="900" dirty="0">
                        <a:effectLst/>
                        <a:latin typeface="Calibri"/>
                        <a:ea typeface="Calibri"/>
                        <a:cs typeface="Times New Roman"/>
                      </a:endParaRPr>
                    </a:p>
                  </a:txBody>
                  <a:tcPr marL="41667" marR="41667" marT="0" marB="0" anchor="ctr"/>
                </a:tc>
                <a:extLst>
                  <a:ext uri="{0D108BD9-81ED-4DB2-BD59-A6C34878D82A}">
                    <a16:rowId xmlns:a16="http://schemas.microsoft.com/office/drawing/2014/main" val="10002"/>
                  </a:ext>
                </a:extLst>
              </a:tr>
              <a:tr h="175500">
                <a:tc>
                  <a:txBody>
                    <a:bodyPr/>
                    <a:lstStyle/>
                    <a:p>
                      <a:pPr>
                        <a:lnSpc>
                          <a:spcPct val="115000"/>
                        </a:lnSpc>
                        <a:spcAft>
                          <a:spcPts val="1000"/>
                        </a:spcAft>
                      </a:pPr>
                      <a:r>
                        <a:rPr lang="en-GB" sz="900" dirty="0">
                          <a:effectLst/>
                        </a:rPr>
                        <a:t>WRES8</a:t>
                      </a:r>
                      <a:endParaRPr lang="en-GB" sz="900" dirty="0">
                        <a:effectLst/>
                        <a:latin typeface="Calibri"/>
                        <a:ea typeface="Calibri"/>
                        <a:cs typeface="Times New Roman"/>
                      </a:endParaRPr>
                    </a:p>
                  </a:txBody>
                  <a:tcPr marL="41667" marR="41667" marT="0" marB="0" anchor="ctr"/>
                </a:tc>
                <a:tc>
                  <a:txBody>
                    <a:bodyPr/>
                    <a:lstStyle/>
                    <a:p>
                      <a:pPr>
                        <a:lnSpc>
                          <a:spcPct val="115000"/>
                        </a:lnSpc>
                        <a:spcAft>
                          <a:spcPts val="1000"/>
                        </a:spcAft>
                      </a:pPr>
                      <a:r>
                        <a:rPr lang="en-GB" sz="900" dirty="0">
                          <a:effectLst/>
                        </a:rPr>
                        <a:t>Percentage of staff personally experiencing discrimination at work from their manager/team leader or another colleague in the last 12 months</a:t>
                      </a:r>
                      <a:endParaRPr lang="en-GB" sz="900" dirty="0">
                        <a:effectLst/>
                        <a:latin typeface="Calibri"/>
                        <a:ea typeface="Calibri"/>
                        <a:cs typeface="Times New Roman"/>
                      </a:endParaRPr>
                    </a:p>
                  </a:txBody>
                  <a:tcPr marL="41667" marR="41667" marT="0" marB="0" anchor="ctr"/>
                </a:tc>
                <a:extLst>
                  <a:ext uri="{0D108BD9-81ED-4DB2-BD59-A6C34878D82A}">
                    <a16:rowId xmlns:a16="http://schemas.microsoft.com/office/drawing/2014/main" val="10003"/>
                  </a:ext>
                </a:extLst>
              </a:tr>
              <a:tr h="304094">
                <a:tc>
                  <a:txBody>
                    <a:bodyPr/>
                    <a:lstStyle/>
                    <a:p>
                      <a:pPr>
                        <a:lnSpc>
                          <a:spcPct val="115000"/>
                        </a:lnSpc>
                        <a:spcAft>
                          <a:spcPts val="1000"/>
                        </a:spcAft>
                      </a:pPr>
                      <a:r>
                        <a:rPr lang="en-GB" sz="900" dirty="0">
                          <a:effectLst/>
                        </a:rPr>
                        <a:t>WRES9</a:t>
                      </a:r>
                      <a:endParaRPr lang="en-GB" sz="900" dirty="0">
                        <a:effectLst/>
                        <a:latin typeface="Calibri"/>
                        <a:ea typeface="Calibri"/>
                        <a:cs typeface="Times New Roman"/>
                      </a:endParaRPr>
                    </a:p>
                  </a:txBody>
                  <a:tcPr marL="41667" marR="41667" marT="0" marB="0" anchor="ctr"/>
                </a:tc>
                <a:tc>
                  <a:txBody>
                    <a:bodyPr/>
                    <a:lstStyle/>
                    <a:p>
                      <a:pPr>
                        <a:lnSpc>
                          <a:spcPct val="115000"/>
                        </a:lnSpc>
                        <a:spcAft>
                          <a:spcPts val="1000"/>
                        </a:spcAft>
                      </a:pPr>
                      <a:r>
                        <a:rPr lang="en-GB" sz="900" dirty="0">
                          <a:effectLst/>
                        </a:rPr>
                        <a:t>Percentage of difference between the organisations’ Board voting membership and its overall workforce. (Note: Only voting members of the board should be included with considering this indicator.)</a:t>
                      </a:r>
                      <a:endParaRPr lang="en-GB" sz="900" dirty="0">
                        <a:effectLst/>
                        <a:latin typeface="Calibri"/>
                        <a:ea typeface="Calibri"/>
                        <a:cs typeface="Times New Roman"/>
                      </a:endParaRPr>
                    </a:p>
                  </a:txBody>
                  <a:tcPr marL="41667" marR="41667" marT="0" marB="0" anchor="ctr"/>
                </a:tc>
                <a:extLst>
                  <a:ext uri="{0D108BD9-81ED-4DB2-BD59-A6C34878D82A}">
                    <a16:rowId xmlns:a16="http://schemas.microsoft.com/office/drawing/2014/main" val="10004"/>
                  </a:ext>
                </a:extLst>
              </a:tr>
              <a:tr h="175500">
                <a:tc>
                  <a:txBody>
                    <a:bodyPr/>
                    <a:lstStyle/>
                    <a:p>
                      <a:pPr>
                        <a:lnSpc>
                          <a:spcPct val="115000"/>
                        </a:lnSpc>
                        <a:spcAft>
                          <a:spcPts val="1000"/>
                        </a:spcAft>
                      </a:pPr>
                      <a:r>
                        <a:rPr lang="en-GB" sz="900" dirty="0">
                          <a:solidFill>
                            <a:schemeClr val="bg1"/>
                          </a:solidFill>
                          <a:effectLst/>
                        </a:rPr>
                        <a:t>KPI</a:t>
                      </a:r>
                      <a:endParaRPr lang="en-GB" sz="900" dirty="0">
                        <a:solidFill>
                          <a:schemeClr val="bg1"/>
                        </a:solidFill>
                        <a:effectLst/>
                        <a:latin typeface="Calibri"/>
                        <a:ea typeface="Calibri"/>
                        <a:cs typeface="Times New Roman"/>
                      </a:endParaRPr>
                    </a:p>
                  </a:txBody>
                  <a:tcPr marL="41667" marR="41667" marT="0" marB="0" anchor="ctr"/>
                </a:tc>
                <a:tc>
                  <a:txBody>
                    <a:bodyPr/>
                    <a:lstStyle/>
                    <a:p>
                      <a:pPr algn="ctr">
                        <a:lnSpc>
                          <a:spcPct val="115000"/>
                        </a:lnSpc>
                        <a:spcAft>
                          <a:spcPts val="1000"/>
                        </a:spcAft>
                      </a:pPr>
                      <a:r>
                        <a:rPr lang="en-GB" sz="900" dirty="0">
                          <a:solidFill>
                            <a:schemeClr val="bg1"/>
                          </a:solidFill>
                          <a:effectLst/>
                        </a:rPr>
                        <a:t>WORKFORCE DISABILITY EQUALITY STANDARD (WDES) INDICATORS</a:t>
                      </a:r>
                      <a:endParaRPr lang="en-GB" sz="900" dirty="0">
                        <a:solidFill>
                          <a:schemeClr val="bg1"/>
                        </a:solidFill>
                        <a:effectLst/>
                        <a:latin typeface="Calibri"/>
                        <a:ea typeface="Calibri"/>
                        <a:cs typeface="Times New Roman"/>
                      </a:endParaRPr>
                    </a:p>
                  </a:txBody>
                  <a:tcPr marL="0" marR="0" marT="0" marB="0" anchor="ctr">
                    <a:solidFill>
                      <a:schemeClr val="accent1"/>
                    </a:solidFill>
                  </a:tcPr>
                </a:tc>
                <a:extLst>
                  <a:ext uri="{0D108BD9-81ED-4DB2-BD59-A6C34878D82A}">
                    <a16:rowId xmlns:a16="http://schemas.microsoft.com/office/drawing/2014/main" val="10005"/>
                  </a:ext>
                </a:extLst>
              </a:tr>
              <a:tr h="304094">
                <a:tc>
                  <a:txBody>
                    <a:bodyPr/>
                    <a:lstStyle/>
                    <a:p>
                      <a:pPr>
                        <a:lnSpc>
                          <a:spcPct val="115000"/>
                        </a:lnSpc>
                        <a:spcAft>
                          <a:spcPts val="1000"/>
                        </a:spcAft>
                      </a:pPr>
                      <a:r>
                        <a:rPr lang="en-GB" sz="900" dirty="0">
                          <a:effectLst/>
                        </a:rPr>
                        <a:t>WDES1</a:t>
                      </a:r>
                      <a:endParaRPr lang="en-GB" sz="900" dirty="0">
                        <a:effectLst/>
                        <a:latin typeface="Calibri"/>
                        <a:ea typeface="Calibri"/>
                        <a:cs typeface="Times New Roman"/>
                      </a:endParaRPr>
                    </a:p>
                  </a:txBody>
                  <a:tcPr marL="41667" marR="41667" marT="0" marB="0" anchor="ctr"/>
                </a:tc>
                <a:tc>
                  <a:txBody>
                    <a:bodyPr/>
                    <a:lstStyle/>
                    <a:p>
                      <a:pPr>
                        <a:lnSpc>
                          <a:spcPct val="115000"/>
                        </a:lnSpc>
                        <a:spcAft>
                          <a:spcPts val="1000"/>
                        </a:spcAft>
                      </a:pPr>
                      <a:r>
                        <a:rPr lang="en-GB" sz="900" dirty="0">
                          <a:effectLst/>
                        </a:rPr>
                        <a:t>Percentage of staff in AfC pay bands or medical and dental subgroups and very senior managers (including Executive Board members) compared with the percentage of staff in the overall workforce.</a:t>
                      </a:r>
                      <a:endParaRPr lang="en-GB" sz="900" dirty="0">
                        <a:effectLst/>
                        <a:latin typeface="Calibri"/>
                        <a:ea typeface="Calibri"/>
                        <a:cs typeface="Times New Roman"/>
                      </a:endParaRPr>
                    </a:p>
                  </a:txBody>
                  <a:tcPr marL="41667" marR="41667" marT="0" marB="0" anchor="ctr"/>
                </a:tc>
                <a:extLst>
                  <a:ext uri="{0D108BD9-81ED-4DB2-BD59-A6C34878D82A}">
                    <a16:rowId xmlns:a16="http://schemas.microsoft.com/office/drawing/2014/main" val="10006"/>
                  </a:ext>
                </a:extLst>
              </a:tr>
              <a:tr h="175500">
                <a:tc>
                  <a:txBody>
                    <a:bodyPr/>
                    <a:lstStyle/>
                    <a:p>
                      <a:pPr>
                        <a:lnSpc>
                          <a:spcPct val="115000"/>
                        </a:lnSpc>
                        <a:spcAft>
                          <a:spcPts val="1000"/>
                        </a:spcAft>
                      </a:pPr>
                      <a:r>
                        <a:rPr lang="en-GB" sz="900" dirty="0">
                          <a:effectLst/>
                        </a:rPr>
                        <a:t>WDES2</a:t>
                      </a:r>
                      <a:endParaRPr lang="en-GB" sz="900" dirty="0">
                        <a:effectLst/>
                        <a:latin typeface="Calibri"/>
                        <a:ea typeface="Calibri"/>
                        <a:cs typeface="Times New Roman"/>
                      </a:endParaRPr>
                    </a:p>
                  </a:txBody>
                  <a:tcPr marL="41667" marR="41667" marT="0" marB="0" anchor="ctr"/>
                </a:tc>
                <a:tc>
                  <a:txBody>
                    <a:bodyPr/>
                    <a:lstStyle/>
                    <a:p>
                      <a:pPr>
                        <a:lnSpc>
                          <a:spcPct val="115000"/>
                        </a:lnSpc>
                        <a:spcAft>
                          <a:spcPts val="1000"/>
                        </a:spcAft>
                      </a:pPr>
                      <a:r>
                        <a:rPr lang="en-GB" sz="900" dirty="0">
                          <a:effectLst/>
                        </a:rPr>
                        <a:t>Relative likelihood of non-disabled staff compared to Disabled staff being appointed from shortlisting across all posts.</a:t>
                      </a:r>
                      <a:endParaRPr lang="en-GB" sz="900" dirty="0">
                        <a:effectLst/>
                        <a:latin typeface="Calibri"/>
                        <a:ea typeface="Calibri"/>
                        <a:cs typeface="Times New Roman"/>
                      </a:endParaRPr>
                    </a:p>
                  </a:txBody>
                  <a:tcPr marL="41667" marR="41667" marT="0" marB="0" anchor="ctr"/>
                </a:tc>
                <a:extLst>
                  <a:ext uri="{0D108BD9-81ED-4DB2-BD59-A6C34878D82A}">
                    <a16:rowId xmlns:a16="http://schemas.microsoft.com/office/drawing/2014/main" val="10007"/>
                  </a:ext>
                </a:extLst>
              </a:tr>
              <a:tr h="304094">
                <a:tc>
                  <a:txBody>
                    <a:bodyPr/>
                    <a:lstStyle/>
                    <a:p>
                      <a:pPr>
                        <a:lnSpc>
                          <a:spcPct val="115000"/>
                        </a:lnSpc>
                        <a:spcAft>
                          <a:spcPts val="1000"/>
                        </a:spcAft>
                      </a:pPr>
                      <a:r>
                        <a:rPr lang="en-GB" sz="900" dirty="0">
                          <a:effectLst/>
                        </a:rPr>
                        <a:t>WDES3</a:t>
                      </a:r>
                      <a:endParaRPr lang="en-GB" sz="900" dirty="0">
                        <a:effectLst/>
                        <a:latin typeface="Calibri"/>
                        <a:ea typeface="Calibri"/>
                        <a:cs typeface="Times New Roman"/>
                      </a:endParaRPr>
                    </a:p>
                  </a:txBody>
                  <a:tcPr marL="41667" marR="41667" marT="0" marB="0" anchor="ctr"/>
                </a:tc>
                <a:tc>
                  <a:txBody>
                    <a:bodyPr/>
                    <a:lstStyle/>
                    <a:p>
                      <a:pPr>
                        <a:lnSpc>
                          <a:spcPct val="115000"/>
                        </a:lnSpc>
                        <a:spcAft>
                          <a:spcPts val="1000"/>
                        </a:spcAft>
                      </a:pPr>
                      <a:r>
                        <a:rPr lang="en-GB" sz="900" dirty="0">
                          <a:effectLst/>
                        </a:rPr>
                        <a:t>Relative likelihood of Disabled staff compared to non-disables staff as entering the formal capability process, as measured by entry into the formal capability procedure.</a:t>
                      </a:r>
                      <a:endParaRPr lang="en-GB" sz="900" dirty="0">
                        <a:effectLst/>
                        <a:latin typeface="Calibri"/>
                        <a:ea typeface="Calibri"/>
                        <a:cs typeface="Times New Roman"/>
                      </a:endParaRPr>
                    </a:p>
                  </a:txBody>
                  <a:tcPr marL="41667" marR="41667" marT="0" marB="0" anchor="ctr"/>
                </a:tc>
                <a:extLst>
                  <a:ext uri="{0D108BD9-81ED-4DB2-BD59-A6C34878D82A}">
                    <a16:rowId xmlns:a16="http://schemas.microsoft.com/office/drawing/2014/main" val="10008"/>
                  </a:ext>
                </a:extLst>
              </a:tr>
              <a:tr h="679283">
                <a:tc>
                  <a:txBody>
                    <a:bodyPr/>
                    <a:lstStyle/>
                    <a:p>
                      <a:pPr>
                        <a:lnSpc>
                          <a:spcPct val="115000"/>
                        </a:lnSpc>
                        <a:spcAft>
                          <a:spcPts val="1000"/>
                        </a:spcAft>
                      </a:pPr>
                      <a:r>
                        <a:rPr lang="en-GB" sz="900" dirty="0">
                          <a:effectLst/>
                        </a:rPr>
                        <a:t>WDES4</a:t>
                      </a:r>
                      <a:endParaRPr lang="en-GB" sz="900" dirty="0">
                        <a:effectLst/>
                        <a:latin typeface="Calibri"/>
                        <a:ea typeface="Calibri"/>
                        <a:cs typeface="Times New Roman"/>
                      </a:endParaRPr>
                    </a:p>
                  </a:txBody>
                  <a:tcPr marL="41667" marR="41667" marT="0" marB="0" anchor="ctr"/>
                </a:tc>
                <a:tc>
                  <a:txBody>
                    <a:bodyPr/>
                    <a:lstStyle/>
                    <a:p>
                      <a:pPr>
                        <a:lnSpc>
                          <a:spcPct val="115000"/>
                        </a:lnSpc>
                        <a:spcBef>
                          <a:spcPts val="600"/>
                        </a:spcBef>
                        <a:spcAft>
                          <a:spcPts val="600"/>
                        </a:spcAft>
                      </a:pPr>
                      <a:r>
                        <a:rPr lang="en-GB" sz="900" dirty="0">
                          <a:effectLst/>
                        </a:rPr>
                        <a:t>a) Percentage of Disabled staff compared to non-disabled staff experiencing harassment, bullying or abuse from patients/service users, their relatives or other members of the public; managers; other colleagues </a:t>
                      </a:r>
                    </a:p>
                    <a:p>
                      <a:pPr>
                        <a:lnSpc>
                          <a:spcPct val="115000"/>
                        </a:lnSpc>
                        <a:spcAft>
                          <a:spcPts val="1000"/>
                        </a:spcAft>
                      </a:pPr>
                      <a:r>
                        <a:rPr lang="en-GB" sz="900" dirty="0">
                          <a:effectLst/>
                        </a:rPr>
                        <a:t>b) Percentage of Disabled staff compared to non-disabled staff saying that the last time they experienced harassment, bullying or abuse at work, they or a colleague reported it</a:t>
                      </a:r>
                      <a:endParaRPr lang="en-GB" sz="900" dirty="0">
                        <a:effectLst/>
                        <a:latin typeface="Calibri"/>
                        <a:ea typeface="Calibri"/>
                        <a:cs typeface="Times New Roman"/>
                      </a:endParaRPr>
                    </a:p>
                  </a:txBody>
                  <a:tcPr marL="41667" marR="41667" marT="0" marB="0" anchor="ctr"/>
                </a:tc>
                <a:extLst>
                  <a:ext uri="{0D108BD9-81ED-4DB2-BD59-A6C34878D82A}">
                    <a16:rowId xmlns:a16="http://schemas.microsoft.com/office/drawing/2014/main" val="10009"/>
                  </a:ext>
                </a:extLst>
              </a:tr>
              <a:tr h="304094">
                <a:tc>
                  <a:txBody>
                    <a:bodyPr/>
                    <a:lstStyle/>
                    <a:p>
                      <a:pPr>
                        <a:lnSpc>
                          <a:spcPct val="115000"/>
                        </a:lnSpc>
                        <a:spcAft>
                          <a:spcPts val="1000"/>
                        </a:spcAft>
                      </a:pPr>
                      <a:r>
                        <a:rPr lang="en-GB" sz="900" dirty="0">
                          <a:effectLst/>
                        </a:rPr>
                        <a:t>WDES5</a:t>
                      </a:r>
                      <a:endParaRPr lang="en-GB" sz="900" dirty="0">
                        <a:effectLst/>
                        <a:latin typeface="Calibri"/>
                        <a:ea typeface="Calibri"/>
                        <a:cs typeface="Times New Roman"/>
                      </a:endParaRPr>
                    </a:p>
                  </a:txBody>
                  <a:tcPr marL="41667" marR="41667" marT="0" marB="0" anchor="ctr"/>
                </a:tc>
                <a:tc>
                  <a:txBody>
                    <a:bodyPr/>
                    <a:lstStyle/>
                    <a:p>
                      <a:pPr>
                        <a:lnSpc>
                          <a:spcPct val="115000"/>
                        </a:lnSpc>
                        <a:spcAft>
                          <a:spcPts val="1000"/>
                        </a:spcAft>
                      </a:pPr>
                      <a:r>
                        <a:rPr lang="en-GB" sz="900" dirty="0">
                          <a:effectLst/>
                        </a:rPr>
                        <a:t>Percentage of Disabled staff compared to non-disabled staff believing that the Trust provides equal opportunities for career progression or promotion</a:t>
                      </a:r>
                      <a:endParaRPr lang="en-GB" sz="900" dirty="0">
                        <a:effectLst/>
                        <a:latin typeface="Calibri"/>
                        <a:ea typeface="Calibri"/>
                        <a:cs typeface="Times New Roman"/>
                      </a:endParaRPr>
                    </a:p>
                  </a:txBody>
                  <a:tcPr marL="41667" marR="41667" marT="0" marB="0" anchor="ctr"/>
                </a:tc>
                <a:extLst>
                  <a:ext uri="{0D108BD9-81ED-4DB2-BD59-A6C34878D82A}">
                    <a16:rowId xmlns:a16="http://schemas.microsoft.com/office/drawing/2014/main" val="10010"/>
                  </a:ext>
                </a:extLst>
              </a:tr>
              <a:tr h="304094">
                <a:tc>
                  <a:txBody>
                    <a:bodyPr/>
                    <a:lstStyle/>
                    <a:p>
                      <a:pPr>
                        <a:lnSpc>
                          <a:spcPct val="115000"/>
                        </a:lnSpc>
                        <a:spcAft>
                          <a:spcPts val="1000"/>
                        </a:spcAft>
                      </a:pPr>
                      <a:r>
                        <a:rPr lang="en-GB" sz="900" dirty="0">
                          <a:effectLst/>
                        </a:rPr>
                        <a:t>WDES6</a:t>
                      </a:r>
                      <a:endParaRPr lang="en-GB" sz="900" dirty="0">
                        <a:effectLst/>
                        <a:latin typeface="Calibri"/>
                        <a:ea typeface="Calibri"/>
                        <a:cs typeface="Times New Roman"/>
                      </a:endParaRPr>
                    </a:p>
                  </a:txBody>
                  <a:tcPr marL="41667" marR="41667" marT="0" marB="0" anchor="ctr"/>
                </a:tc>
                <a:tc>
                  <a:txBody>
                    <a:bodyPr/>
                    <a:lstStyle/>
                    <a:p>
                      <a:pPr>
                        <a:lnSpc>
                          <a:spcPct val="115000"/>
                        </a:lnSpc>
                        <a:spcAft>
                          <a:spcPts val="1000"/>
                        </a:spcAft>
                      </a:pPr>
                      <a:r>
                        <a:rPr lang="en-GB" sz="900" dirty="0">
                          <a:effectLst/>
                        </a:rPr>
                        <a:t>Percentage of Disabled staff compared to non-disabled staff saying that they have felt pressure from their manager to come to work, despite not feeling well enough to perform their duties</a:t>
                      </a:r>
                      <a:endParaRPr lang="en-GB" sz="900" dirty="0">
                        <a:effectLst/>
                        <a:latin typeface="Calibri"/>
                        <a:ea typeface="Calibri"/>
                        <a:cs typeface="Times New Roman"/>
                      </a:endParaRPr>
                    </a:p>
                  </a:txBody>
                  <a:tcPr marL="41667" marR="41667" marT="0" marB="0" anchor="ctr"/>
                </a:tc>
                <a:extLst>
                  <a:ext uri="{0D108BD9-81ED-4DB2-BD59-A6C34878D82A}">
                    <a16:rowId xmlns:a16="http://schemas.microsoft.com/office/drawing/2014/main" val="10011"/>
                  </a:ext>
                </a:extLst>
              </a:tr>
              <a:tr h="304094">
                <a:tc>
                  <a:txBody>
                    <a:bodyPr/>
                    <a:lstStyle/>
                    <a:p>
                      <a:pPr>
                        <a:lnSpc>
                          <a:spcPct val="115000"/>
                        </a:lnSpc>
                        <a:spcAft>
                          <a:spcPts val="1000"/>
                        </a:spcAft>
                      </a:pPr>
                      <a:r>
                        <a:rPr lang="en-GB" sz="900" dirty="0">
                          <a:effectLst/>
                        </a:rPr>
                        <a:t>WDES7</a:t>
                      </a:r>
                      <a:endParaRPr lang="en-GB" sz="900" dirty="0">
                        <a:effectLst/>
                        <a:latin typeface="Calibri"/>
                        <a:ea typeface="Calibri"/>
                        <a:cs typeface="Times New Roman"/>
                      </a:endParaRPr>
                    </a:p>
                  </a:txBody>
                  <a:tcPr marL="41667" marR="41667" marT="0" marB="0" anchor="ctr"/>
                </a:tc>
                <a:tc>
                  <a:txBody>
                    <a:bodyPr/>
                    <a:lstStyle/>
                    <a:p>
                      <a:pPr>
                        <a:lnSpc>
                          <a:spcPct val="115000"/>
                        </a:lnSpc>
                        <a:spcAft>
                          <a:spcPts val="1000"/>
                        </a:spcAft>
                      </a:pPr>
                      <a:r>
                        <a:rPr lang="en-GB" sz="900" dirty="0">
                          <a:effectLst/>
                        </a:rPr>
                        <a:t>Percentage of Disabled staff compared to non-disabled staff saying that they are satisfied with the extent to which their organisation values their work</a:t>
                      </a:r>
                      <a:endParaRPr lang="en-GB" sz="900" dirty="0">
                        <a:effectLst/>
                        <a:latin typeface="Calibri"/>
                        <a:ea typeface="Calibri"/>
                        <a:cs typeface="Times New Roman"/>
                      </a:endParaRPr>
                    </a:p>
                  </a:txBody>
                  <a:tcPr marL="41667" marR="41667" marT="0" marB="0" anchor="ctr"/>
                </a:tc>
                <a:extLst>
                  <a:ext uri="{0D108BD9-81ED-4DB2-BD59-A6C34878D82A}">
                    <a16:rowId xmlns:a16="http://schemas.microsoft.com/office/drawing/2014/main" val="10012"/>
                  </a:ext>
                </a:extLst>
              </a:tr>
            </a:tbl>
          </a:graphicData>
        </a:graphic>
      </p:graphicFrame>
      <p:sp>
        <p:nvSpPr>
          <p:cNvPr id="10" name="Title 1">
            <a:extLst>
              <a:ext uri="{FF2B5EF4-FFF2-40B4-BE49-F238E27FC236}">
                <a16:creationId xmlns:a16="http://schemas.microsoft.com/office/drawing/2014/main" id="{1ABFC0E3-5E8E-4984-83ED-1ECA447E4E61}"/>
              </a:ext>
            </a:extLst>
          </p:cNvPr>
          <p:cNvSpPr>
            <a:spLocks noGrp="1"/>
          </p:cNvSpPr>
          <p:nvPr>
            <p:ph type="title"/>
          </p:nvPr>
        </p:nvSpPr>
        <p:spPr>
          <a:xfrm>
            <a:off x="487017" y="1124744"/>
            <a:ext cx="8982075" cy="581025"/>
          </a:xfrm>
        </p:spPr>
        <p:txBody>
          <a:bodyPr>
            <a:normAutofit fontScale="90000"/>
          </a:bodyPr>
          <a:lstStyle/>
          <a:p>
            <a:br>
              <a:rPr lang="en-GB" sz="2800" b="1" dirty="0">
                <a:solidFill>
                  <a:srgbClr val="FF0000"/>
                </a:solidFill>
                <a:latin typeface="+mn-lt"/>
              </a:rPr>
            </a:br>
            <a:r>
              <a:rPr lang="en-GB" sz="2700" b="1" dirty="0">
                <a:solidFill>
                  <a:srgbClr val="7030A0"/>
                </a:solidFill>
              </a:rPr>
              <a:t>Glossary of KPIs used with the </a:t>
            </a:r>
            <a:br>
              <a:rPr lang="en-GB" sz="2700" b="1" dirty="0">
                <a:solidFill>
                  <a:srgbClr val="7030A0"/>
                </a:solidFill>
              </a:rPr>
            </a:br>
            <a:r>
              <a:rPr lang="en-GB" sz="2700" b="1" dirty="0">
                <a:solidFill>
                  <a:srgbClr val="7030A0"/>
                </a:solidFill>
              </a:rPr>
              <a:t>Equality, Diversity &amp; Inclusion Strategic Objectives</a:t>
            </a:r>
            <a:br>
              <a:rPr lang="en-GB" sz="2700" b="1" dirty="0">
                <a:solidFill>
                  <a:srgbClr val="7030A0"/>
                </a:solidFill>
              </a:rPr>
            </a:br>
            <a:r>
              <a:rPr lang="en-GB" sz="2700" b="1" dirty="0">
                <a:solidFill>
                  <a:srgbClr val="7030A0"/>
                </a:solidFill>
              </a:rPr>
              <a:t>(To be reviewed to include new staff survey measures)</a:t>
            </a:r>
            <a:br>
              <a:rPr lang="en-GB" sz="4400" b="1" dirty="0">
                <a:solidFill>
                  <a:schemeClr val="bg1"/>
                </a:solidFill>
              </a:rPr>
            </a:br>
            <a:endParaRPr lang="en-GB" dirty="0"/>
          </a:p>
        </p:txBody>
      </p:sp>
    </p:spTree>
    <p:custDataLst>
      <p:tags r:id="rId1"/>
    </p:custDataLst>
    <p:extLst>
      <p:ext uri="{BB962C8B-B14F-4D97-AF65-F5344CB8AC3E}">
        <p14:creationId xmlns:p14="http://schemas.microsoft.com/office/powerpoint/2010/main" val="19610350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5A5E2BD-EC43-40B2-A62C-624D2126CDA9}"/>
              </a:ext>
            </a:extLst>
          </p:cNvPr>
          <p:cNvSpPr>
            <a:spLocks noGrp="1"/>
          </p:cNvSpPr>
          <p:nvPr>
            <p:ph type="sldNum" sz="quarter" idx="12"/>
          </p:nvPr>
        </p:nvSpPr>
        <p:spPr/>
        <p:txBody>
          <a:bodyPr/>
          <a:lstStyle/>
          <a:p>
            <a:fld id="{ECA5469C-08DA-4774-9D4D-73FB2CE48787}" type="slidenum">
              <a:rPr lang="en-GB" smtClean="0"/>
              <a:t>54</a:t>
            </a:fld>
            <a:endParaRPr lang="en-GB"/>
          </a:p>
        </p:txBody>
      </p:sp>
      <p:graphicFrame>
        <p:nvGraphicFramePr>
          <p:cNvPr id="8" name="Table 7">
            <a:extLst>
              <a:ext uri="{FF2B5EF4-FFF2-40B4-BE49-F238E27FC236}">
                <a16:creationId xmlns:a16="http://schemas.microsoft.com/office/drawing/2014/main" id="{989735CD-791B-4E19-8011-155E5BA661A9}"/>
              </a:ext>
            </a:extLst>
          </p:cNvPr>
          <p:cNvGraphicFramePr>
            <a:graphicFrameLocks noGrp="1"/>
          </p:cNvGraphicFramePr>
          <p:nvPr>
            <p:extLst>
              <p:ext uri="{D42A27DB-BD31-4B8C-83A1-F6EECF244321}">
                <p14:modId xmlns:p14="http://schemas.microsoft.com/office/powerpoint/2010/main" val="388648116"/>
              </p:ext>
            </p:extLst>
          </p:nvPr>
        </p:nvGraphicFramePr>
        <p:xfrm>
          <a:off x="1028564" y="2220325"/>
          <a:ext cx="7441882" cy="3588047"/>
        </p:xfrm>
        <a:graphic>
          <a:graphicData uri="http://schemas.openxmlformats.org/drawingml/2006/table">
            <a:tbl>
              <a:tblPr firstRow="1" firstCol="1" bandRow="1">
                <a:tableStyleId>{5C22544A-7EE6-4342-B048-85BDC9FD1C3A}</a:tableStyleId>
              </a:tblPr>
              <a:tblGrid>
                <a:gridCol w="509230">
                  <a:extLst>
                    <a:ext uri="{9D8B030D-6E8A-4147-A177-3AD203B41FA5}">
                      <a16:colId xmlns:a16="http://schemas.microsoft.com/office/drawing/2014/main" val="20000"/>
                    </a:ext>
                  </a:extLst>
                </a:gridCol>
                <a:gridCol w="6932652">
                  <a:extLst>
                    <a:ext uri="{9D8B030D-6E8A-4147-A177-3AD203B41FA5}">
                      <a16:colId xmlns:a16="http://schemas.microsoft.com/office/drawing/2014/main" val="20001"/>
                    </a:ext>
                  </a:extLst>
                </a:gridCol>
              </a:tblGrid>
              <a:tr h="175500">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GB" sz="900" dirty="0">
                          <a:effectLst/>
                          <a:latin typeface="Calibri"/>
                          <a:ea typeface="Calibri"/>
                          <a:cs typeface="Times New Roman"/>
                        </a:rPr>
                        <a:t>KPI</a:t>
                      </a:r>
                    </a:p>
                  </a:txBody>
                  <a:tcPr marL="41667" marR="41667" marT="0" marB="0" anchor="ct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GB" sz="900" dirty="0">
                          <a:effectLst/>
                          <a:latin typeface="+mn-lt"/>
                          <a:ea typeface="Calibri"/>
                          <a:cs typeface="Times New Roman"/>
                        </a:rPr>
                        <a:t>WORKFORCE RACE EQUALITY STANDARD (WRES) INDICATORS</a:t>
                      </a:r>
                      <a:endParaRPr lang="en-GB" sz="900" dirty="0">
                        <a:effectLst/>
                        <a:latin typeface="Calibri"/>
                        <a:ea typeface="Calibri"/>
                        <a:cs typeface="Times New Roman"/>
                      </a:endParaRPr>
                    </a:p>
                  </a:txBody>
                  <a:tcPr marL="41667" marR="41667" marT="0" marB="0" anchor="ctr"/>
                </a:tc>
                <a:extLst>
                  <a:ext uri="{0D108BD9-81ED-4DB2-BD59-A6C34878D82A}">
                    <a16:rowId xmlns:a16="http://schemas.microsoft.com/office/drawing/2014/main" val="10000"/>
                  </a:ext>
                </a:extLst>
              </a:tr>
              <a:tr h="175500">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GB" sz="900" dirty="0">
                          <a:effectLst/>
                        </a:rPr>
                        <a:t>WRES6</a:t>
                      </a:r>
                      <a:endParaRPr lang="en-GB" sz="900" dirty="0">
                        <a:effectLst/>
                        <a:latin typeface="Calibri"/>
                        <a:ea typeface="Calibri"/>
                        <a:cs typeface="Times New Roman"/>
                      </a:endParaRPr>
                    </a:p>
                  </a:txBody>
                  <a:tcPr marL="41667" marR="41667" marT="0" marB="0" anchor="ct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GB" sz="900" dirty="0">
                          <a:effectLst/>
                        </a:rPr>
                        <a:t>Percentage of staff saying they have experienced harassment, bullying or abuse from staff in the last 12 months</a:t>
                      </a:r>
                      <a:endParaRPr lang="en-GB" sz="900" dirty="0">
                        <a:effectLst/>
                        <a:latin typeface="Calibri"/>
                        <a:ea typeface="Calibri"/>
                        <a:cs typeface="Times New Roman"/>
                      </a:endParaRPr>
                    </a:p>
                  </a:txBody>
                  <a:tcPr marL="41667" marR="41667" marT="0" marB="0" anchor="ctr"/>
                </a:tc>
                <a:extLst>
                  <a:ext uri="{0D108BD9-81ED-4DB2-BD59-A6C34878D82A}">
                    <a16:rowId xmlns:a16="http://schemas.microsoft.com/office/drawing/2014/main" val="10001"/>
                  </a:ext>
                </a:extLst>
              </a:tr>
              <a:tr h="175500">
                <a:tc>
                  <a:txBody>
                    <a:bodyPr/>
                    <a:lstStyle/>
                    <a:p>
                      <a:pPr>
                        <a:lnSpc>
                          <a:spcPct val="115000"/>
                        </a:lnSpc>
                        <a:spcAft>
                          <a:spcPts val="1000"/>
                        </a:spcAft>
                      </a:pPr>
                      <a:r>
                        <a:rPr lang="en-GB" sz="900" dirty="0">
                          <a:effectLst/>
                        </a:rPr>
                        <a:t>WRES7</a:t>
                      </a:r>
                      <a:endParaRPr lang="en-GB" sz="900" dirty="0">
                        <a:effectLst/>
                        <a:latin typeface="Calibri"/>
                        <a:ea typeface="Calibri"/>
                        <a:cs typeface="Times New Roman"/>
                      </a:endParaRPr>
                    </a:p>
                  </a:txBody>
                  <a:tcPr marL="41667" marR="41667" marT="0" marB="0" anchor="ctr"/>
                </a:tc>
                <a:tc>
                  <a:txBody>
                    <a:bodyPr/>
                    <a:lstStyle/>
                    <a:p>
                      <a:pPr>
                        <a:lnSpc>
                          <a:spcPct val="115000"/>
                        </a:lnSpc>
                        <a:spcAft>
                          <a:spcPts val="1000"/>
                        </a:spcAft>
                      </a:pPr>
                      <a:r>
                        <a:rPr lang="en-GB" sz="900" dirty="0">
                          <a:effectLst/>
                        </a:rPr>
                        <a:t>Percentage of staff believing that the organisation provides equal opportunities for career progression or promotion.</a:t>
                      </a:r>
                      <a:endParaRPr lang="en-GB" sz="900" dirty="0">
                        <a:effectLst/>
                        <a:latin typeface="Calibri"/>
                        <a:ea typeface="Calibri"/>
                        <a:cs typeface="Times New Roman"/>
                      </a:endParaRPr>
                    </a:p>
                  </a:txBody>
                  <a:tcPr marL="41667" marR="41667" marT="0" marB="0" anchor="ctr"/>
                </a:tc>
                <a:extLst>
                  <a:ext uri="{0D108BD9-81ED-4DB2-BD59-A6C34878D82A}">
                    <a16:rowId xmlns:a16="http://schemas.microsoft.com/office/drawing/2014/main" val="10002"/>
                  </a:ext>
                </a:extLst>
              </a:tr>
              <a:tr h="175500">
                <a:tc>
                  <a:txBody>
                    <a:bodyPr/>
                    <a:lstStyle/>
                    <a:p>
                      <a:pPr>
                        <a:lnSpc>
                          <a:spcPct val="115000"/>
                        </a:lnSpc>
                        <a:spcAft>
                          <a:spcPts val="1000"/>
                        </a:spcAft>
                      </a:pPr>
                      <a:r>
                        <a:rPr lang="en-GB" sz="900" dirty="0">
                          <a:effectLst/>
                        </a:rPr>
                        <a:t>WRES8</a:t>
                      </a:r>
                      <a:endParaRPr lang="en-GB" sz="900" dirty="0">
                        <a:effectLst/>
                        <a:latin typeface="Calibri"/>
                        <a:ea typeface="Calibri"/>
                        <a:cs typeface="Times New Roman"/>
                      </a:endParaRPr>
                    </a:p>
                  </a:txBody>
                  <a:tcPr marL="41667" marR="41667" marT="0" marB="0" anchor="ctr"/>
                </a:tc>
                <a:tc>
                  <a:txBody>
                    <a:bodyPr/>
                    <a:lstStyle/>
                    <a:p>
                      <a:pPr>
                        <a:lnSpc>
                          <a:spcPct val="115000"/>
                        </a:lnSpc>
                        <a:spcAft>
                          <a:spcPts val="1000"/>
                        </a:spcAft>
                      </a:pPr>
                      <a:r>
                        <a:rPr lang="en-GB" sz="900" dirty="0">
                          <a:effectLst/>
                        </a:rPr>
                        <a:t>Percentage of staff personally experiencing discrimination at work from their manager/team leader or another colleague in the last 12 months</a:t>
                      </a:r>
                      <a:endParaRPr lang="en-GB" sz="900" dirty="0">
                        <a:effectLst/>
                        <a:latin typeface="Calibri"/>
                        <a:ea typeface="Calibri"/>
                        <a:cs typeface="Times New Roman"/>
                      </a:endParaRPr>
                    </a:p>
                  </a:txBody>
                  <a:tcPr marL="41667" marR="41667" marT="0" marB="0" anchor="ctr"/>
                </a:tc>
                <a:extLst>
                  <a:ext uri="{0D108BD9-81ED-4DB2-BD59-A6C34878D82A}">
                    <a16:rowId xmlns:a16="http://schemas.microsoft.com/office/drawing/2014/main" val="10003"/>
                  </a:ext>
                </a:extLst>
              </a:tr>
              <a:tr h="304094">
                <a:tc>
                  <a:txBody>
                    <a:bodyPr/>
                    <a:lstStyle/>
                    <a:p>
                      <a:pPr>
                        <a:lnSpc>
                          <a:spcPct val="115000"/>
                        </a:lnSpc>
                        <a:spcAft>
                          <a:spcPts val="1000"/>
                        </a:spcAft>
                      </a:pPr>
                      <a:r>
                        <a:rPr lang="en-GB" sz="900" dirty="0">
                          <a:effectLst/>
                        </a:rPr>
                        <a:t>WRES9</a:t>
                      </a:r>
                      <a:endParaRPr lang="en-GB" sz="900" dirty="0">
                        <a:effectLst/>
                        <a:latin typeface="Calibri"/>
                        <a:ea typeface="Calibri"/>
                        <a:cs typeface="Times New Roman"/>
                      </a:endParaRPr>
                    </a:p>
                  </a:txBody>
                  <a:tcPr marL="41667" marR="41667" marT="0" marB="0" anchor="ctr"/>
                </a:tc>
                <a:tc>
                  <a:txBody>
                    <a:bodyPr/>
                    <a:lstStyle/>
                    <a:p>
                      <a:pPr>
                        <a:lnSpc>
                          <a:spcPct val="115000"/>
                        </a:lnSpc>
                        <a:spcAft>
                          <a:spcPts val="1000"/>
                        </a:spcAft>
                      </a:pPr>
                      <a:r>
                        <a:rPr lang="en-GB" sz="900" dirty="0">
                          <a:effectLst/>
                        </a:rPr>
                        <a:t>Percentage of difference between the organisations’ Board voting membership and its overall workforce. (Note: Only voting members of the board should be included with considering this indicator.)</a:t>
                      </a:r>
                      <a:endParaRPr lang="en-GB" sz="900" dirty="0">
                        <a:effectLst/>
                        <a:latin typeface="Calibri"/>
                        <a:ea typeface="Calibri"/>
                        <a:cs typeface="Times New Roman"/>
                      </a:endParaRPr>
                    </a:p>
                  </a:txBody>
                  <a:tcPr marL="41667" marR="41667" marT="0" marB="0" anchor="ctr"/>
                </a:tc>
                <a:extLst>
                  <a:ext uri="{0D108BD9-81ED-4DB2-BD59-A6C34878D82A}">
                    <a16:rowId xmlns:a16="http://schemas.microsoft.com/office/drawing/2014/main" val="10004"/>
                  </a:ext>
                </a:extLst>
              </a:tr>
              <a:tr h="175500">
                <a:tc>
                  <a:txBody>
                    <a:bodyPr/>
                    <a:lstStyle/>
                    <a:p>
                      <a:pPr>
                        <a:lnSpc>
                          <a:spcPct val="115000"/>
                        </a:lnSpc>
                        <a:spcAft>
                          <a:spcPts val="1000"/>
                        </a:spcAft>
                      </a:pPr>
                      <a:r>
                        <a:rPr lang="en-GB" sz="900" dirty="0">
                          <a:solidFill>
                            <a:schemeClr val="bg1"/>
                          </a:solidFill>
                          <a:effectLst/>
                        </a:rPr>
                        <a:t>KPI</a:t>
                      </a:r>
                      <a:endParaRPr lang="en-GB" sz="900" dirty="0">
                        <a:solidFill>
                          <a:schemeClr val="bg1"/>
                        </a:solidFill>
                        <a:effectLst/>
                        <a:latin typeface="Calibri"/>
                        <a:ea typeface="Calibri"/>
                        <a:cs typeface="Times New Roman"/>
                      </a:endParaRPr>
                    </a:p>
                  </a:txBody>
                  <a:tcPr marL="41667" marR="41667" marT="0" marB="0" anchor="ctr"/>
                </a:tc>
                <a:tc>
                  <a:txBody>
                    <a:bodyPr/>
                    <a:lstStyle/>
                    <a:p>
                      <a:pPr algn="ctr">
                        <a:lnSpc>
                          <a:spcPct val="115000"/>
                        </a:lnSpc>
                        <a:spcAft>
                          <a:spcPts val="1000"/>
                        </a:spcAft>
                      </a:pPr>
                      <a:r>
                        <a:rPr lang="en-GB" sz="900" dirty="0">
                          <a:solidFill>
                            <a:schemeClr val="bg1"/>
                          </a:solidFill>
                          <a:effectLst/>
                        </a:rPr>
                        <a:t>WORKFORCE DISABILITY EQUALITY STANDARD (WDES) INDICATORS</a:t>
                      </a:r>
                      <a:endParaRPr lang="en-GB" sz="900" dirty="0">
                        <a:solidFill>
                          <a:schemeClr val="bg1"/>
                        </a:solidFill>
                        <a:effectLst/>
                        <a:latin typeface="Calibri"/>
                        <a:ea typeface="Calibri"/>
                        <a:cs typeface="Times New Roman"/>
                      </a:endParaRPr>
                    </a:p>
                  </a:txBody>
                  <a:tcPr marL="0" marR="0" marT="0" marB="0" anchor="ctr">
                    <a:solidFill>
                      <a:schemeClr val="accent1"/>
                    </a:solidFill>
                  </a:tcPr>
                </a:tc>
                <a:extLst>
                  <a:ext uri="{0D108BD9-81ED-4DB2-BD59-A6C34878D82A}">
                    <a16:rowId xmlns:a16="http://schemas.microsoft.com/office/drawing/2014/main" val="10005"/>
                  </a:ext>
                </a:extLst>
              </a:tr>
              <a:tr h="304094">
                <a:tc>
                  <a:txBody>
                    <a:bodyPr/>
                    <a:lstStyle/>
                    <a:p>
                      <a:pPr>
                        <a:lnSpc>
                          <a:spcPct val="115000"/>
                        </a:lnSpc>
                        <a:spcAft>
                          <a:spcPts val="1000"/>
                        </a:spcAft>
                      </a:pPr>
                      <a:r>
                        <a:rPr lang="en-GB" sz="900" dirty="0">
                          <a:effectLst/>
                        </a:rPr>
                        <a:t>WDES1</a:t>
                      </a:r>
                      <a:endParaRPr lang="en-GB" sz="900" dirty="0">
                        <a:effectLst/>
                        <a:latin typeface="Calibri"/>
                        <a:ea typeface="Calibri"/>
                        <a:cs typeface="Times New Roman"/>
                      </a:endParaRPr>
                    </a:p>
                  </a:txBody>
                  <a:tcPr marL="41667" marR="41667" marT="0" marB="0" anchor="ctr"/>
                </a:tc>
                <a:tc>
                  <a:txBody>
                    <a:bodyPr/>
                    <a:lstStyle/>
                    <a:p>
                      <a:pPr>
                        <a:lnSpc>
                          <a:spcPct val="115000"/>
                        </a:lnSpc>
                        <a:spcAft>
                          <a:spcPts val="1000"/>
                        </a:spcAft>
                      </a:pPr>
                      <a:r>
                        <a:rPr lang="en-GB" sz="900" dirty="0">
                          <a:effectLst/>
                        </a:rPr>
                        <a:t>Percentage of staff in AfC pay bands or medical and dental subgroups and very senior managers (including Executive Board members) compared with the percentage of staff in the overall workforce.</a:t>
                      </a:r>
                      <a:endParaRPr lang="en-GB" sz="900" dirty="0">
                        <a:effectLst/>
                        <a:latin typeface="Calibri"/>
                        <a:ea typeface="Calibri"/>
                        <a:cs typeface="Times New Roman"/>
                      </a:endParaRPr>
                    </a:p>
                  </a:txBody>
                  <a:tcPr marL="41667" marR="41667" marT="0" marB="0" anchor="ctr"/>
                </a:tc>
                <a:extLst>
                  <a:ext uri="{0D108BD9-81ED-4DB2-BD59-A6C34878D82A}">
                    <a16:rowId xmlns:a16="http://schemas.microsoft.com/office/drawing/2014/main" val="10006"/>
                  </a:ext>
                </a:extLst>
              </a:tr>
              <a:tr h="175500">
                <a:tc>
                  <a:txBody>
                    <a:bodyPr/>
                    <a:lstStyle/>
                    <a:p>
                      <a:pPr>
                        <a:lnSpc>
                          <a:spcPct val="115000"/>
                        </a:lnSpc>
                        <a:spcAft>
                          <a:spcPts val="1000"/>
                        </a:spcAft>
                      </a:pPr>
                      <a:r>
                        <a:rPr lang="en-GB" sz="900" dirty="0">
                          <a:effectLst/>
                        </a:rPr>
                        <a:t>WDES2</a:t>
                      </a:r>
                      <a:endParaRPr lang="en-GB" sz="900" dirty="0">
                        <a:effectLst/>
                        <a:latin typeface="Calibri"/>
                        <a:ea typeface="Calibri"/>
                        <a:cs typeface="Times New Roman"/>
                      </a:endParaRPr>
                    </a:p>
                  </a:txBody>
                  <a:tcPr marL="41667" marR="41667" marT="0" marB="0" anchor="ctr"/>
                </a:tc>
                <a:tc>
                  <a:txBody>
                    <a:bodyPr/>
                    <a:lstStyle/>
                    <a:p>
                      <a:pPr>
                        <a:lnSpc>
                          <a:spcPct val="115000"/>
                        </a:lnSpc>
                        <a:spcAft>
                          <a:spcPts val="1000"/>
                        </a:spcAft>
                      </a:pPr>
                      <a:r>
                        <a:rPr lang="en-GB" sz="900" dirty="0">
                          <a:effectLst/>
                        </a:rPr>
                        <a:t>Relative likelihood of non-disabled staff compared to Disabled staff being appointed from shortlisting across all posts.</a:t>
                      </a:r>
                      <a:endParaRPr lang="en-GB" sz="900" dirty="0">
                        <a:effectLst/>
                        <a:latin typeface="Calibri"/>
                        <a:ea typeface="Calibri"/>
                        <a:cs typeface="Times New Roman"/>
                      </a:endParaRPr>
                    </a:p>
                  </a:txBody>
                  <a:tcPr marL="41667" marR="41667" marT="0" marB="0" anchor="ctr"/>
                </a:tc>
                <a:extLst>
                  <a:ext uri="{0D108BD9-81ED-4DB2-BD59-A6C34878D82A}">
                    <a16:rowId xmlns:a16="http://schemas.microsoft.com/office/drawing/2014/main" val="10007"/>
                  </a:ext>
                </a:extLst>
              </a:tr>
              <a:tr h="304094">
                <a:tc>
                  <a:txBody>
                    <a:bodyPr/>
                    <a:lstStyle/>
                    <a:p>
                      <a:pPr>
                        <a:lnSpc>
                          <a:spcPct val="115000"/>
                        </a:lnSpc>
                        <a:spcAft>
                          <a:spcPts val="1000"/>
                        </a:spcAft>
                      </a:pPr>
                      <a:r>
                        <a:rPr lang="en-GB" sz="900" dirty="0">
                          <a:effectLst/>
                        </a:rPr>
                        <a:t>WDES3</a:t>
                      </a:r>
                      <a:endParaRPr lang="en-GB" sz="900" dirty="0">
                        <a:effectLst/>
                        <a:latin typeface="Calibri"/>
                        <a:ea typeface="Calibri"/>
                        <a:cs typeface="Times New Roman"/>
                      </a:endParaRPr>
                    </a:p>
                  </a:txBody>
                  <a:tcPr marL="41667" marR="41667" marT="0" marB="0" anchor="ctr"/>
                </a:tc>
                <a:tc>
                  <a:txBody>
                    <a:bodyPr/>
                    <a:lstStyle/>
                    <a:p>
                      <a:pPr>
                        <a:lnSpc>
                          <a:spcPct val="115000"/>
                        </a:lnSpc>
                        <a:spcAft>
                          <a:spcPts val="1000"/>
                        </a:spcAft>
                      </a:pPr>
                      <a:r>
                        <a:rPr lang="en-GB" sz="900" dirty="0">
                          <a:effectLst/>
                        </a:rPr>
                        <a:t>Relative likelihood of Disabled staff compared to non-disables staff as entering the formal capability process, as measured by entry into the formal capability procedure.</a:t>
                      </a:r>
                      <a:endParaRPr lang="en-GB" sz="900" dirty="0">
                        <a:effectLst/>
                        <a:latin typeface="Calibri"/>
                        <a:ea typeface="Calibri"/>
                        <a:cs typeface="Times New Roman"/>
                      </a:endParaRPr>
                    </a:p>
                  </a:txBody>
                  <a:tcPr marL="41667" marR="41667" marT="0" marB="0" anchor="ctr"/>
                </a:tc>
                <a:extLst>
                  <a:ext uri="{0D108BD9-81ED-4DB2-BD59-A6C34878D82A}">
                    <a16:rowId xmlns:a16="http://schemas.microsoft.com/office/drawing/2014/main" val="10008"/>
                  </a:ext>
                </a:extLst>
              </a:tr>
              <a:tr h="679283">
                <a:tc>
                  <a:txBody>
                    <a:bodyPr/>
                    <a:lstStyle/>
                    <a:p>
                      <a:pPr>
                        <a:lnSpc>
                          <a:spcPct val="115000"/>
                        </a:lnSpc>
                        <a:spcAft>
                          <a:spcPts val="1000"/>
                        </a:spcAft>
                      </a:pPr>
                      <a:r>
                        <a:rPr lang="en-GB" sz="900" dirty="0">
                          <a:effectLst/>
                        </a:rPr>
                        <a:t>WDES4</a:t>
                      </a:r>
                      <a:endParaRPr lang="en-GB" sz="900" dirty="0">
                        <a:effectLst/>
                        <a:latin typeface="Calibri"/>
                        <a:ea typeface="Calibri"/>
                        <a:cs typeface="Times New Roman"/>
                      </a:endParaRPr>
                    </a:p>
                  </a:txBody>
                  <a:tcPr marL="41667" marR="41667" marT="0" marB="0" anchor="ctr"/>
                </a:tc>
                <a:tc>
                  <a:txBody>
                    <a:bodyPr/>
                    <a:lstStyle/>
                    <a:p>
                      <a:pPr>
                        <a:lnSpc>
                          <a:spcPct val="115000"/>
                        </a:lnSpc>
                        <a:spcBef>
                          <a:spcPts val="600"/>
                        </a:spcBef>
                        <a:spcAft>
                          <a:spcPts val="600"/>
                        </a:spcAft>
                      </a:pPr>
                      <a:r>
                        <a:rPr lang="en-GB" sz="900" dirty="0">
                          <a:effectLst/>
                        </a:rPr>
                        <a:t>a) Percentage of Disabled staff compared to non-disabled staff experiencing harassment, bullying or abuse from patients/service users, their relatives or other members of the public; managers; other colleagues </a:t>
                      </a:r>
                    </a:p>
                    <a:p>
                      <a:pPr>
                        <a:lnSpc>
                          <a:spcPct val="115000"/>
                        </a:lnSpc>
                        <a:spcAft>
                          <a:spcPts val="1000"/>
                        </a:spcAft>
                      </a:pPr>
                      <a:r>
                        <a:rPr lang="en-GB" sz="900" dirty="0">
                          <a:effectLst/>
                        </a:rPr>
                        <a:t>b) Percentage of Disabled staff compared to non-disabled staff saying that the last time they experienced harassment, bullying or abuse at work, they or a colleague reported it</a:t>
                      </a:r>
                      <a:endParaRPr lang="en-GB" sz="900" dirty="0">
                        <a:effectLst/>
                        <a:latin typeface="Calibri"/>
                        <a:ea typeface="Calibri"/>
                        <a:cs typeface="Times New Roman"/>
                      </a:endParaRPr>
                    </a:p>
                  </a:txBody>
                  <a:tcPr marL="41667" marR="41667" marT="0" marB="0" anchor="ctr"/>
                </a:tc>
                <a:extLst>
                  <a:ext uri="{0D108BD9-81ED-4DB2-BD59-A6C34878D82A}">
                    <a16:rowId xmlns:a16="http://schemas.microsoft.com/office/drawing/2014/main" val="10009"/>
                  </a:ext>
                </a:extLst>
              </a:tr>
              <a:tr h="304094">
                <a:tc>
                  <a:txBody>
                    <a:bodyPr/>
                    <a:lstStyle/>
                    <a:p>
                      <a:pPr>
                        <a:lnSpc>
                          <a:spcPct val="115000"/>
                        </a:lnSpc>
                        <a:spcAft>
                          <a:spcPts val="1000"/>
                        </a:spcAft>
                      </a:pPr>
                      <a:r>
                        <a:rPr lang="en-GB" sz="900" dirty="0">
                          <a:effectLst/>
                        </a:rPr>
                        <a:t>WDES5</a:t>
                      </a:r>
                      <a:endParaRPr lang="en-GB" sz="900" dirty="0">
                        <a:effectLst/>
                        <a:latin typeface="Calibri"/>
                        <a:ea typeface="Calibri"/>
                        <a:cs typeface="Times New Roman"/>
                      </a:endParaRPr>
                    </a:p>
                  </a:txBody>
                  <a:tcPr marL="41667" marR="41667" marT="0" marB="0" anchor="ctr"/>
                </a:tc>
                <a:tc>
                  <a:txBody>
                    <a:bodyPr/>
                    <a:lstStyle/>
                    <a:p>
                      <a:pPr>
                        <a:lnSpc>
                          <a:spcPct val="115000"/>
                        </a:lnSpc>
                        <a:spcAft>
                          <a:spcPts val="1000"/>
                        </a:spcAft>
                      </a:pPr>
                      <a:r>
                        <a:rPr lang="en-GB" sz="900" dirty="0">
                          <a:effectLst/>
                        </a:rPr>
                        <a:t>Percentage of Disabled staff compared to non-disabled staff believing that the Trust provides equal opportunities for career progression or promotion</a:t>
                      </a:r>
                      <a:endParaRPr lang="en-GB" sz="900" dirty="0">
                        <a:effectLst/>
                        <a:latin typeface="Calibri"/>
                        <a:ea typeface="Calibri"/>
                        <a:cs typeface="Times New Roman"/>
                      </a:endParaRPr>
                    </a:p>
                  </a:txBody>
                  <a:tcPr marL="41667" marR="41667" marT="0" marB="0" anchor="ctr"/>
                </a:tc>
                <a:extLst>
                  <a:ext uri="{0D108BD9-81ED-4DB2-BD59-A6C34878D82A}">
                    <a16:rowId xmlns:a16="http://schemas.microsoft.com/office/drawing/2014/main" val="10010"/>
                  </a:ext>
                </a:extLst>
              </a:tr>
              <a:tr h="304094">
                <a:tc>
                  <a:txBody>
                    <a:bodyPr/>
                    <a:lstStyle/>
                    <a:p>
                      <a:pPr>
                        <a:lnSpc>
                          <a:spcPct val="115000"/>
                        </a:lnSpc>
                        <a:spcAft>
                          <a:spcPts val="1000"/>
                        </a:spcAft>
                      </a:pPr>
                      <a:r>
                        <a:rPr lang="en-GB" sz="900" dirty="0">
                          <a:effectLst/>
                        </a:rPr>
                        <a:t>WDES6</a:t>
                      </a:r>
                      <a:endParaRPr lang="en-GB" sz="900" dirty="0">
                        <a:effectLst/>
                        <a:latin typeface="Calibri"/>
                        <a:ea typeface="Calibri"/>
                        <a:cs typeface="Times New Roman"/>
                      </a:endParaRPr>
                    </a:p>
                  </a:txBody>
                  <a:tcPr marL="41667" marR="41667" marT="0" marB="0" anchor="ctr"/>
                </a:tc>
                <a:tc>
                  <a:txBody>
                    <a:bodyPr/>
                    <a:lstStyle/>
                    <a:p>
                      <a:pPr>
                        <a:lnSpc>
                          <a:spcPct val="115000"/>
                        </a:lnSpc>
                        <a:spcAft>
                          <a:spcPts val="1000"/>
                        </a:spcAft>
                      </a:pPr>
                      <a:r>
                        <a:rPr lang="en-GB" sz="900" dirty="0">
                          <a:effectLst/>
                        </a:rPr>
                        <a:t>Percentage of Disabled staff compared to non-disabled staff saying that they have felt pressure from their manager to come to work, despite not feeling well enough to perform their duties</a:t>
                      </a:r>
                      <a:endParaRPr lang="en-GB" sz="900" dirty="0">
                        <a:effectLst/>
                        <a:latin typeface="Calibri"/>
                        <a:ea typeface="Calibri"/>
                        <a:cs typeface="Times New Roman"/>
                      </a:endParaRPr>
                    </a:p>
                  </a:txBody>
                  <a:tcPr marL="41667" marR="41667" marT="0" marB="0" anchor="ctr"/>
                </a:tc>
                <a:extLst>
                  <a:ext uri="{0D108BD9-81ED-4DB2-BD59-A6C34878D82A}">
                    <a16:rowId xmlns:a16="http://schemas.microsoft.com/office/drawing/2014/main" val="10011"/>
                  </a:ext>
                </a:extLst>
              </a:tr>
              <a:tr h="304094">
                <a:tc>
                  <a:txBody>
                    <a:bodyPr/>
                    <a:lstStyle/>
                    <a:p>
                      <a:pPr>
                        <a:lnSpc>
                          <a:spcPct val="115000"/>
                        </a:lnSpc>
                        <a:spcAft>
                          <a:spcPts val="1000"/>
                        </a:spcAft>
                      </a:pPr>
                      <a:r>
                        <a:rPr lang="en-GB" sz="900" dirty="0">
                          <a:effectLst/>
                        </a:rPr>
                        <a:t>WDES7</a:t>
                      </a:r>
                      <a:endParaRPr lang="en-GB" sz="900" dirty="0">
                        <a:effectLst/>
                        <a:latin typeface="Calibri"/>
                        <a:ea typeface="Calibri"/>
                        <a:cs typeface="Times New Roman"/>
                      </a:endParaRPr>
                    </a:p>
                  </a:txBody>
                  <a:tcPr marL="41667" marR="41667" marT="0" marB="0" anchor="ctr"/>
                </a:tc>
                <a:tc>
                  <a:txBody>
                    <a:bodyPr/>
                    <a:lstStyle/>
                    <a:p>
                      <a:pPr>
                        <a:lnSpc>
                          <a:spcPct val="115000"/>
                        </a:lnSpc>
                        <a:spcAft>
                          <a:spcPts val="1000"/>
                        </a:spcAft>
                      </a:pPr>
                      <a:r>
                        <a:rPr lang="en-GB" sz="900" dirty="0">
                          <a:effectLst/>
                        </a:rPr>
                        <a:t>Percentage of Disabled staff compared to non-disabled staff saying that they are satisfied with the extent to which their organisation values their work</a:t>
                      </a:r>
                      <a:endParaRPr lang="en-GB" sz="900" dirty="0">
                        <a:effectLst/>
                        <a:latin typeface="Calibri"/>
                        <a:ea typeface="Calibri"/>
                        <a:cs typeface="Times New Roman"/>
                      </a:endParaRPr>
                    </a:p>
                  </a:txBody>
                  <a:tcPr marL="41667" marR="41667" marT="0" marB="0" anchor="ctr"/>
                </a:tc>
                <a:extLst>
                  <a:ext uri="{0D108BD9-81ED-4DB2-BD59-A6C34878D82A}">
                    <a16:rowId xmlns:a16="http://schemas.microsoft.com/office/drawing/2014/main" val="10012"/>
                  </a:ext>
                </a:extLst>
              </a:tr>
            </a:tbl>
          </a:graphicData>
        </a:graphic>
      </p:graphicFrame>
      <p:sp>
        <p:nvSpPr>
          <p:cNvPr id="10" name="Title 1">
            <a:extLst>
              <a:ext uri="{FF2B5EF4-FFF2-40B4-BE49-F238E27FC236}">
                <a16:creationId xmlns:a16="http://schemas.microsoft.com/office/drawing/2014/main" id="{957F6C55-406C-40F3-ADDF-1FA41B778915}"/>
              </a:ext>
            </a:extLst>
          </p:cNvPr>
          <p:cNvSpPr>
            <a:spLocks noGrp="1"/>
          </p:cNvSpPr>
          <p:nvPr>
            <p:ph type="title"/>
          </p:nvPr>
        </p:nvSpPr>
        <p:spPr>
          <a:xfrm>
            <a:off x="461962" y="1196752"/>
            <a:ext cx="8982075" cy="581025"/>
          </a:xfrm>
        </p:spPr>
        <p:txBody>
          <a:bodyPr>
            <a:normAutofit fontScale="90000"/>
          </a:bodyPr>
          <a:lstStyle/>
          <a:p>
            <a:br>
              <a:rPr lang="en-GB" sz="2800" b="1" dirty="0">
                <a:solidFill>
                  <a:srgbClr val="FF0000"/>
                </a:solidFill>
                <a:latin typeface="+mn-lt"/>
              </a:rPr>
            </a:br>
            <a:r>
              <a:rPr lang="en-GB" sz="2700" b="1" dirty="0">
                <a:solidFill>
                  <a:srgbClr val="7030A0"/>
                </a:solidFill>
              </a:rPr>
              <a:t>Glossary of KPIs used with the </a:t>
            </a:r>
            <a:br>
              <a:rPr lang="en-GB" sz="2700" b="1" dirty="0">
                <a:solidFill>
                  <a:srgbClr val="7030A0"/>
                </a:solidFill>
              </a:rPr>
            </a:br>
            <a:r>
              <a:rPr lang="en-GB" sz="2700" b="1" dirty="0">
                <a:solidFill>
                  <a:srgbClr val="7030A0"/>
                </a:solidFill>
              </a:rPr>
              <a:t>Equality, Diversity &amp; Inclusion Strategic Objectives</a:t>
            </a:r>
            <a:br>
              <a:rPr lang="en-GB" sz="2700" b="1" dirty="0">
                <a:solidFill>
                  <a:srgbClr val="7030A0"/>
                </a:solidFill>
              </a:rPr>
            </a:br>
            <a:r>
              <a:rPr lang="en-GB" sz="2700" b="1" dirty="0">
                <a:solidFill>
                  <a:srgbClr val="7030A0"/>
                </a:solidFill>
              </a:rPr>
              <a:t>(To be reviewed to include new staff survey measures)</a:t>
            </a:r>
            <a:br>
              <a:rPr lang="en-GB" sz="4400" b="1" dirty="0">
                <a:solidFill>
                  <a:schemeClr val="bg1"/>
                </a:solidFill>
              </a:rPr>
            </a:br>
            <a:endParaRPr lang="en-GB" dirty="0"/>
          </a:p>
        </p:txBody>
      </p:sp>
    </p:spTree>
    <p:custDataLst>
      <p:tags r:id="rId1"/>
    </p:custDataLst>
    <p:extLst>
      <p:ext uri="{BB962C8B-B14F-4D97-AF65-F5344CB8AC3E}">
        <p14:creationId xmlns:p14="http://schemas.microsoft.com/office/powerpoint/2010/main" val="1384118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2" y="857820"/>
            <a:ext cx="8982203" cy="580926"/>
          </a:xfrm>
        </p:spPr>
        <p:txBody>
          <a:bodyPr>
            <a:noAutofit/>
          </a:bodyPr>
          <a:lstStyle/>
          <a:p>
            <a:r>
              <a:rPr lang="en-GB" sz="2800" dirty="0">
                <a:solidFill>
                  <a:srgbClr val="ED8B00"/>
                </a:solidFill>
              </a:rPr>
              <a:t>Key Successes</a:t>
            </a:r>
          </a:p>
        </p:txBody>
      </p:sp>
      <p:grpSp>
        <p:nvGrpSpPr>
          <p:cNvPr id="13" name="Group 12"/>
          <p:cNvGrpSpPr/>
          <p:nvPr/>
        </p:nvGrpSpPr>
        <p:grpSpPr>
          <a:xfrm>
            <a:off x="118324" y="1744160"/>
            <a:ext cx="4822677" cy="4673747"/>
            <a:chOff x="32216" y="1887021"/>
            <a:chExt cx="4822677" cy="4673747"/>
          </a:xfrm>
        </p:grpSpPr>
        <p:grpSp>
          <p:nvGrpSpPr>
            <p:cNvPr id="9" name="Group 8"/>
            <p:cNvGrpSpPr/>
            <p:nvPr/>
          </p:nvGrpSpPr>
          <p:grpSpPr>
            <a:xfrm>
              <a:off x="53975" y="5391217"/>
              <a:ext cx="4572000" cy="1169551"/>
              <a:chOff x="53975" y="5265203"/>
              <a:chExt cx="4572000" cy="1169551"/>
            </a:xfrm>
          </p:grpSpPr>
          <p:pic>
            <p:nvPicPr>
              <p:cNvPr id="1026" name="Picture 2" descr="C:\Users\BahraHar\Pictures\2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 y="5361256"/>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01675" y="5265203"/>
                <a:ext cx="3924300" cy="1169551"/>
              </a:xfrm>
              <a:prstGeom prst="rect">
                <a:avLst/>
              </a:prstGeom>
            </p:spPr>
            <p:txBody>
              <a:bodyPr wrap="square">
                <a:spAutoFit/>
              </a:bodyPr>
              <a:lstStyle/>
              <a:p>
                <a:pPr lvl="0">
                  <a:spcBef>
                    <a:spcPct val="20000"/>
                  </a:spcBef>
                </a:pPr>
                <a:r>
                  <a:rPr lang="en-GB" sz="1400" b="1" dirty="0">
                    <a:solidFill>
                      <a:srgbClr val="ED8B00"/>
                    </a:solidFill>
                  </a:rPr>
                  <a:t>Pre-launch work for the Women’s Network</a:t>
                </a:r>
              </a:p>
              <a:p>
                <a:pPr lvl="0">
                  <a:defRPr/>
                </a:pPr>
                <a:r>
                  <a:rPr lang="en-GB" sz="1400" dirty="0">
                    <a:solidFill>
                      <a:schemeClr val="tx1">
                        <a:lumMod val="75000"/>
                        <a:lumOff val="25000"/>
                      </a:schemeClr>
                    </a:solidFill>
                  </a:rPr>
                  <a:t>Women’s Network task and finish group met to identify key stakeholders and baseline of best practice review completed in March, ready for launch in May 2022</a:t>
                </a:r>
              </a:p>
            </p:txBody>
          </p:sp>
        </p:grpSp>
        <p:grpSp>
          <p:nvGrpSpPr>
            <p:cNvPr id="5" name="Group 4"/>
            <p:cNvGrpSpPr/>
            <p:nvPr/>
          </p:nvGrpSpPr>
          <p:grpSpPr>
            <a:xfrm>
              <a:off x="32216" y="3550438"/>
              <a:ext cx="4822677" cy="1169551"/>
              <a:chOff x="32216" y="3289696"/>
              <a:chExt cx="4822677" cy="1169551"/>
            </a:xfrm>
          </p:grpSpPr>
          <p:pic>
            <p:nvPicPr>
              <p:cNvPr id="23" name="Picture 2" descr="C:\Users\BahraHar\Pictures\2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16" y="3493471"/>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778193" y="3289696"/>
                <a:ext cx="4076700" cy="1169551"/>
              </a:xfrm>
              <a:prstGeom prst="rect">
                <a:avLst/>
              </a:prstGeom>
            </p:spPr>
            <p:txBody>
              <a:bodyPr wrap="square">
                <a:spAutoFit/>
              </a:bodyPr>
              <a:lstStyle/>
              <a:p>
                <a:r>
                  <a:rPr lang="en-GB" sz="1400" b="1" dirty="0">
                    <a:solidFill>
                      <a:srgbClr val="ED8B00"/>
                    </a:solidFill>
                  </a:rPr>
                  <a:t>Launch of the EDI Advocates Programme</a:t>
                </a:r>
              </a:p>
              <a:p>
                <a:r>
                  <a:rPr lang="en-GB" sz="1400" dirty="0">
                    <a:solidFill>
                      <a:schemeClr val="tx1">
                        <a:lumMod val="75000"/>
                        <a:lumOff val="25000"/>
                      </a:schemeClr>
                    </a:solidFill>
                  </a:rPr>
                  <a:t>Two EDI advocate training sessions were held in October. Training package now being reviewed, based on the need to be more agile in approach and responsive to user feedback</a:t>
                </a:r>
              </a:p>
            </p:txBody>
          </p:sp>
        </p:grpSp>
        <p:grpSp>
          <p:nvGrpSpPr>
            <p:cNvPr id="4" name="Group 3"/>
            <p:cNvGrpSpPr/>
            <p:nvPr/>
          </p:nvGrpSpPr>
          <p:grpSpPr>
            <a:xfrm>
              <a:off x="53975" y="1887021"/>
              <a:ext cx="4704905" cy="1384995"/>
              <a:chOff x="69216" y="1887021"/>
              <a:chExt cx="4704905" cy="1384995"/>
            </a:xfrm>
          </p:grpSpPr>
          <p:sp>
            <p:nvSpPr>
              <p:cNvPr id="21" name="Rectangle 20"/>
              <p:cNvSpPr/>
              <p:nvPr/>
            </p:nvSpPr>
            <p:spPr>
              <a:xfrm>
                <a:off x="793434" y="1887021"/>
                <a:ext cx="3980687" cy="1384995"/>
              </a:xfrm>
              <a:prstGeom prst="rect">
                <a:avLst/>
              </a:prstGeom>
            </p:spPr>
            <p:txBody>
              <a:bodyPr wrap="square">
                <a:spAutoFit/>
              </a:bodyPr>
              <a:lstStyle/>
              <a:p>
                <a:r>
                  <a:rPr lang="en-GB" sz="1400" b="1" dirty="0">
                    <a:solidFill>
                      <a:srgbClr val="ED8B00"/>
                    </a:solidFill>
                  </a:rPr>
                  <a:t>All Divisions have EDI action plans in place</a:t>
                </a:r>
              </a:p>
              <a:p>
                <a:r>
                  <a:rPr kumimoji="0" lang="en-GB" sz="1400" b="0" i="0" u="none" strike="noStrike" kern="1200" cap="none" spc="0" normalizeH="0" baseline="0" noProof="0" dirty="0">
                    <a:ln>
                      <a:noFill/>
                    </a:ln>
                    <a:solidFill>
                      <a:schemeClr val="tx1">
                        <a:lumMod val="75000"/>
                        <a:lumOff val="25000"/>
                      </a:schemeClr>
                    </a:solidFill>
                    <a:effectLst/>
                    <a:uLnTx/>
                    <a:uFillTx/>
                    <a:latin typeface="+mn-lt"/>
                    <a:ea typeface="+mn-ea"/>
                    <a:cs typeface="+mn-cs"/>
                  </a:rPr>
                  <a:t>These will </a:t>
                </a:r>
                <a:r>
                  <a:rPr lang="en-GB" sz="1400" dirty="0">
                    <a:solidFill>
                      <a:schemeClr val="tx1">
                        <a:lumMod val="75000"/>
                        <a:lumOff val="25000"/>
                      </a:schemeClr>
                    </a:solidFill>
                  </a:rPr>
                  <a:t>be further developed to </a:t>
                </a:r>
                <a:r>
                  <a:rPr kumimoji="0" lang="en-GB" sz="1400" b="0" i="0" u="none" strike="noStrike" kern="1200" cap="none" spc="0" normalizeH="0" baseline="0" noProof="0" dirty="0">
                    <a:ln>
                      <a:noFill/>
                    </a:ln>
                    <a:solidFill>
                      <a:schemeClr val="tx1">
                        <a:lumMod val="75000"/>
                        <a:lumOff val="25000"/>
                      </a:schemeClr>
                    </a:solidFill>
                    <a:effectLst/>
                    <a:uLnTx/>
                    <a:uFillTx/>
                    <a:latin typeface="+mn-lt"/>
                    <a:ea typeface="+mn-ea"/>
                    <a:cs typeface="+mn-cs"/>
                  </a:rPr>
                  <a:t>reflect the staff survey findings by end of April 2022 and will be structured to support the Model Employer, Race Disparity and People’s Promise requirements </a:t>
                </a:r>
              </a:p>
              <a:p>
                <a:endParaRPr lang="en-GB" sz="1400" b="1" dirty="0">
                  <a:solidFill>
                    <a:srgbClr val="ED8B00"/>
                  </a:solidFill>
                </a:endParaRPr>
              </a:p>
            </p:txBody>
          </p:sp>
          <p:pic>
            <p:nvPicPr>
              <p:cNvPr id="28" name="Picture 2" descr="C:\Users\BahraHar\Pictures\2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16" y="1971484"/>
                <a:ext cx="762000" cy="76200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4" name="Group 13"/>
          <p:cNvGrpSpPr/>
          <p:nvPr/>
        </p:nvGrpSpPr>
        <p:grpSpPr>
          <a:xfrm>
            <a:off x="4736088" y="2209623"/>
            <a:ext cx="5035832" cy="3452751"/>
            <a:chOff x="4818935" y="2191910"/>
            <a:chExt cx="5035832" cy="3452751"/>
          </a:xfrm>
        </p:grpSpPr>
        <p:grpSp>
          <p:nvGrpSpPr>
            <p:cNvPr id="10" name="Group 9"/>
            <p:cNvGrpSpPr/>
            <p:nvPr/>
          </p:nvGrpSpPr>
          <p:grpSpPr>
            <a:xfrm>
              <a:off x="4828421" y="2191910"/>
              <a:ext cx="4934713" cy="1600438"/>
              <a:chOff x="4792416" y="2255497"/>
              <a:chExt cx="4934713" cy="1600438"/>
            </a:xfrm>
          </p:grpSpPr>
          <p:pic>
            <p:nvPicPr>
              <p:cNvPr id="30" name="Picture 2" descr="C:\Users\BahraHar\Pictures\2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2416" y="2794029"/>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5650429" y="2255497"/>
                <a:ext cx="4076700" cy="1600438"/>
              </a:xfrm>
              <a:prstGeom prst="rect">
                <a:avLst/>
              </a:prstGeom>
            </p:spPr>
            <p:txBody>
              <a:bodyPr wrap="square">
                <a:spAutoFit/>
              </a:bodyPr>
              <a:lstStyle/>
              <a:p>
                <a:r>
                  <a:rPr lang="en-GB" sz="1400" b="1" dirty="0">
                    <a:solidFill>
                      <a:srgbClr val="ED8B00"/>
                    </a:solidFill>
                  </a:rPr>
                  <a:t>Development support for staff networks</a:t>
                </a:r>
              </a:p>
              <a:p>
                <a:pPr>
                  <a:spcAft>
                    <a:spcPts val="1000"/>
                  </a:spcAft>
                  <a:defRPr/>
                </a:pPr>
                <a:r>
                  <a:rPr lang="en-GB" sz="1400" dirty="0">
                    <a:solidFill>
                      <a:schemeClr val="tx1">
                        <a:lumMod val="75000"/>
                        <a:lumOff val="25000"/>
                      </a:schemeClr>
                    </a:solidFill>
                  </a:rPr>
                  <a:t>Funds kindly donated to staff networks from Chair’s Discretionary fund. A proportion spent on portraits of staff network members for use in art displays, celebrating key EDI events. The remainder to be spent on supporting staff through “Stepping Up” programme and network events in May</a:t>
                </a:r>
              </a:p>
            </p:txBody>
          </p:sp>
        </p:grpSp>
        <p:grpSp>
          <p:nvGrpSpPr>
            <p:cNvPr id="11" name="Group 10"/>
            <p:cNvGrpSpPr/>
            <p:nvPr/>
          </p:nvGrpSpPr>
          <p:grpSpPr>
            <a:xfrm>
              <a:off x="4818935" y="4475110"/>
              <a:ext cx="5035832" cy="1169551"/>
              <a:chOff x="4818935" y="4570003"/>
              <a:chExt cx="5035832" cy="1169551"/>
            </a:xfrm>
          </p:grpSpPr>
          <p:pic>
            <p:nvPicPr>
              <p:cNvPr id="43" name="Picture 2" descr="C:\Users\BahraHar\Pictures\2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8935" y="4773778"/>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43"/>
              <p:cNvSpPr/>
              <p:nvPr/>
            </p:nvSpPr>
            <p:spPr>
              <a:xfrm>
                <a:off x="5778067" y="4570003"/>
                <a:ext cx="4076700" cy="1169551"/>
              </a:xfrm>
              <a:prstGeom prst="rect">
                <a:avLst/>
              </a:prstGeom>
            </p:spPr>
            <p:txBody>
              <a:bodyPr wrap="square">
                <a:spAutoFit/>
              </a:bodyPr>
              <a:lstStyle/>
              <a:p>
                <a:r>
                  <a:rPr lang="en-GB" sz="1400" b="1" dirty="0">
                    <a:solidFill>
                      <a:srgbClr val="ED8B00"/>
                    </a:solidFill>
                  </a:rPr>
                  <a:t>Inclusive Recruitment Forward Plan </a:t>
                </a:r>
              </a:p>
              <a:p>
                <a:pPr marR="0" lvl="0" algn="l" defTabSz="914400" rtl="0" eaLnBrk="1" fontAlgn="auto" latinLnBrk="0" hangingPunct="1">
                  <a:lnSpc>
                    <a:spcPct val="100000"/>
                  </a:lnSpc>
                  <a:spcBef>
                    <a:spcPts val="0"/>
                  </a:spcBef>
                  <a:spcAft>
                    <a:spcPts val="0"/>
                  </a:spcAft>
                  <a:buClrTx/>
                  <a:buSzTx/>
                  <a:tabLst/>
                  <a:defRPr/>
                </a:pPr>
                <a:r>
                  <a:rPr lang="en-US" sz="1400" dirty="0">
                    <a:solidFill>
                      <a:schemeClr val="tx1">
                        <a:lumMod val="75000"/>
                        <a:lumOff val="25000"/>
                      </a:schemeClr>
                    </a:solidFill>
                  </a:rPr>
                  <a:t>Collaboration with BNSSG to undertake a review of the full recruitment process and documentation including producing a draft new recruiting managers guide</a:t>
                </a:r>
                <a:endParaRPr lang="en-GB" sz="1400" dirty="0">
                  <a:solidFill>
                    <a:schemeClr val="tx1">
                      <a:lumMod val="75000"/>
                      <a:lumOff val="25000"/>
                    </a:schemeClr>
                  </a:solidFill>
                </a:endParaRPr>
              </a:p>
            </p:txBody>
          </p:sp>
        </p:grpSp>
      </p:grpSp>
      <p:sp>
        <p:nvSpPr>
          <p:cNvPr id="3" name="Slide Number Placeholder 2"/>
          <p:cNvSpPr>
            <a:spLocks noGrp="1"/>
          </p:cNvSpPr>
          <p:nvPr>
            <p:ph type="sldNum" sz="quarter" idx="12"/>
          </p:nvPr>
        </p:nvSpPr>
        <p:spPr/>
        <p:txBody>
          <a:bodyPr/>
          <a:lstStyle/>
          <a:p>
            <a:fld id="{ECA5469C-08DA-4774-9D4D-73FB2CE48787}" type="slidenum">
              <a:rPr lang="en-GB" smtClean="0"/>
              <a:t>6</a:t>
            </a:fld>
            <a:endParaRPr lang="en-GB"/>
          </a:p>
        </p:txBody>
      </p:sp>
    </p:spTree>
    <p:custDataLst>
      <p:tags r:id="rId1"/>
    </p:custDataLst>
    <p:extLst>
      <p:ext uri="{BB962C8B-B14F-4D97-AF65-F5344CB8AC3E}">
        <p14:creationId xmlns:p14="http://schemas.microsoft.com/office/powerpoint/2010/main" val="556636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CA5469C-08DA-4774-9D4D-73FB2CE48787}" type="slidenum">
              <a:rPr lang="en-GB" smtClean="0"/>
              <a:t>7</a:t>
            </a:fld>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2883744145"/>
              </p:ext>
            </p:extLst>
          </p:nvPr>
        </p:nvGraphicFramePr>
        <p:xfrm>
          <a:off x="-19050" y="548680"/>
          <a:ext cx="9925050" cy="6347422"/>
        </p:xfrm>
        <a:graphic>
          <a:graphicData uri="http://schemas.openxmlformats.org/drawingml/2006/table">
            <a:tbl>
              <a:tblPr firstRow="1" bandRow="1">
                <a:tableStyleId>{5C22544A-7EE6-4342-B048-85BDC9FD1C3A}</a:tableStyleId>
              </a:tblPr>
              <a:tblGrid>
                <a:gridCol w="2991830">
                  <a:extLst>
                    <a:ext uri="{9D8B030D-6E8A-4147-A177-3AD203B41FA5}">
                      <a16:colId xmlns:a16="http://schemas.microsoft.com/office/drawing/2014/main" val="20000"/>
                    </a:ext>
                  </a:extLst>
                </a:gridCol>
                <a:gridCol w="6933220">
                  <a:extLst>
                    <a:ext uri="{9D8B030D-6E8A-4147-A177-3AD203B41FA5}">
                      <a16:colId xmlns:a16="http://schemas.microsoft.com/office/drawing/2014/main" val="20001"/>
                    </a:ext>
                  </a:extLst>
                </a:gridCol>
              </a:tblGrid>
              <a:tr h="6347422">
                <a:tc>
                  <a:txBody>
                    <a:bodyPr/>
                    <a:lstStyle/>
                    <a:p>
                      <a:endParaRPr lang="en-GB" sz="2000" dirty="0"/>
                    </a:p>
                  </a:txBody>
                  <a:tcPr marL="91441" marR="9144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75000"/>
                      </a:schemeClr>
                    </a:solidFill>
                  </a:tcPr>
                </a:tc>
                <a:tc>
                  <a:txBody>
                    <a:bodyPr/>
                    <a:lstStyle/>
                    <a:p>
                      <a:endParaRPr lang="en-GB" sz="2000" dirty="0"/>
                    </a:p>
                  </a:txBody>
                  <a:tcPr marL="91441" marR="91441">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6747"/>
                    </a:solidFill>
                  </a:tcPr>
                </a:tc>
                <a:extLst>
                  <a:ext uri="{0D108BD9-81ED-4DB2-BD59-A6C34878D82A}">
                    <a16:rowId xmlns:a16="http://schemas.microsoft.com/office/drawing/2014/main" val="10000"/>
                  </a:ext>
                </a:extLst>
              </a:tr>
            </a:tbl>
          </a:graphicData>
        </a:graphic>
      </p:graphicFrame>
      <p:sp>
        <p:nvSpPr>
          <p:cNvPr id="9" name="TextBox 8"/>
          <p:cNvSpPr txBox="1"/>
          <p:nvPr/>
        </p:nvSpPr>
        <p:spPr>
          <a:xfrm>
            <a:off x="3332820" y="1988840"/>
            <a:ext cx="6300700" cy="3508653"/>
          </a:xfrm>
          <a:prstGeom prst="rect">
            <a:avLst/>
          </a:prstGeom>
          <a:noFill/>
        </p:spPr>
        <p:txBody>
          <a:bodyPr wrap="square" rtlCol="0">
            <a:spAutoFit/>
          </a:bodyPr>
          <a:lstStyle/>
          <a:p>
            <a:pPr lvl="0" algn="ctr"/>
            <a:r>
              <a:rPr lang="en-GB" sz="3200" b="1" dirty="0">
                <a:solidFill>
                  <a:prstClr val="white"/>
                </a:solidFill>
              </a:rPr>
              <a:t>Progress update on Trust EDI</a:t>
            </a:r>
          </a:p>
          <a:p>
            <a:pPr lvl="0" algn="ctr"/>
            <a:r>
              <a:rPr lang="en-GB" sz="3200" b="1" dirty="0">
                <a:solidFill>
                  <a:prstClr val="white"/>
                </a:solidFill>
              </a:rPr>
              <a:t>action plan 2021/22</a:t>
            </a:r>
          </a:p>
          <a:p>
            <a:pPr lvl="0" algn="ctr"/>
            <a:r>
              <a:rPr lang="en-GB" sz="3200" b="1" dirty="0">
                <a:solidFill>
                  <a:prstClr val="white"/>
                </a:solidFill>
              </a:rPr>
              <a:t>(October 2021 to March 2022)</a:t>
            </a:r>
          </a:p>
          <a:p>
            <a:pPr lvl="0"/>
            <a:endParaRPr lang="en-GB" sz="1000" b="1" dirty="0">
              <a:solidFill>
                <a:prstClr val="white"/>
              </a:solidFill>
            </a:endParaRPr>
          </a:p>
          <a:p>
            <a:pPr lvl="0"/>
            <a:endParaRPr lang="en-GB" sz="2000" dirty="0">
              <a:solidFill>
                <a:prstClr val="white"/>
              </a:solidFill>
            </a:endParaRPr>
          </a:p>
          <a:p>
            <a:pPr lvl="0"/>
            <a:r>
              <a:rPr lang="en-GB" sz="2000" dirty="0">
                <a:solidFill>
                  <a:prstClr val="white"/>
                </a:solidFill>
              </a:rPr>
              <a:t>The following section sets out progress the Trust has made in the last six months on the EDI action plan 2021/22 </a:t>
            </a:r>
          </a:p>
          <a:p>
            <a:endParaRPr lang="en-GB" sz="1600" dirty="0">
              <a:solidFill>
                <a:schemeClr val="bg1"/>
              </a:solidFill>
            </a:endParaRPr>
          </a:p>
          <a:p>
            <a:endParaRPr lang="en-GB" sz="1600" dirty="0">
              <a:solidFill>
                <a:schemeClr val="bg1"/>
              </a:solidFill>
            </a:endParaRPr>
          </a:p>
          <a:p>
            <a:pPr algn="ctr"/>
            <a:r>
              <a:rPr lang="en-GB" sz="2400" dirty="0">
                <a:solidFill>
                  <a:schemeClr val="bg1"/>
                </a:solidFill>
                <a:latin typeface="Bradley Hand ITC" panose="03070402050302030203" pitchFamily="66" charset="0"/>
              </a:rPr>
              <a:t>Committed to inclusion in everything we do</a:t>
            </a:r>
          </a:p>
        </p:txBody>
      </p:sp>
      <p:sp>
        <p:nvSpPr>
          <p:cNvPr id="10" name="TextBox 9"/>
          <p:cNvSpPr txBox="1"/>
          <p:nvPr/>
        </p:nvSpPr>
        <p:spPr>
          <a:xfrm>
            <a:off x="76865" y="908720"/>
            <a:ext cx="2859910" cy="5632311"/>
          </a:xfrm>
          <a:prstGeom prst="rect">
            <a:avLst/>
          </a:prstGeom>
          <a:noFill/>
        </p:spPr>
        <p:txBody>
          <a:bodyPr wrap="square" rtlCol="0">
            <a:spAutoFit/>
          </a:bodyPr>
          <a:lstStyle/>
          <a:p>
            <a:r>
              <a:rPr lang="en-GB" sz="1600" b="1" dirty="0">
                <a:solidFill>
                  <a:schemeClr val="bg1"/>
                </a:solidFill>
              </a:rPr>
              <a:t>“Without deviation from the norm, progress is not possible”</a:t>
            </a:r>
          </a:p>
          <a:p>
            <a:pPr algn="r"/>
            <a:br>
              <a:rPr lang="en-GB" sz="1400" dirty="0">
                <a:solidFill>
                  <a:schemeClr val="bg1"/>
                </a:solidFill>
              </a:rPr>
            </a:br>
            <a:r>
              <a:rPr lang="en-GB" sz="1400" dirty="0">
                <a:solidFill>
                  <a:schemeClr val="bg1"/>
                </a:solidFill>
              </a:rPr>
              <a:t>Frank Zappa</a:t>
            </a:r>
          </a:p>
          <a:p>
            <a:endParaRPr lang="en-GB" sz="1400" b="1" dirty="0">
              <a:solidFill>
                <a:schemeClr val="bg1"/>
              </a:solidFill>
            </a:endParaRPr>
          </a:p>
          <a:p>
            <a:endParaRPr lang="en-GB" sz="1400" b="1" dirty="0">
              <a:solidFill>
                <a:schemeClr val="bg1"/>
              </a:solidFill>
            </a:endParaRPr>
          </a:p>
          <a:p>
            <a:r>
              <a:rPr lang="en-GB" sz="1600" b="1" dirty="0">
                <a:solidFill>
                  <a:schemeClr val="bg1"/>
                </a:solidFill>
              </a:rPr>
              <a:t>“Never confuse movement with action”</a:t>
            </a:r>
          </a:p>
          <a:p>
            <a:pPr algn="r"/>
            <a:r>
              <a:rPr lang="en-GB" sz="1400" dirty="0">
                <a:solidFill>
                  <a:schemeClr val="bg1"/>
                </a:solidFill>
              </a:rPr>
              <a:t>Ernest Hemingway</a:t>
            </a:r>
            <a:endParaRPr lang="en-GB" sz="1400" b="1" dirty="0">
              <a:solidFill>
                <a:schemeClr val="bg1"/>
              </a:solidFill>
            </a:endParaRPr>
          </a:p>
          <a:p>
            <a:pPr algn="r"/>
            <a:endParaRPr lang="en-GB" sz="1400" b="1" dirty="0">
              <a:solidFill>
                <a:schemeClr val="bg1"/>
              </a:solidFill>
            </a:endParaRPr>
          </a:p>
          <a:p>
            <a:pPr algn="r"/>
            <a:endParaRPr lang="en-GB" sz="1400" b="1" dirty="0">
              <a:solidFill>
                <a:schemeClr val="bg1"/>
              </a:solidFill>
            </a:endParaRPr>
          </a:p>
          <a:p>
            <a:pPr lvl="0"/>
            <a:r>
              <a:rPr lang="en-GB" sz="1600" b="1" dirty="0">
                <a:solidFill>
                  <a:prstClr val="white"/>
                </a:solidFill>
              </a:rPr>
              <a:t>“Those who do not move, do not notice their chains”</a:t>
            </a:r>
          </a:p>
          <a:p>
            <a:pPr lvl="0"/>
            <a:endParaRPr lang="en-GB" sz="1600" b="1" dirty="0">
              <a:solidFill>
                <a:prstClr val="white"/>
              </a:solidFill>
            </a:endParaRPr>
          </a:p>
          <a:p>
            <a:pPr lvl="0" algn="r"/>
            <a:r>
              <a:rPr lang="en-GB" sz="1400" dirty="0">
                <a:solidFill>
                  <a:prstClr val="white"/>
                </a:solidFill>
              </a:rPr>
              <a:t>Rosa Luxemburg</a:t>
            </a:r>
          </a:p>
          <a:p>
            <a:pPr lvl="0" algn="r"/>
            <a:endParaRPr lang="en-GB" sz="1400" b="1" dirty="0">
              <a:solidFill>
                <a:prstClr val="white"/>
              </a:solidFill>
            </a:endParaRPr>
          </a:p>
          <a:p>
            <a:pPr lvl="0" algn="r"/>
            <a:endParaRPr lang="en-GB" sz="1400" b="1" dirty="0">
              <a:solidFill>
                <a:prstClr val="white"/>
              </a:solidFill>
            </a:endParaRPr>
          </a:p>
          <a:p>
            <a:pPr lvl="0"/>
            <a:r>
              <a:rPr lang="en-GB" sz="1600" b="1" dirty="0">
                <a:solidFill>
                  <a:prstClr val="white"/>
                </a:solidFill>
              </a:rPr>
              <a:t>“You never change things by fighting the existing reality.</a:t>
            </a:r>
          </a:p>
          <a:p>
            <a:pPr lvl="0"/>
            <a:r>
              <a:rPr lang="en-GB" sz="1600" b="1" dirty="0">
                <a:solidFill>
                  <a:prstClr val="white"/>
                </a:solidFill>
              </a:rPr>
              <a:t>To change something, build a new model that makes the existing model obsolete”</a:t>
            </a:r>
          </a:p>
          <a:p>
            <a:pPr lvl="0"/>
            <a:endParaRPr lang="en-GB" sz="1400" b="1" dirty="0">
              <a:solidFill>
                <a:prstClr val="white"/>
              </a:solidFill>
            </a:endParaRPr>
          </a:p>
          <a:p>
            <a:pPr lvl="0" algn="r"/>
            <a:r>
              <a:rPr lang="en-GB" sz="1400" dirty="0">
                <a:solidFill>
                  <a:prstClr val="white"/>
                </a:solidFill>
              </a:rPr>
              <a:t>Buckminster Fuller</a:t>
            </a:r>
            <a:endParaRPr lang="en-GB" sz="1400" b="1" dirty="0">
              <a:solidFill>
                <a:schemeClr val="bg1"/>
              </a:solidFill>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0749" y="883927"/>
            <a:ext cx="1654779" cy="780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87498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952" y="678180"/>
            <a:ext cx="9898049" cy="733088"/>
          </a:xfrm>
        </p:spPr>
        <p:txBody>
          <a:bodyPr>
            <a:normAutofit/>
          </a:bodyPr>
          <a:lstStyle/>
          <a:p>
            <a:pPr>
              <a:spcBef>
                <a:spcPts val="0"/>
              </a:spcBef>
            </a:pPr>
            <a:r>
              <a:rPr lang="en-GB" sz="2200" b="1" dirty="0">
                <a:solidFill>
                  <a:srgbClr val="006747"/>
                </a:solidFill>
                <a:latin typeface="+mn-lt"/>
              </a:rPr>
              <a:t>Trust Equality, Diversity &amp; Inclusion Action Plan 2021/22</a:t>
            </a:r>
            <a:br>
              <a:rPr lang="en-GB" sz="2200" b="1" dirty="0">
                <a:solidFill>
                  <a:srgbClr val="006747"/>
                </a:solidFill>
                <a:latin typeface="+mn-lt"/>
              </a:rPr>
            </a:br>
            <a:r>
              <a:rPr lang="en-GB" sz="1800" b="1" dirty="0">
                <a:solidFill>
                  <a:schemeClr val="accent6"/>
                </a:solidFill>
                <a:latin typeface="+mn-lt"/>
              </a:rPr>
              <a:t>Progress update (October 2021 to March 2022)</a:t>
            </a:r>
            <a:endParaRPr lang="en-GB" sz="1600" b="1" dirty="0">
              <a:latin typeface="+mn-lt"/>
            </a:endParaRPr>
          </a:p>
        </p:txBody>
      </p:sp>
      <p:graphicFrame>
        <p:nvGraphicFramePr>
          <p:cNvPr id="12" name="Table 11"/>
          <p:cNvGraphicFramePr>
            <a:graphicFrameLocks noGrp="1"/>
          </p:cNvGraphicFramePr>
          <p:nvPr>
            <p:extLst>
              <p:ext uri="{D42A27DB-BD31-4B8C-83A1-F6EECF244321}">
                <p14:modId xmlns:p14="http://schemas.microsoft.com/office/powerpoint/2010/main" val="1202037945"/>
              </p:ext>
            </p:extLst>
          </p:nvPr>
        </p:nvGraphicFramePr>
        <p:xfrm>
          <a:off x="7952" y="1829456"/>
          <a:ext cx="9898380" cy="2945018"/>
        </p:xfrm>
        <a:graphic>
          <a:graphicData uri="http://schemas.openxmlformats.org/drawingml/2006/table">
            <a:tbl>
              <a:tblPr firstRow="1" bandRow="1">
                <a:tableStyleId>{5C22544A-7EE6-4342-B048-85BDC9FD1C3A}</a:tableStyleId>
              </a:tblPr>
              <a:tblGrid>
                <a:gridCol w="859636">
                  <a:extLst>
                    <a:ext uri="{9D8B030D-6E8A-4147-A177-3AD203B41FA5}">
                      <a16:colId xmlns:a16="http://schemas.microsoft.com/office/drawing/2014/main" val="20000"/>
                    </a:ext>
                  </a:extLst>
                </a:gridCol>
                <a:gridCol w="456933">
                  <a:extLst>
                    <a:ext uri="{9D8B030D-6E8A-4147-A177-3AD203B41FA5}">
                      <a16:colId xmlns:a16="http://schemas.microsoft.com/office/drawing/2014/main" val="20001"/>
                    </a:ext>
                  </a:extLst>
                </a:gridCol>
                <a:gridCol w="3162744">
                  <a:extLst>
                    <a:ext uri="{9D8B030D-6E8A-4147-A177-3AD203B41FA5}">
                      <a16:colId xmlns:a16="http://schemas.microsoft.com/office/drawing/2014/main" val="20002"/>
                    </a:ext>
                  </a:extLst>
                </a:gridCol>
                <a:gridCol w="1209693">
                  <a:extLst>
                    <a:ext uri="{9D8B030D-6E8A-4147-A177-3AD203B41FA5}">
                      <a16:colId xmlns:a16="http://schemas.microsoft.com/office/drawing/2014/main" val="20003"/>
                    </a:ext>
                  </a:extLst>
                </a:gridCol>
                <a:gridCol w="3667127">
                  <a:extLst>
                    <a:ext uri="{9D8B030D-6E8A-4147-A177-3AD203B41FA5}">
                      <a16:colId xmlns:a16="http://schemas.microsoft.com/office/drawing/2014/main" val="20004"/>
                    </a:ext>
                  </a:extLst>
                </a:gridCol>
                <a:gridCol w="542247">
                  <a:extLst>
                    <a:ext uri="{9D8B030D-6E8A-4147-A177-3AD203B41FA5}">
                      <a16:colId xmlns:a16="http://schemas.microsoft.com/office/drawing/2014/main" val="20005"/>
                    </a:ext>
                  </a:extLst>
                </a:gridCol>
              </a:tblGrid>
              <a:tr h="187905">
                <a:tc>
                  <a:txBody>
                    <a:bodyPr/>
                    <a:lstStyle/>
                    <a:p>
                      <a:r>
                        <a:rPr lang="en-GB" sz="1050" b="1" dirty="0"/>
                        <a:t>KPIs</a:t>
                      </a:r>
                    </a:p>
                  </a:txBody>
                  <a:tcPr anchor="ctr">
                    <a:solidFill>
                      <a:srgbClr val="006747"/>
                    </a:solidFill>
                  </a:tcPr>
                </a:tc>
                <a:tc>
                  <a:txBody>
                    <a:bodyPr/>
                    <a:lstStyle/>
                    <a:p>
                      <a:r>
                        <a:rPr lang="en-GB" sz="1100" b="1" dirty="0"/>
                        <a:t>No</a:t>
                      </a:r>
                    </a:p>
                  </a:txBody>
                  <a:tcPr anchor="ctr">
                    <a:solidFill>
                      <a:srgbClr val="006747"/>
                    </a:solidFill>
                  </a:tcPr>
                </a:tc>
                <a:tc>
                  <a:txBody>
                    <a:bodyPr/>
                    <a:lstStyle/>
                    <a:p>
                      <a:r>
                        <a:rPr lang="en-GB" sz="1100" b="1" dirty="0"/>
                        <a:t>Objective</a:t>
                      </a:r>
                    </a:p>
                  </a:txBody>
                  <a:tcPr anchor="ctr">
                    <a:solidFill>
                      <a:srgbClr val="00674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Who</a:t>
                      </a:r>
                    </a:p>
                  </a:txBody>
                  <a:tcPr anchor="ctr">
                    <a:solidFill>
                      <a:srgbClr val="006747"/>
                    </a:solidFill>
                  </a:tcPr>
                </a:tc>
                <a:tc>
                  <a:txBody>
                    <a:bodyPr/>
                    <a:lstStyle/>
                    <a:p>
                      <a:r>
                        <a:rPr lang="en-GB" sz="1100" dirty="0"/>
                        <a:t>Progress</a:t>
                      </a:r>
                    </a:p>
                  </a:txBody>
                  <a:tcPr anchor="ctr">
                    <a:solidFill>
                      <a:srgbClr val="006747"/>
                    </a:solidFill>
                  </a:tcPr>
                </a:tc>
                <a:tc>
                  <a:txBody>
                    <a:bodyPr/>
                    <a:lstStyle/>
                    <a:p>
                      <a:r>
                        <a:rPr lang="en-GB" sz="1100" dirty="0"/>
                        <a:t>RAG</a:t>
                      </a:r>
                    </a:p>
                  </a:txBody>
                  <a:tcPr anchor="ctr">
                    <a:solidFill>
                      <a:srgbClr val="006747"/>
                    </a:solidFill>
                  </a:tcPr>
                </a:tc>
                <a:extLst>
                  <a:ext uri="{0D108BD9-81ED-4DB2-BD59-A6C34878D82A}">
                    <a16:rowId xmlns:a16="http://schemas.microsoft.com/office/drawing/2014/main" val="10000"/>
                  </a:ext>
                </a:extLst>
              </a:tr>
              <a:tr h="1039005">
                <a:tc>
                  <a:txBody>
                    <a:bodyPr/>
                    <a:lstStyle/>
                    <a:p>
                      <a:r>
                        <a:rPr lang="en-GB" sz="1050" dirty="0"/>
                        <a:t>PSED</a:t>
                      </a:r>
                    </a:p>
                    <a:p>
                      <a:r>
                        <a:rPr lang="en-GB" sz="1050" dirty="0"/>
                        <a:t>EDS4.1</a:t>
                      </a:r>
                    </a:p>
                    <a:p>
                      <a:r>
                        <a:rPr lang="en-GB" sz="1050" dirty="0"/>
                        <a:t>DPP6</a:t>
                      </a:r>
                    </a:p>
                  </a:txBody>
                  <a:tcPr/>
                </a:tc>
                <a:tc>
                  <a:txBody>
                    <a:bodyPr/>
                    <a:lstStyle/>
                    <a:p>
                      <a:r>
                        <a:rPr lang="en-GB" sz="1100"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0" baseline="0" dirty="0"/>
                        <a:t>In partnership with the national team launch the national reciprocal mentoring (RM) programme across divisions  with recruitment of 20 mentor pairs across the Trust.</a:t>
                      </a:r>
                      <a:endParaRPr lang="en-GB" sz="1100" b="0" dirty="0"/>
                    </a:p>
                  </a:txBody>
                  <a:tcPr/>
                </a:tc>
                <a:tc>
                  <a:txBody>
                    <a:bodyPr/>
                    <a:lstStyle/>
                    <a:p>
                      <a:pPr marL="0" algn="l" defTabSz="914400" rtl="0" eaLnBrk="1" latinLnBrk="0" hangingPunct="1"/>
                      <a:r>
                        <a:rPr lang="en-GB" sz="1100" kern="1200" dirty="0">
                          <a:solidFill>
                            <a:schemeClr val="dk1"/>
                          </a:solidFill>
                          <a:latin typeface="+mn-lt"/>
                          <a:ea typeface="+mn-ea"/>
                          <a:cs typeface="+mn-cs"/>
                        </a:rPr>
                        <a:t>EDI Manager</a:t>
                      </a:r>
                    </a:p>
                    <a:p>
                      <a:pPr marL="0" algn="l" defTabSz="914400" rtl="0" eaLnBrk="1" latinLnBrk="0" hangingPunct="1"/>
                      <a:r>
                        <a:rPr lang="en-GB" sz="1100" kern="1200" dirty="0">
                          <a:solidFill>
                            <a:schemeClr val="dk1"/>
                          </a:solidFill>
                          <a:latin typeface="+mn-lt"/>
                          <a:ea typeface="+mn-ea"/>
                          <a:cs typeface="+mn-cs"/>
                        </a:rPr>
                        <a:t>Associate Director OD and Wellbeing</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tx1"/>
                          </a:solidFill>
                          <a:effectLst/>
                          <a:uLnTx/>
                          <a:uFillTx/>
                          <a:latin typeface="+mn-lt"/>
                          <a:ea typeface="+mn-ea"/>
                          <a:cs typeface="+mn-cs"/>
                        </a:rPr>
                        <a:t>The national reciprocal mentoring programme remains on hold, however UHBW is participating in other development schemes such as Stepping Up, Believe and Make it Right and staff from under represented groups have applied for and been successful for inclusion in these</a:t>
                      </a:r>
                      <a:endParaRPr kumimoji="0" lang="en-GB" sz="1100" b="0" i="0" u="none" strike="noStrike" kern="1200" cap="none" spc="0" normalizeH="0" baseline="0" dirty="0">
                        <a:ln>
                          <a:noFill/>
                        </a:ln>
                        <a:solidFill>
                          <a:schemeClr val="tx1"/>
                        </a:solidFill>
                        <a:effectLst/>
                        <a:uLnTx/>
                        <a:uFillTx/>
                        <a:latin typeface="+mn-lt"/>
                        <a:ea typeface="+mn-ea"/>
                        <a:cs typeface="+mn-cs"/>
                      </a:endParaRPr>
                    </a:p>
                  </a:txBody>
                  <a:tcPr/>
                </a:tc>
                <a:tc>
                  <a:txBody>
                    <a:bodyPr/>
                    <a:lstStyle/>
                    <a:p>
                      <a:endParaRPr lang="en-GB" sz="1100" dirty="0"/>
                    </a:p>
                  </a:txBody>
                  <a:tcPr>
                    <a:solidFill>
                      <a:srgbClr val="FF0000"/>
                    </a:solidFill>
                  </a:tcPr>
                </a:tc>
                <a:extLst>
                  <a:ext uri="{0D108BD9-81ED-4DB2-BD59-A6C34878D82A}">
                    <a16:rowId xmlns:a16="http://schemas.microsoft.com/office/drawing/2014/main" val="10001"/>
                  </a:ext>
                </a:extLst>
              </a:tr>
              <a:tr h="1646933">
                <a:tc>
                  <a:txBody>
                    <a:bodyPr/>
                    <a:lstStyle/>
                    <a:p>
                      <a:r>
                        <a:rPr lang="en-GB" sz="1050" b="0" dirty="0"/>
                        <a:t>EA2010</a:t>
                      </a:r>
                    </a:p>
                    <a:p>
                      <a:r>
                        <a:rPr lang="en-GB" sz="1050" b="0" dirty="0"/>
                        <a:t>PSED</a:t>
                      </a:r>
                    </a:p>
                    <a:p>
                      <a:r>
                        <a:rPr lang="en-GB" sz="1050" b="0" dirty="0"/>
                        <a:t>BSS1</a:t>
                      </a:r>
                    </a:p>
                    <a:p>
                      <a:r>
                        <a:rPr lang="en-GB" sz="1050" b="0" dirty="0"/>
                        <a:t>BSS2&amp;3</a:t>
                      </a:r>
                    </a:p>
                  </a:txBody>
                  <a:tcPr/>
                </a:tc>
                <a:tc>
                  <a:txBody>
                    <a:bodyPr/>
                    <a:lstStyle/>
                    <a:p>
                      <a:r>
                        <a:rPr lang="en-GB" sz="1100" b="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0" baseline="0" dirty="0">
                          <a:solidFill>
                            <a:schemeClr val="tx1"/>
                          </a:solidFill>
                        </a:rPr>
                        <a:t>Develop leadership tools and support the development of the EDI advocates and divisional leads to have the knowledge, skills and abilities to embed EDI in everything we do.</a:t>
                      </a:r>
                      <a:endParaRPr lang="en-GB" sz="11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dk1"/>
                          </a:solidFill>
                          <a:effectLst/>
                          <a:uLnTx/>
                          <a:uFillTx/>
                          <a:latin typeface="+mn-lt"/>
                          <a:ea typeface="+mn-ea"/>
                          <a:cs typeface="+mn-cs"/>
                        </a:rPr>
                        <a:t>EDI Manager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dk1"/>
                          </a:solidFill>
                          <a:effectLst/>
                          <a:uLnTx/>
                          <a:uFillTx/>
                          <a:latin typeface="+mn-lt"/>
                          <a:ea typeface="+mn-ea"/>
                          <a:cs typeface="+mn-cs"/>
                        </a:rPr>
                        <a:t>Divisional EDI leads</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tx1"/>
                          </a:solidFill>
                          <a:effectLst/>
                          <a:uLnTx/>
                          <a:uFillTx/>
                          <a:latin typeface="+mn-lt"/>
                          <a:ea typeface="+mn-ea"/>
                          <a:cs typeface="+mn-cs"/>
                        </a:rPr>
                        <a:t>69 EDI advocates have signed up from across all divisions but development of these staff members has been delayed due to internal operational and the EDI manager vacancy since the last Bi-annual Report</a:t>
                      </a:r>
                    </a:p>
                  </a:txBody>
                  <a:tcPr/>
                </a:tc>
                <a:tc>
                  <a:txBody>
                    <a:bodyPr/>
                    <a:lstStyle/>
                    <a:p>
                      <a:endParaRPr lang="en-GB" sz="1100" b="0" baseline="0" dirty="0"/>
                    </a:p>
                  </a:txBody>
                  <a:tcPr>
                    <a:solidFill>
                      <a:srgbClr val="FF0000"/>
                    </a:solidFill>
                  </a:tcPr>
                </a:tc>
                <a:extLst>
                  <a:ext uri="{0D108BD9-81ED-4DB2-BD59-A6C34878D82A}">
                    <a16:rowId xmlns:a16="http://schemas.microsoft.com/office/drawing/2014/main" val="10002"/>
                  </a:ext>
                </a:extLst>
              </a:tr>
            </a:tbl>
          </a:graphicData>
        </a:graphic>
      </p:graphicFrame>
      <p:pic>
        <p:nvPicPr>
          <p:cNvPr id="13"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484" y="5841268"/>
            <a:ext cx="1630892" cy="623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ECA5469C-08DA-4774-9D4D-73FB2CE48787}" type="slidenum">
              <a:rPr lang="en-GB" smtClean="0"/>
              <a:t>8</a:t>
            </a:fld>
            <a:endParaRPr lang="en-GB"/>
          </a:p>
        </p:txBody>
      </p:sp>
    </p:spTree>
    <p:custDataLst>
      <p:tags r:id="rId1"/>
    </p:custDataLst>
    <p:extLst>
      <p:ext uri="{BB962C8B-B14F-4D97-AF65-F5344CB8AC3E}">
        <p14:creationId xmlns:p14="http://schemas.microsoft.com/office/powerpoint/2010/main" val="2080781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952" y="678180"/>
            <a:ext cx="9898049" cy="733088"/>
          </a:xfrm>
        </p:spPr>
        <p:txBody>
          <a:bodyPr>
            <a:normAutofit/>
          </a:bodyPr>
          <a:lstStyle/>
          <a:p>
            <a:pPr>
              <a:spcBef>
                <a:spcPts val="0"/>
              </a:spcBef>
            </a:pPr>
            <a:r>
              <a:rPr lang="en-GB" sz="2200" b="1" dirty="0">
                <a:solidFill>
                  <a:srgbClr val="006747"/>
                </a:solidFill>
                <a:latin typeface="+mn-lt"/>
              </a:rPr>
              <a:t>Trust Equality, Diversity &amp; Inclusion Action Plan 2021/22</a:t>
            </a:r>
            <a:br>
              <a:rPr lang="en-GB" sz="2200" b="1" dirty="0">
                <a:solidFill>
                  <a:srgbClr val="006747"/>
                </a:solidFill>
                <a:latin typeface="+mn-lt"/>
              </a:rPr>
            </a:br>
            <a:r>
              <a:rPr lang="en-GB" sz="1800" b="1" dirty="0">
                <a:solidFill>
                  <a:schemeClr val="accent6"/>
                </a:solidFill>
                <a:latin typeface="+mn-lt"/>
              </a:rPr>
              <a:t>Progress update (October 2021 to March 2022)</a:t>
            </a:r>
            <a:endParaRPr lang="en-GB" sz="1600" b="1" dirty="0">
              <a:latin typeface="+mn-lt"/>
            </a:endParaRPr>
          </a:p>
        </p:txBody>
      </p:sp>
      <p:graphicFrame>
        <p:nvGraphicFramePr>
          <p:cNvPr id="8" name="Table 7"/>
          <p:cNvGraphicFramePr>
            <a:graphicFrameLocks noGrp="1"/>
          </p:cNvGraphicFramePr>
          <p:nvPr>
            <p:extLst>
              <p:ext uri="{D42A27DB-BD31-4B8C-83A1-F6EECF244321}">
                <p14:modId xmlns:p14="http://schemas.microsoft.com/office/powerpoint/2010/main" val="3289922002"/>
              </p:ext>
            </p:extLst>
          </p:nvPr>
        </p:nvGraphicFramePr>
        <p:xfrm>
          <a:off x="2" y="1424148"/>
          <a:ext cx="9905998" cy="4565899"/>
        </p:xfrm>
        <a:graphic>
          <a:graphicData uri="http://schemas.openxmlformats.org/drawingml/2006/table">
            <a:tbl>
              <a:tblPr firstRow="1" bandRow="1">
                <a:tableStyleId>{5C22544A-7EE6-4342-B048-85BDC9FD1C3A}</a:tableStyleId>
              </a:tblPr>
              <a:tblGrid>
                <a:gridCol w="860298">
                  <a:extLst>
                    <a:ext uri="{9D8B030D-6E8A-4147-A177-3AD203B41FA5}">
                      <a16:colId xmlns:a16="http://schemas.microsoft.com/office/drawing/2014/main" val="20000"/>
                    </a:ext>
                  </a:extLst>
                </a:gridCol>
                <a:gridCol w="457285">
                  <a:extLst>
                    <a:ext uri="{9D8B030D-6E8A-4147-A177-3AD203B41FA5}">
                      <a16:colId xmlns:a16="http://schemas.microsoft.com/office/drawing/2014/main" val="20001"/>
                    </a:ext>
                  </a:extLst>
                </a:gridCol>
                <a:gridCol w="3023347">
                  <a:extLst>
                    <a:ext uri="{9D8B030D-6E8A-4147-A177-3AD203B41FA5}">
                      <a16:colId xmlns:a16="http://schemas.microsoft.com/office/drawing/2014/main" val="20002"/>
                    </a:ext>
                  </a:extLst>
                </a:gridCol>
                <a:gridCol w="1352455">
                  <a:extLst>
                    <a:ext uri="{9D8B030D-6E8A-4147-A177-3AD203B41FA5}">
                      <a16:colId xmlns:a16="http://schemas.microsoft.com/office/drawing/2014/main" val="20003"/>
                    </a:ext>
                  </a:extLst>
                </a:gridCol>
                <a:gridCol w="3669949">
                  <a:extLst>
                    <a:ext uri="{9D8B030D-6E8A-4147-A177-3AD203B41FA5}">
                      <a16:colId xmlns:a16="http://schemas.microsoft.com/office/drawing/2014/main" val="20004"/>
                    </a:ext>
                  </a:extLst>
                </a:gridCol>
                <a:gridCol w="542664">
                  <a:extLst>
                    <a:ext uri="{9D8B030D-6E8A-4147-A177-3AD203B41FA5}">
                      <a16:colId xmlns:a16="http://schemas.microsoft.com/office/drawing/2014/main" val="20005"/>
                    </a:ext>
                  </a:extLst>
                </a:gridCol>
              </a:tblGrid>
              <a:tr h="270525">
                <a:tc>
                  <a:txBody>
                    <a:bodyPr/>
                    <a:lstStyle/>
                    <a:p>
                      <a:r>
                        <a:rPr lang="en-GB" sz="1050" b="1" dirty="0"/>
                        <a:t>KPIs</a:t>
                      </a:r>
                    </a:p>
                  </a:txBody>
                  <a:tcPr anchor="ctr">
                    <a:solidFill>
                      <a:srgbClr val="006747"/>
                    </a:solidFill>
                  </a:tcPr>
                </a:tc>
                <a:tc>
                  <a:txBody>
                    <a:bodyPr/>
                    <a:lstStyle/>
                    <a:p>
                      <a:r>
                        <a:rPr lang="en-GB" sz="1100" b="1" dirty="0"/>
                        <a:t>No</a:t>
                      </a:r>
                    </a:p>
                  </a:txBody>
                  <a:tcPr anchor="ctr">
                    <a:solidFill>
                      <a:srgbClr val="006747"/>
                    </a:solidFill>
                  </a:tcPr>
                </a:tc>
                <a:tc>
                  <a:txBody>
                    <a:bodyPr/>
                    <a:lstStyle/>
                    <a:p>
                      <a:r>
                        <a:rPr lang="en-GB" sz="1100" b="1" dirty="0"/>
                        <a:t>Objective</a:t>
                      </a:r>
                    </a:p>
                  </a:txBody>
                  <a:tcPr anchor="ctr">
                    <a:solidFill>
                      <a:srgbClr val="00674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Who</a:t>
                      </a:r>
                    </a:p>
                  </a:txBody>
                  <a:tcPr anchor="ctr">
                    <a:solidFill>
                      <a:srgbClr val="006747"/>
                    </a:solidFill>
                  </a:tcPr>
                </a:tc>
                <a:tc>
                  <a:txBody>
                    <a:bodyPr/>
                    <a:lstStyle/>
                    <a:p>
                      <a:r>
                        <a:rPr lang="en-GB" sz="1100" dirty="0"/>
                        <a:t>Progress</a:t>
                      </a:r>
                    </a:p>
                  </a:txBody>
                  <a:tcPr anchor="ctr">
                    <a:solidFill>
                      <a:srgbClr val="006747"/>
                    </a:solidFill>
                  </a:tcPr>
                </a:tc>
                <a:tc>
                  <a:txBody>
                    <a:bodyPr/>
                    <a:lstStyle/>
                    <a:p>
                      <a:r>
                        <a:rPr lang="en-GB" sz="1100" dirty="0"/>
                        <a:t>RAG</a:t>
                      </a:r>
                    </a:p>
                  </a:txBody>
                  <a:tcPr anchor="ctr">
                    <a:solidFill>
                      <a:srgbClr val="006747"/>
                    </a:solidFill>
                  </a:tcPr>
                </a:tc>
                <a:extLst>
                  <a:ext uri="{0D108BD9-81ED-4DB2-BD59-A6C34878D82A}">
                    <a16:rowId xmlns:a16="http://schemas.microsoft.com/office/drawing/2014/main" val="10000"/>
                  </a:ext>
                </a:extLst>
              </a:tr>
              <a:tr h="2274387">
                <a:tc>
                  <a:txBody>
                    <a:bodyPr/>
                    <a:lstStyle/>
                    <a:p>
                      <a:r>
                        <a:rPr lang="en-GB" sz="1050" dirty="0"/>
                        <a:t>EDS3.1</a:t>
                      </a:r>
                    </a:p>
                    <a:p>
                      <a:r>
                        <a:rPr lang="en-GB" sz="1050" dirty="0"/>
                        <a:t>DPP1</a:t>
                      </a:r>
                    </a:p>
                  </a:txBody>
                  <a:tcPr/>
                </a:tc>
                <a:tc>
                  <a:txBody>
                    <a:bodyPr/>
                    <a:lstStyle/>
                    <a:p>
                      <a:r>
                        <a:rPr lang="en-GB" sz="11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0" dirty="0"/>
                        <a:t>Ensure EDI  is further embedded into our recruitment processes</a:t>
                      </a:r>
                      <a:r>
                        <a:rPr lang="en-GB" sz="1100" b="0" baseline="0" dirty="0"/>
                        <a:t> ensuring the diversity of our workforce increases year on year.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EDI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Head of Resourcing</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mn-lt"/>
                          <a:ea typeface="+mn-ea"/>
                          <a:cs typeface="+mn-cs"/>
                        </a:rPr>
                        <a:t>Ongoing work within the Trusts resourcing team and in system wide collaboration, across the BNSSG to undertake a review of the full recruitment process and documentation.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mn-lt"/>
                          <a:ea typeface="+mn-ea"/>
                          <a:cs typeface="+mn-cs"/>
                        </a:rPr>
                        <a:t>New recruiting managers guide drafted which includes many aspects of the EDI agenda.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mn-lt"/>
                          <a:ea typeface="+mn-ea"/>
                          <a:cs typeface="+mn-cs"/>
                        </a:rPr>
                        <a:t>Pilot of acceptance of CV’s and covering letters being undertaken at Race in the City and Afghan Refugee recruitment events in March 2022.  Pilot to be evaluated and approach moving forward to be agreed.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mn-lt"/>
                          <a:ea typeface="+mn-ea"/>
                          <a:cs typeface="+mn-cs"/>
                        </a:rPr>
                        <a:t>Further work planned with HRBP’s around a Trust approach to flexible working</a:t>
                      </a:r>
                      <a:endParaRPr lang="en-GB" sz="1100" b="0" dirty="0">
                        <a:solidFill>
                          <a:schemeClr val="accent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baseline="0" dirty="0">
                        <a:solidFill>
                          <a:srgbClr val="FFC000"/>
                        </a:solidFill>
                      </a:endParaRPr>
                    </a:p>
                  </a:txBody>
                  <a:tcPr>
                    <a:solidFill>
                      <a:srgbClr val="FFC000"/>
                    </a:solidFill>
                  </a:tcPr>
                </a:tc>
                <a:extLst>
                  <a:ext uri="{0D108BD9-81ED-4DB2-BD59-A6C34878D82A}">
                    <a16:rowId xmlns:a16="http://schemas.microsoft.com/office/drawing/2014/main" val="10001"/>
                  </a:ext>
                </a:extLst>
              </a:tr>
              <a:tr h="2020987">
                <a:tc>
                  <a:txBody>
                    <a:bodyPr/>
                    <a:lstStyle/>
                    <a:p>
                      <a:r>
                        <a:rPr lang="en-GB" sz="1050" dirty="0"/>
                        <a:t>EDS3.6</a:t>
                      </a:r>
                    </a:p>
                    <a:p>
                      <a:r>
                        <a:rPr lang="en-GB" sz="1050" dirty="0"/>
                        <a:t>PSED</a:t>
                      </a:r>
                    </a:p>
                  </a:txBody>
                  <a:tcPr/>
                </a:tc>
                <a:tc>
                  <a:txBody>
                    <a:bodyPr/>
                    <a:lstStyle/>
                    <a:p>
                      <a:r>
                        <a:rPr lang="en-GB" sz="11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0" baseline="0" dirty="0">
                          <a:solidFill>
                            <a:schemeClr val="tx1"/>
                          </a:solidFill>
                          <a:latin typeface="+mn-lt"/>
                        </a:rPr>
                        <a:t>Develop an effective communication plan for sharing and promoting use of EDI resources and initiatives across the Trust that is embedded in to the UHBW cultural programme.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dk1"/>
                          </a:solidFill>
                          <a:effectLst/>
                          <a:uLnTx/>
                          <a:uFillTx/>
                          <a:latin typeface="+mn-lt"/>
                          <a:ea typeface="+mn-ea"/>
                          <a:cs typeface="+mn-cs"/>
                        </a:rPr>
                        <a:t>EDI manager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Comms</a:t>
                      </a:r>
                      <a:r>
                        <a:rPr lang="en-GB" sz="1100" baseline="0" dirty="0"/>
                        <a:t>  team</a:t>
                      </a:r>
                      <a:endParaRPr kumimoji="0" lang="en-GB" sz="1100" b="0" i="0" u="none" strike="noStrike" kern="1200" cap="none" spc="0" normalizeH="0" baseline="0" noProof="0" dirty="0">
                        <a:ln>
                          <a:noFill/>
                        </a:ln>
                        <a:solidFill>
                          <a:schemeClr val="dk1"/>
                        </a:solidFill>
                        <a:effectLst/>
                        <a:uLnTx/>
                        <a:uFillTx/>
                        <a:latin typeface="+mn-lt"/>
                        <a:ea typeface="+mn-ea"/>
                        <a:cs typeface="+mn-cs"/>
                      </a:endParaRPr>
                    </a:p>
                    <a:p>
                      <a:r>
                        <a:rPr lang="en-GB" sz="1100" dirty="0"/>
                        <a:t>Staff networks</a:t>
                      </a:r>
                    </a:p>
                    <a:p>
                      <a:r>
                        <a:rPr lang="en-GB" sz="1100" dirty="0"/>
                        <a:t>EDI leads</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dirty="0">
                          <a:ln>
                            <a:noFill/>
                          </a:ln>
                          <a:solidFill>
                            <a:schemeClr val="tx1"/>
                          </a:solidFill>
                          <a:effectLst/>
                          <a:uLnTx/>
                          <a:uFillTx/>
                          <a:latin typeface="+mn-lt"/>
                          <a:ea typeface="+mn-ea"/>
                          <a:cs typeface="+mn-cs"/>
                        </a:rPr>
                        <a:t>Staff from the three existing staff networks (BAME, ABLE+ and LGBTQIA+)  have been photographed and had their stories recorded. These have been displayed in Bristol and Weston sites and been used to celebrate International Women’s Day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dirty="0">
                          <a:ln>
                            <a:noFill/>
                          </a:ln>
                          <a:solidFill>
                            <a:schemeClr val="tx1"/>
                          </a:solidFill>
                          <a:effectLst/>
                          <a:uLnTx/>
                          <a:uFillTx/>
                          <a:latin typeface="+mn-lt"/>
                          <a:ea typeface="+mn-ea"/>
                          <a:cs typeface="+mn-cs"/>
                        </a:rPr>
                        <a:t>Work planned system wide with BNSSG / Healthier together to develop joint EDI resources and teaching material bank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dirty="0">
                          <a:ln>
                            <a:noFill/>
                          </a:ln>
                          <a:solidFill>
                            <a:schemeClr val="tx1"/>
                          </a:solidFill>
                          <a:effectLst/>
                          <a:uLnTx/>
                          <a:uFillTx/>
                          <a:latin typeface="+mn-lt"/>
                          <a:ea typeface="+mn-ea"/>
                          <a:cs typeface="+mn-cs"/>
                        </a:rPr>
                        <a:t>Connections made with Trust Communication Team to agree EDI celebration calendar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dirty="0">
                        <a:solidFill>
                          <a:schemeClr val="tx1"/>
                        </a:solidFill>
                      </a:endParaRPr>
                    </a:p>
                  </a:txBody>
                  <a:tcPr>
                    <a:solidFill>
                      <a:srgbClr val="FFC000"/>
                    </a:solidFill>
                  </a:tcPr>
                </a:tc>
                <a:extLst>
                  <a:ext uri="{0D108BD9-81ED-4DB2-BD59-A6C34878D82A}">
                    <a16:rowId xmlns:a16="http://schemas.microsoft.com/office/drawing/2014/main" val="10002"/>
                  </a:ext>
                </a:extLst>
              </a:tr>
            </a:tbl>
          </a:graphicData>
        </a:graphic>
      </p:graphicFrame>
      <p:sp>
        <p:nvSpPr>
          <p:cNvPr id="2" name="Slide Number Placeholder 1"/>
          <p:cNvSpPr>
            <a:spLocks noGrp="1"/>
          </p:cNvSpPr>
          <p:nvPr>
            <p:ph type="sldNum" sz="quarter" idx="12"/>
          </p:nvPr>
        </p:nvSpPr>
        <p:spPr/>
        <p:txBody>
          <a:bodyPr/>
          <a:lstStyle/>
          <a:p>
            <a:fld id="{ECA5469C-08DA-4774-9D4D-73FB2CE48787}" type="slidenum">
              <a:rPr lang="en-GB" smtClean="0"/>
              <a:t>9</a:t>
            </a:fld>
            <a:endParaRPr lang="en-GB"/>
          </a:p>
        </p:txBody>
      </p:sp>
      <p:pic>
        <p:nvPicPr>
          <p:cNvPr id="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468" y="5941861"/>
            <a:ext cx="1630892" cy="623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0433596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W3gYG6wo"/>
  <p:tag name="ARTICULATE_SLIDE_COUNT" val="5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19124</TotalTime>
  <Words>11002</Words>
  <Application>Microsoft Office PowerPoint</Application>
  <PresentationFormat>A4 Paper (210x297 mm)</PresentationFormat>
  <Paragraphs>1785</Paragraphs>
  <Slides>54</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-apple-system</vt:lpstr>
      <vt:lpstr>Arial</vt:lpstr>
      <vt:lpstr>Bradley Hand ITC</vt:lpstr>
      <vt:lpstr>Calibri</vt:lpstr>
      <vt:lpstr>Office Theme</vt:lpstr>
      <vt:lpstr>PowerPoint Presentation</vt:lpstr>
      <vt:lpstr>Report sign-off pathway and glossary</vt:lpstr>
      <vt:lpstr>PowerPoint Presentation</vt:lpstr>
      <vt:lpstr>PowerPoint Presentation</vt:lpstr>
      <vt:lpstr>PowerPoint Presentation</vt:lpstr>
      <vt:lpstr>Key Successes</vt:lpstr>
      <vt:lpstr>PowerPoint Presentation</vt:lpstr>
      <vt:lpstr>Trust Equality, Diversity &amp; Inclusion Action Plan 2021/22 Progress update (October 2021 to March 2022)</vt:lpstr>
      <vt:lpstr>Trust Equality, Diversity &amp; Inclusion Action Plan 2021/22 Progress update (October 2021 to March 2022)</vt:lpstr>
      <vt:lpstr>Trust Equality, Diversity &amp; Inclusion Action Plan 2021/22 Progress update (October 2021 to March 2022)</vt:lpstr>
      <vt:lpstr>Trust Equality, Diversity &amp; Inclusion Action Plan 2021/22 Progress update (October 2021 to March 2022)</vt:lpstr>
      <vt:lpstr>Trust Equality, Diversity &amp; Inclusion Action Plan 2021/22 Progress update (October 2021 to March 2022)</vt:lpstr>
      <vt:lpstr>Trust Equality, Diversity &amp; Inclusion Action Plan 2021/22 Progress update (October 2021 to March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Model Employer</vt:lpstr>
      <vt:lpstr>A Model Employer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Equality, Diversity and Inclusion Strategic Objectives 2022/2023 </vt:lpstr>
      <vt:lpstr> Equality, Diversity and Inclusion Strategic Objectives 2022/2023 </vt:lpstr>
      <vt:lpstr> Equality, Diversity and Inclusion Strategic Objectives 2022/2023 </vt:lpstr>
      <vt:lpstr> Equality, Diversity and Inclusion Strategic Objectives 2022/2023 </vt:lpstr>
      <vt:lpstr> Equality, Diversity and Inclusion Strategic Objectives 2022/2023 </vt:lpstr>
      <vt:lpstr> Equality, Diversity and Inclusion Strategic Objectives 2022/2023 </vt:lpstr>
      <vt:lpstr> Equality, Diversity and Inclusion Strategic Objectives 2022/2023 </vt:lpstr>
      <vt:lpstr> Glossary of KPIs used with the  Equality, Diversity &amp; Inclusion Strategic Objectives  (To be reviewed to include new staff survey measures) </vt:lpstr>
      <vt:lpstr> Glossary of KPIs used with the  Equality, Diversity &amp; Inclusion Strategic Objectives (To be reviewed to include new staff survey measures) </vt:lpstr>
      <vt:lpstr> Glossary of KPIs used with the  Equality, Diversity &amp; Inclusion Strategic Objectives (To be reviewed to include new staff survey measures) </vt:lpstr>
      <vt:lpstr> Glossary of KPIs used with the  Equality, Diversity &amp; Inclusion Strategic Objectives (To be reviewed to include new staff survey measures)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Harjinder Bahra</dc:creator>
  <cp:lastModifiedBy>Samantha Chapman</cp:lastModifiedBy>
  <cp:revision>846</cp:revision>
  <cp:lastPrinted>2022-04-25T07:48:41Z</cp:lastPrinted>
  <dcterms:created xsi:type="dcterms:W3CDTF">2021-04-21T10:25:34Z</dcterms:created>
  <dcterms:modified xsi:type="dcterms:W3CDTF">2022-04-25T07:48:42Z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09F180A4-A540-47F1-8134-06A3E6F26BBB</vt:lpwstr>
  </property>
  <property fmtid="{D5CDD505-2E9C-101B-9397-08002B2CF9AE}" pid="3" name="ArticulatePath">
    <vt:lpwstr>Bi-Annual EDI Integrated Performance Report April 2021 to Sept 2021</vt:lpwstr>
  </property>
</Properties>
</file>