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</p:sldIdLst>
  <p:sldSz cx="12801600" cy="9601200" type="A3"/>
  <p:notesSz cx="6858000" cy="9144000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770" y="78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1D90-E2AA-4995-AC99-31C72CD8C6C4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62C8-A4AD-4B95-8510-CDC7AAE04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117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1D90-E2AA-4995-AC99-31C72CD8C6C4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62C8-A4AD-4B95-8510-CDC7AAE04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253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1D90-E2AA-4995-AC99-31C72CD8C6C4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62C8-A4AD-4B95-8510-CDC7AAE04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973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1D90-E2AA-4995-AC99-31C72CD8C6C4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62C8-A4AD-4B95-8510-CDC7AAE04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555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1D90-E2AA-4995-AC99-31C72CD8C6C4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62C8-A4AD-4B95-8510-CDC7AAE04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891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1D90-E2AA-4995-AC99-31C72CD8C6C4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62C8-A4AD-4B95-8510-CDC7AAE04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174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1D90-E2AA-4995-AC99-31C72CD8C6C4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62C8-A4AD-4B95-8510-CDC7AAE04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398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1D90-E2AA-4995-AC99-31C72CD8C6C4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62C8-A4AD-4B95-8510-CDC7AAE04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251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1D90-E2AA-4995-AC99-31C72CD8C6C4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62C8-A4AD-4B95-8510-CDC7AAE04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09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1D90-E2AA-4995-AC99-31C72CD8C6C4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62C8-A4AD-4B95-8510-CDC7AAE04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74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1D90-E2AA-4995-AC99-31C72CD8C6C4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62C8-A4AD-4B95-8510-CDC7AAE04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191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F1D90-E2AA-4995-AC99-31C72CD8C6C4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D62C8-A4AD-4B95-8510-CDC7AAE04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54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063"/>
          <p:cNvSpPr txBox="1">
            <a:spLocks noChangeArrowheads="1"/>
          </p:cNvSpPr>
          <p:nvPr/>
        </p:nvSpPr>
        <p:spPr bwMode="auto">
          <a:xfrm>
            <a:off x="133349" y="5734100"/>
            <a:ext cx="8543925" cy="2276425"/>
          </a:xfrm>
          <a:prstGeom prst="rect">
            <a:avLst/>
          </a:prstGeom>
          <a:solidFill>
            <a:srgbClr val="66CC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PEOPLE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878013" y="457200"/>
            <a:ext cx="9031287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PEOPLE GOVERNANCE STRUCTURE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Connector 19"/>
          <p:cNvCxnSpPr>
            <a:endCxn id="53" idx="3"/>
          </p:cNvCxnSpPr>
          <p:nvPr/>
        </p:nvCxnSpPr>
        <p:spPr>
          <a:xfrm flipH="1">
            <a:off x="8046720" y="3889648"/>
            <a:ext cx="2656788" cy="0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6389118" y="2744837"/>
            <a:ext cx="5333" cy="933450"/>
          </a:xfrm>
          <a:prstGeom prst="line">
            <a:avLst/>
          </a:prstGeom>
          <a:ln w="19050">
            <a:solidFill>
              <a:srgbClr val="CC00CC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3362491" y="2519412"/>
            <a:ext cx="1777264" cy="1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6389118" y="1676450"/>
            <a:ext cx="0" cy="628015"/>
          </a:xfrm>
          <a:prstGeom prst="line">
            <a:avLst/>
          </a:prstGeom>
          <a:noFill/>
          <a:ln w="19050" cap="flat" cmpd="sng" algn="ctr">
            <a:solidFill>
              <a:srgbClr val="CC00CC"/>
            </a:solidFill>
            <a:prstDash val="dash"/>
            <a:headEnd type="triangle"/>
            <a:tailEnd type="triangle"/>
          </a:ln>
          <a:effectLst/>
        </p:spPr>
      </p:cxnSp>
      <p:cxnSp>
        <p:nvCxnSpPr>
          <p:cNvPr id="36" name="Straight Connector 35"/>
          <p:cNvCxnSpPr/>
          <p:nvPr/>
        </p:nvCxnSpPr>
        <p:spPr>
          <a:xfrm>
            <a:off x="10703504" y="3889648"/>
            <a:ext cx="0" cy="1844452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219766" y="5084038"/>
            <a:ext cx="1" cy="645299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3211594" y="2784526"/>
            <a:ext cx="1" cy="1028154"/>
          </a:xfrm>
          <a:prstGeom prst="line">
            <a:avLst/>
          </a:prstGeom>
          <a:ln w="19050">
            <a:solidFill>
              <a:srgbClr val="FFC000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83"/>
          <p:cNvSpPr txBox="1">
            <a:spLocks noChangeArrowheads="1"/>
          </p:cNvSpPr>
          <p:nvPr/>
        </p:nvSpPr>
        <p:spPr bwMode="auto">
          <a:xfrm>
            <a:off x="5033962" y="2300337"/>
            <a:ext cx="3012758" cy="43497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People Committee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 Box 19"/>
          <p:cNvSpPr txBox="1">
            <a:spLocks noChangeArrowheads="1"/>
          </p:cNvSpPr>
          <p:nvPr/>
        </p:nvSpPr>
        <p:spPr bwMode="auto">
          <a:xfrm>
            <a:off x="4413030" y="4626838"/>
            <a:ext cx="1765300" cy="4572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HR Senior Leadership Team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1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(operational functional aspects)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 Box 18"/>
          <p:cNvSpPr txBox="1">
            <a:spLocks noChangeArrowheads="1"/>
          </p:cNvSpPr>
          <p:nvPr/>
        </p:nvSpPr>
        <p:spPr bwMode="auto">
          <a:xfrm>
            <a:off x="5033962" y="1200200"/>
            <a:ext cx="3012758" cy="4667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University Hospitals Bristol &amp; Weston Board</a:t>
            </a:r>
            <a:b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</a:b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/Private Board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12" name="Picture 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2977" y="178593"/>
            <a:ext cx="1771650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0" y="0"/>
            <a:ext cx="1280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9" name="Rectangle 96"/>
          <p:cNvSpPr>
            <a:spLocks noChangeArrowheads="1"/>
          </p:cNvSpPr>
          <p:nvPr/>
        </p:nvSpPr>
        <p:spPr bwMode="auto">
          <a:xfrm>
            <a:off x="0" y="457200"/>
            <a:ext cx="128016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46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tabLst>
                <a:tab pos="546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tabLst>
                <a:tab pos="546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tabLst>
                <a:tab pos="546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tabLst>
                <a:tab pos="546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tabLst>
                <a:tab pos="546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tabLst>
                <a:tab pos="546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tabLst>
                <a:tab pos="546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tabLst>
                <a:tab pos="546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6100" algn="l"/>
              </a:tabLst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>
            <a:off x="567507" y="4612426"/>
            <a:ext cx="1726133" cy="1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endCxn id="61" idx="2"/>
          </p:cNvCxnSpPr>
          <p:nvPr/>
        </p:nvCxnSpPr>
        <p:spPr>
          <a:xfrm flipV="1">
            <a:off x="2293640" y="4198987"/>
            <a:ext cx="0" cy="41344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2546597" y="2784526"/>
            <a:ext cx="0" cy="884236"/>
          </a:xfrm>
          <a:prstGeom prst="line">
            <a:avLst/>
          </a:prstGeom>
          <a:ln w="19050">
            <a:solidFill>
              <a:srgbClr val="FFC000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H="1">
            <a:off x="2667000" y="3981946"/>
            <a:ext cx="2944813" cy="0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9" name="Straight Connector 2138"/>
          <p:cNvCxnSpPr/>
          <p:nvPr/>
        </p:nvCxnSpPr>
        <p:spPr>
          <a:xfrm>
            <a:off x="3211594" y="3812679"/>
            <a:ext cx="2295444" cy="0"/>
          </a:xfrm>
          <a:prstGeom prst="line">
            <a:avLst/>
          </a:prstGeom>
          <a:ln w="19050">
            <a:solidFill>
              <a:srgbClr val="FFC000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28"/>
          <p:cNvSpPr txBox="1">
            <a:spLocks noChangeArrowheads="1"/>
          </p:cNvSpPr>
          <p:nvPr/>
        </p:nvSpPr>
        <p:spPr bwMode="auto">
          <a:xfrm>
            <a:off x="5033962" y="3683050"/>
            <a:ext cx="3012758" cy="413196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People and Education Group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1" name="TextBox 30"/>
          <p:cNvSpPr txBox="1">
            <a:spLocks noChangeArrowheads="1"/>
          </p:cNvSpPr>
          <p:nvPr/>
        </p:nvSpPr>
        <p:spPr bwMode="auto">
          <a:xfrm>
            <a:off x="1930896" y="3668762"/>
            <a:ext cx="725488" cy="5302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Trust Pay Assurance Group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94" name="Group 2193"/>
          <p:cNvGrpSpPr/>
          <p:nvPr/>
        </p:nvGrpSpPr>
        <p:grpSpPr>
          <a:xfrm>
            <a:off x="8781628" y="5729337"/>
            <a:ext cx="3862999" cy="1414463"/>
            <a:chOff x="8781628" y="5729337"/>
            <a:chExt cx="3862999" cy="1414463"/>
          </a:xfrm>
        </p:grpSpPr>
        <p:sp>
          <p:nvSpPr>
            <p:cNvPr id="5" name="Text Box 2064"/>
            <p:cNvSpPr txBox="1">
              <a:spLocks noChangeArrowheads="1"/>
            </p:cNvSpPr>
            <p:nvPr/>
          </p:nvSpPr>
          <p:spPr bwMode="auto">
            <a:xfrm>
              <a:off x="8781628" y="5729337"/>
              <a:ext cx="3862999" cy="1414463"/>
            </a:xfrm>
            <a:prstGeom prst="rect">
              <a:avLst/>
            </a:prstGeom>
            <a:solidFill>
              <a:srgbClr val="99FF99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EDUCATION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171" name="Straight Connector 2170"/>
            <p:cNvCxnSpPr/>
            <p:nvPr/>
          </p:nvCxnSpPr>
          <p:spPr>
            <a:xfrm>
              <a:off x="9225323" y="6049987"/>
              <a:ext cx="3039403" cy="0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4" name="Straight Connector 2173"/>
            <p:cNvCxnSpPr/>
            <p:nvPr/>
          </p:nvCxnSpPr>
          <p:spPr>
            <a:xfrm flipV="1">
              <a:off x="9225323" y="6049987"/>
              <a:ext cx="0" cy="220688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6" name="Straight Connector 2175"/>
            <p:cNvCxnSpPr>
              <a:stCxn id="49" idx="0"/>
            </p:cNvCxnSpPr>
            <p:nvPr/>
          </p:nvCxnSpPr>
          <p:spPr>
            <a:xfrm flipV="1">
              <a:off x="10001120" y="6040462"/>
              <a:ext cx="0" cy="238150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8" name="Straight Connector 2177"/>
            <p:cNvCxnSpPr>
              <a:stCxn id="47" idx="0"/>
            </p:cNvCxnSpPr>
            <p:nvPr/>
          </p:nvCxnSpPr>
          <p:spPr>
            <a:xfrm flipH="1" flipV="1">
              <a:off x="10895920" y="6049987"/>
              <a:ext cx="1" cy="230213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0" name="Straight Connector 2179"/>
            <p:cNvCxnSpPr>
              <a:stCxn id="50" idx="0"/>
            </p:cNvCxnSpPr>
            <p:nvPr/>
          </p:nvCxnSpPr>
          <p:spPr>
            <a:xfrm flipV="1">
              <a:off x="11660399" y="6049987"/>
              <a:ext cx="0" cy="225500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2" name="Straight Connector 2181"/>
            <p:cNvCxnSpPr>
              <a:stCxn id="51" idx="0"/>
            </p:cNvCxnSpPr>
            <p:nvPr/>
          </p:nvCxnSpPr>
          <p:spPr>
            <a:xfrm flipH="1" flipV="1">
              <a:off x="12264726" y="6049987"/>
              <a:ext cx="1" cy="228625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32"/>
            <p:cNvSpPr txBox="1">
              <a:spLocks noChangeArrowheads="1"/>
            </p:cNvSpPr>
            <p:nvPr/>
          </p:nvSpPr>
          <p:spPr bwMode="auto">
            <a:xfrm>
              <a:off x="10438041" y="6280200"/>
              <a:ext cx="915759" cy="53022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36000" rIns="0" bIns="3600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+mn-ea"/>
                  <a:cs typeface="Calibri" pitchFamily="34" charset="0"/>
                </a:rPr>
                <a:t>Senior Apprenticeship Group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TextBox 33"/>
            <p:cNvSpPr txBox="1">
              <a:spLocks noChangeArrowheads="1"/>
            </p:cNvSpPr>
            <p:nvPr/>
          </p:nvSpPr>
          <p:spPr bwMode="auto">
            <a:xfrm>
              <a:off x="8868495" y="6278177"/>
              <a:ext cx="713656" cy="53022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+mn-ea"/>
                  <a:cs typeface="Calibri" pitchFamily="34" charset="0"/>
                </a:rPr>
                <a:t>Corporate Education Exchange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TextBox 40"/>
            <p:cNvSpPr txBox="1">
              <a:spLocks noChangeArrowheads="1"/>
            </p:cNvSpPr>
            <p:nvPr/>
          </p:nvSpPr>
          <p:spPr bwMode="auto">
            <a:xfrm>
              <a:off x="9668062" y="6278612"/>
              <a:ext cx="666116" cy="3714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36000" rIns="36000" bIns="36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+mn-ea"/>
                  <a:cs typeface="Calibri" pitchFamily="34" charset="0"/>
                </a:rPr>
                <a:t>Simulation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TextBox 41"/>
            <p:cNvSpPr txBox="1">
              <a:spLocks noChangeArrowheads="1"/>
            </p:cNvSpPr>
            <p:nvPr/>
          </p:nvSpPr>
          <p:spPr bwMode="auto">
            <a:xfrm>
              <a:off x="11452647" y="6275487"/>
              <a:ext cx="415504" cy="3810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36000" rIns="36000" bIns="36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+mn-ea"/>
                  <a:cs typeface="Calibri" pitchFamily="34" charset="0"/>
                </a:rPr>
                <a:t>MDEC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TextBox 42"/>
            <p:cNvSpPr txBox="1">
              <a:spLocks noChangeArrowheads="1"/>
            </p:cNvSpPr>
            <p:nvPr/>
          </p:nvSpPr>
          <p:spPr bwMode="auto">
            <a:xfrm>
              <a:off x="11946928" y="6278612"/>
              <a:ext cx="635597" cy="53022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+mn-ea"/>
                  <a:cs typeface="Calibri" pitchFamily="34" charset="0"/>
                </a:rPr>
                <a:t>Clinical Education Group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6" name="TextBox 24"/>
          <p:cNvSpPr txBox="1">
            <a:spLocks noChangeArrowheads="1"/>
          </p:cNvSpPr>
          <p:nvPr/>
        </p:nvSpPr>
        <p:spPr bwMode="auto">
          <a:xfrm>
            <a:off x="2392363" y="2254300"/>
            <a:ext cx="958850" cy="5302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Senior Leadership Team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93" name="Group 2192"/>
          <p:cNvGrpSpPr/>
          <p:nvPr/>
        </p:nvGrpSpPr>
        <p:grpSpPr>
          <a:xfrm>
            <a:off x="9315449" y="8162033"/>
            <a:ext cx="3283839" cy="1152525"/>
            <a:chOff x="9315449" y="8162033"/>
            <a:chExt cx="3283839" cy="1152525"/>
          </a:xfrm>
        </p:grpSpPr>
        <p:sp>
          <p:nvSpPr>
            <p:cNvPr id="15" name="TextBox 7"/>
            <p:cNvSpPr txBox="1">
              <a:spLocks noChangeArrowheads="1"/>
            </p:cNvSpPr>
            <p:nvPr/>
          </p:nvSpPr>
          <p:spPr bwMode="auto">
            <a:xfrm>
              <a:off x="9315449" y="8162033"/>
              <a:ext cx="3283839" cy="1152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447675" marR="0" lvl="0" indent="-447675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sng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+mn-ea"/>
                  <a:cs typeface="Calibri" pitchFamily="34" charset="0"/>
                </a:rPr>
                <a:t>LEGEND</a:t>
              </a:r>
              <a:r>
                <a:rPr kumimoji="0" lang="en-US" altLang="en-US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+mn-ea"/>
                  <a:cs typeface="Calibri" pitchFamily="34" charset="0"/>
                </a:rPr>
                <a:t>: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396000" marR="0" lvl="0" indent="-3960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	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=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 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To People Committee/Trust Board for assurance 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396000" marR="0" lvl="0" indent="-3960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	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= From Senior Leadership Team for assurance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396000" marR="0" lvl="0" indent="-3960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	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FFC000"/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= To Senior Leadership Team for decision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396000" marR="0" lvl="0" indent="-3960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	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= Reports into People and Education Group</a:t>
              </a:r>
            </a:p>
            <a:p>
              <a:pPr marL="396000" marR="0" lvl="0" indent="-3960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000" dirty="0">
                  <a:latin typeface="Calibri" pitchFamily="34" charset="0"/>
                  <a:cs typeface="Calibri" pitchFamily="34" charset="0"/>
                </a:rPr>
                <a:t>	</a:t>
              </a:r>
              <a:r>
                <a:rPr lang="en-US" altLang="en-US" sz="1000" dirty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= Recommendations to TPAG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188" name="Straight Connector 2187"/>
            <p:cNvCxnSpPr/>
            <p:nvPr/>
          </p:nvCxnSpPr>
          <p:spPr>
            <a:xfrm>
              <a:off x="9428480" y="8458200"/>
              <a:ext cx="381000" cy="0"/>
            </a:xfrm>
            <a:prstGeom prst="line">
              <a:avLst/>
            </a:prstGeom>
            <a:noFill/>
            <a:ln w="19050" cap="flat" cmpd="sng" algn="ctr">
              <a:solidFill>
                <a:srgbClr val="CC00CC"/>
              </a:solidFill>
              <a:prstDash val="dash"/>
              <a:headEnd type="none"/>
              <a:tailEnd type="none"/>
            </a:ln>
            <a:effectLst/>
          </p:spPr>
        </p:cxnSp>
        <p:cxnSp>
          <p:nvCxnSpPr>
            <p:cNvPr id="2191" name="Straight Connector 2190"/>
            <p:cNvCxnSpPr/>
            <p:nvPr/>
          </p:nvCxnSpPr>
          <p:spPr>
            <a:xfrm flipH="1">
              <a:off x="9428481" y="8597900"/>
              <a:ext cx="321944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flipH="1">
              <a:off x="9428481" y="8750300"/>
              <a:ext cx="321944" cy="0"/>
            </a:xfrm>
            <a:prstGeom prst="line">
              <a:avLst/>
            </a:prstGeom>
            <a:ln w="19050">
              <a:solidFill>
                <a:srgbClr val="FFC000"/>
              </a:solidFill>
              <a:prstDash val="solid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flipH="1">
              <a:off x="9438006" y="8893175"/>
              <a:ext cx="321944" cy="0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 flipH="1">
              <a:off x="9438006" y="9045575"/>
              <a:ext cx="321944" cy="0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3" name="Straight Connector 72"/>
          <p:cNvCxnSpPr>
            <a:stCxn id="60" idx="0"/>
          </p:cNvCxnSpPr>
          <p:nvPr/>
        </p:nvCxnSpPr>
        <p:spPr>
          <a:xfrm flipV="1">
            <a:off x="567507" y="4612427"/>
            <a:ext cx="0" cy="1672535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02" name="Group 2201"/>
          <p:cNvGrpSpPr/>
          <p:nvPr/>
        </p:nvGrpSpPr>
        <p:grpSpPr>
          <a:xfrm>
            <a:off x="1030090" y="6040462"/>
            <a:ext cx="7545015" cy="1849981"/>
            <a:chOff x="1030090" y="6040462"/>
            <a:chExt cx="7545015" cy="1849981"/>
          </a:xfrm>
        </p:grpSpPr>
        <p:cxnSp>
          <p:nvCxnSpPr>
            <p:cNvPr id="11" name="Straight Connector 10"/>
            <p:cNvCxnSpPr/>
            <p:nvPr/>
          </p:nvCxnSpPr>
          <p:spPr>
            <a:xfrm flipH="1">
              <a:off x="1389659" y="6040462"/>
              <a:ext cx="6809026" cy="0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6" name="Straight Connector 2115"/>
            <p:cNvCxnSpPr/>
            <p:nvPr/>
          </p:nvCxnSpPr>
          <p:spPr>
            <a:xfrm flipH="1" flipV="1">
              <a:off x="1399183" y="6040462"/>
              <a:ext cx="1" cy="236563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8" name="Straight Connector 2117"/>
            <p:cNvCxnSpPr/>
            <p:nvPr/>
          </p:nvCxnSpPr>
          <p:spPr>
            <a:xfrm flipH="1" flipV="1">
              <a:off x="2244873" y="6049987"/>
              <a:ext cx="1" cy="1296961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0" name="Straight Connector 2119"/>
            <p:cNvCxnSpPr>
              <a:stCxn id="42" idx="0"/>
            </p:cNvCxnSpPr>
            <p:nvPr/>
          </p:nvCxnSpPr>
          <p:spPr>
            <a:xfrm flipV="1">
              <a:off x="3059622" y="6040463"/>
              <a:ext cx="0" cy="236562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2" name="Straight Connector 2121"/>
            <p:cNvCxnSpPr>
              <a:stCxn id="45" idx="0"/>
            </p:cNvCxnSpPr>
            <p:nvPr/>
          </p:nvCxnSpPr>
          <p:spPr>
            <a:xfrm flipV="1">
              <a:off x="3854959" y="6040462"/>
              <a:ext cx="0" cy="236563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4" name="Straight Connector 2123"/>
            <p:cNvCxnSpPr>
              <a:stCxn id="46" idx="0"/>
            </p:cNvCxnSpPr>
            <p:nvPr/>
          </p:nvCxnSpPr>
          <p:spPr>
            <a:xfrm flipV="1">
              <a:off x="4684143" y="6040462"/>
              <a:ext cx="0" cy="236563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6" name="Straight Connector 2125"/>
            <p:cNvCxnSpPr/>
            <p:nvPr/>
          </p:nvCxnSpPr>
          <p:spPr>
            <a:xfrm flipV="1">
              <a:off x="5571555" y="6040462"/>
              <a:ext cx="0" cy="1424434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8" name="Straight Connector 2127"/>
            <p:cNvCxnSpPr>
              <a:stCxn id="39" idx="0"/>
            </p:cNvCxnSpPr>
            <p:nvPr/>
          </p:nvCxnSpPr>
          <p:spPr>
            <a:xfrm flipH="1" flipV="1">
              <a:off x="6482780" y="6049987"/>
              <a:ext cx="1" cy="222275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0" name="Straight Connector 2129"/>
            <p:cNvCxnSpPr>
              <a:stCxn id="27" idx="0"/>
            </p:cNvCxnSpPr>
            <p:nvPr/>
          </p:nvCxnSpPr>
          <p:spPr>
            <a:xfrm flipH="1" flipV="1">
              <a:off x="7349555" y="6049987"/>
              <a:ext cx="1" cy="225450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2" name="Straight Connector 2131"/>
            <p:cNvCxnSpPr/>
            <p:nvPr/>
          </p:nvCxnSpPr>
          <p:spPr>
            <a:xfrm flipV="1">
              <a:off x="8187755" y="6040462"/>
              <a:ext cx="1405" cy="230213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 Box 16"/>
            <p:cNvSpPr txBox="1">
              <a:spLocks noChangeArrowheads="1"/>
            </p:cNvSpPr>
            <p:nvPr/>
          </p:nvSpPr>
          <p:spPr bwMode="auto">
            <a:xfrm>
              <a:off x="4971195" y="7360218"/>
              <a:ext cx="1200720" cy="53022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36000" rIns="36000" bIns="36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+mn-ea"/>
                  <a:cs typeface="Calibri" pitchFamily="34" charset="0"/>
                </a:rPr>
                <a:t>Medical Staffing Operational Group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Box 87"/>
            <p:cNvSpPr txBox="1">
              <a:spLocks noChangeArrowheads="1"/>
            </p:cNvSpPr>
            <p:nvPr/>
          </p:nvSpPr>
          <p:spPr bwMode="auto">
            <a:xfrm>
              <a:off x="6960618" y="6275437"/>
              <a:ext cx="777875" cy="38735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+mn-ea"/>
                  <a:cs typeface="Calibri" pitchFamily="34" charset="0"/>
                </a:rPr>
                <a:t>Retention Group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TextBox 96"/>
            <p:cNvSpPr txBox="1">
              <a:spLocks noChangeArrowheads="1"/>
            </p:cNvSpPr>
            <p:nvPr/>
          </p:nvSpPr>
          <p:spPr bwMode="auto">
            <a:xfrm>
              <a:off x="6093843" y="6272262"/>
              <a:ext cx="777875" cy="38735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+mn-ea"/>
                  <a:cs typeface="Calibri" pitchFamily="34" charset="0"/>
                </a:rPr>
                <a:t>Recruitment Group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Box 35"/>
            <p:cNvSpPr txBox="1">
              <a:spLocks noChangeArrowheads="1"/>
            </p:cNvSpPr>
            <p:nvPr/>
          </p:nvSpPr>
          <p:spPr bwMode="auto">
            <a:xfrm>
              <a:off x="7819455" y="6280200"/>
              <a:ext cx="755650" cy="53022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+mn-ea"/>
                  <a:cs typeface="Calibri" pitchFamily="34" charset="0"/>
                </a:rPr>
                <a:t>Workforce Planning Group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Box 36"/>
            <p:cNvSpPr txBox="1">
              <a:spLocks noChangeArrowheads="1"/>
            </p:cNvSpPr>
            <p:nvPr/>
          </p:nvSpPr>
          <p:spPr bwMode="auto">
            <a:xfrm>
              <a:off x="2714625" y="6277025"/>
              <a:ext cx="689993" cy="68825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+mn-ea"/>
                  <a:cs typeface="Calibri" pitchFamily="34" charset="0"/>
                </a:rPr>
                <a:t>Workplace Health &amp; Wellbeing Group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TextBox 37"/>
            <p:cNvSpPr txBox="1">
              <a:spLocks noChangeArrowheads="1"/>
            </p:cNvSpPr>
            <p:nvPr/>
          </p:nvSpPr>
          <p:spPr bwMode="auto">
            <a:xfrm>
              <a:off x="1030090" y="6277025"/>
              <a:ext cx="719137" cy="53022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+mn-ea"/>
                  <a:cs typeface="Calibri" pitchFamily="34" charset="0"/>
                </a:rPr>
                <a:t>Diversity &amp; Inclusion Group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TextBox 38"/>
            <p:cNvSpPr txBox="1">
              <a:spLocks noChangeArrowheads="1"/>
            </p:cNvSpPr>
            <p:nvPr/>
          </p:nvSpPr>
          <p:spPr bwMode="auto">
            <a:xfrm>
              <a:off x="1878310" y="6277025"/>
              <a:ext cx="735013" cy="53022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+mn-ea"/>
                  <a:cs typeface="Calibri" pitchFamily="34" charset="0"/>
                </a:rPr>
                <a:t>Staff Partnership Forum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Text Box 28"/>
            <p:cNvSpPr txBox="1">
              <a:spLocks noChangeArrowheads="1"/>
            </p:cNvSpPr>
            <p:nvPr/>
          </p:nvSpPr>
          <p:spPr bwMode="auto">
            <a:xfrm>
              <a:off x="3514725" y="6277025"/>
              <a:ext cx="680468" cy="53022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+mn-ea"/>
                  <a:cs typeface="Calibri" pitchFamily="34" charset="0"/>
                </a:rPr>
                <a:t>Culture &amp; People Group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Text Box 27"/>
            <p:cNvSpPr txBox="1">
              <a:spLocks noChangeArrowheads="1"/>
            </p:cNvSpPr>
            <p:nvPr/>
          </p:nvSpPr>
          <p:spPr bwMode="auto">
            <a:xfrm>
              <a:off x="4306318" y="6277025"/>
              <a:ext cx="755650" cy="6731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+mn-ea"/>
                  <a:cs typeface="Calibri" pitchFamily="34" charset="0"/>
                </a:rPr>
                <a:t>HR Information Systems Group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TextBox 101"/>
            <p:cNvSpPr txBox="1">
              <a:spLocks noChangeArrowheads="1"/>
            </p:cNvSpPr>
            <p:nvPr/>
          </p:nvSpPr>
          <p:spPr bwMode="auto">
            <a:xfrm>
              <a:off x="5139755" y="6272262"/>
              <a:ext cx="863600" cy="7112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+mn-ea"/>
                  <a:cs typeface="Calibri" pitchFamily="34" charset="0"/>
                </a:rPr>
                <a:t>Strategic Medical Workforce Group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TextBox 39"/>
            <p:cNvSpPr txBox="1">
              <a:spLocks noChangeArrowheads="1"/>
            </p:cNvSpPr>
            <p:nvPr/>
          </p:nvSpPr>
          <p:spPr bwMode="auto">
            <a:xfrm>
              <a:off x="1975147" y="7346948"/>
              <a:ext cx="501353" cy="53022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+mn-ea"/>
                  <a:cs typeface="Calibri" pitchFamily="34" charset="0"/>
                </a:rPr>
                <a:t>Trust Policy Group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01" name="Group 2200"/>
          <p:cNvGrpSpPr/>
          <p:nvPr/>
        </p:nvGrpSpPr>
        <p:grpSpPr>
          <a:xfrm>
            <a:off x="208732" y="6284962"/>
            <a:ext cx="1642988" cy="1594818"/>
            <a:chOff x="208732" y="6284962"/>
            <a:chExt cx="1642988" cy="1594818"/>
          </a:xfrm>
        </p:grpSpPr>
        <p:cxnSp>
          <p:nvCxnSpPr>
            <p:cNvPr id="92" name="Straight Connector 91"/>
            <p:cNvCxnSpPr/>
            <p:nvPr/>
          </p:nvCxnSpPr>
          <p:spPr>
            <a:xfrm>
              <a:off x="567507" y="7104856"/>
              <a:ext cx="888169" cy="0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1455676" y="7104856"/>
              <a:ext cx="0" cy="240556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 Box 7"/>
            <p:cNvSpPr txBox="1">
              <a:spLocks noChangeArrowheads="1"/>
            </p:cNvSpPr>
            <p:nvPr/>
          </p:nvSpPr>
          <p:spPr bwMode="auto">
            <a:xfrm>
              <a:off x="1059632" y="7345412"/>
              <a:ext cx="792088" cy="53436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+mn-ea"/>
                  <a:cs typeface="Calibri" pitchFamily="34" charset="0"/>
                </a:rPr>
                <a:t>Weston Pay &amp; Conditions Group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199" name="Straight Connector 2198"/>
            <p:cNvCxnSpPr>
              <a:stCxn id="60" idx="2"/>
              <a:endCxn id="63" idx="0"/>
            </p:cNvCxnSpPr>
            <p:nvPr/>
          </p:nvCxnSpPr>
          <p:spPr>
            <a:xfrm>
              <a:off x="567507" y="6815187"/>
              <a:ext cx="0" cy="527050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31"/>
            <p:cNvSpPr txBox="1">
              <a:spLocks noChangeArrowheads="1"/>
            </p:cNvSpPr>
            <p:nvPr/>
          </p:nvSpPr>
          <p:spPr bwMode="auto">
            <a:xfrm>
              <a:off x="208732" y="6284962"/>
              <a:ext cx="717550" cy="53022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+mn-ea"/>
                  <a:cs typeface="Calibri" pitchFamily="34" charset="0"/>
                </a:rPr>
                <a:t>Terms &amp; Conditions Group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TextBox 58"/>
            <p:cNvSpPr txBox="1">
              <a:spLocks noChangeArrowheads="1"/>
            </p:cNvSpPr>
            <p:nvPr/>
          </p:nvSpPr>
          <p:spPr bwMode="auto">
            <a:xfrm>
              <a:off x="219398" y="7342237"/>
              <a:ext cx="696218" cy="53022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+mn-ea"/>
                  <a:cs typeface="Calibri" pitchFamily="34" charset="0"/>
                </a:rPr>
                <a:t>Pay &amp; Controls Group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0" name="Text Box 19"/>
          <p:cNvSpPr txBox="1">
            <a:spLocks noChangeArrowheads="1"/>
          </p:cNvSpPr>
          <p:nvPr/>
        </p:nvSpPr>
        <p:spPr bwMode="auto">
          <a:xfrm>
            <a:off x="6509833" y="4640554"/>
            <a:ext cx="3131943" cy="476789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Managing Violence &amp; Aggression Committee (MVAC)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1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(Trust wide operational group.</a:t>
            </a:r>
            <a:r>
              <a:rPr kumimoji="0" lang="en-US" altLang="en-US" sz="900" b="1" i="1" u="none" strike="noStrike" cap="none" normalizeH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 Sub Groups noted Appendix A</a:t>
            </a:r>
            <a:r>
              <a:rPr kumimoji="0" lang="en-US" altLang="en-US" sz="900" b="1" i="1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>
            <a:off x="5219766" y="4092631"/>
            <a:ext cx="0" cy="519795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819454" y="4096246"/>
            <a:ext cx="0" cy="516180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6874135" y="5117343"/>
            <a:ext cx="0" cy="611993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9315448" y="5117343"/>
            <a:ext cx="1" cy="611994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8003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2977" y="178593"/>
            <a:ext cx="1771650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2063"/>
          <p:cNvSpPr txBox="1">
            <a:spLocks noChangeArrowheads="1"/>
          </p:cNvSpPr>
          <p:nvPr/>
        </p:nvSpPr>
        <p:spPr bwMode="auto">
          <a:xfrm>
            <a:off x="2105444" y="5713993"/>
            <a:ext cx="8766737" cy="2276425"/>
          </a:xfrm>
          <a:prstGeom prst="rect">
            <a:avLst/>
          </a:prstGeom>
          <a:solidFill>
            <a:srgbClr val="66CC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b="1" dirty="0">
                <a:latin typeface="Calibri" pitchFamily="34" charset="0"/>
                <a:cs typeface="Calibri" pitchFamily="34" charset="0"/>
              </a:rPr>
              <a:t>INTERFACES/SUB GROUPS</a:t>
            </a:r>
            <a:endParaRPr kumimoji="0" lang="en-US" altLang="en-US" sz="18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878013" y="457200"/>
            <a:ext cx="9031287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MANAGING</a:t>
            </a:r>
            <a:r>
              <a:rPr kumimoji="0" lang="en-GB" altLang="en-US" sz="1400" b="1" i="0" u="sng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 VIOLENCE &amp; AGGRESSION COMMITTEE (MVAC)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Connector 5"/>
          <p:cNvCxnSpPr>
            <a:endCxn id="24" idx="2"/>
          </p:cNvCxnSpPr>
          <p:nvPr/>
        </p:nvCxnSpPr>
        <p:spPr>
          <a:xfrm flipV="1">
            <a:off x="6413500" y="4096246"/>
            <a:ext cx="1" cy="475754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6389118" y="2744837"/>
            <a:ext cx="5333" cy="933450"/>
          </a:xfrm>
          <a:prstGeom prst="line">
            <a:avLst/>
          </a:prstGeom>
          <a:ln w="19050">
            <a:solidFill>
              <a:srgbClr val="CC00CC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endCxn id="13" idx="1"/>
          </p:cNvCxnSpPr>
          <p:nvPr/>
        </p:nvCxnSpPr>
        <p:spPr>
          <a:xfrm flipV="1">
            <a:off x="3362491" y="2517825"/>
            <a:ext cx="2296947" cy="1587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6389118" y="1676450"/>
            <a:ext cx="0" cy="628015"/>
          </a:xfrm>
          <a:prstGeom prst="line">
            <a:avLst/>
          </a:prstGeom>
          <a:noFill/>
          <a:ln w="19050" cap="flat" cmpd="sng" algn="ctr">
            <a:solidFill>
              <a:srgbClr val="CC00CC"/>
            </a:solidFill>
            <a:prstDash val="dash"/>
            <a:headEnd type="triangle"/>
            <a:tailEnd type="triangle"/>
          </a:ln>
          <a:effectLst/>
        </p:spPr>
      </p:cxnSp>
      <p:cxnSp>
        <p:nvCxnSpPr>
          <p:cNvPr id="11" name="Straight Connector 10"/>
          <p:cNvCxnSpPr/>
          <p:nvPr/>
        </p:nvCxnSpPr>
        <p:spPr>
          <a:xfrm flipH="1">
            <a:off x="6387876" y="5263153"/>
            <a:ext cx="6858" cy="450841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3211594" y="2784526"/>
            <a:ext cx="1" cy="1028154"/>
          </a:xfrm>
          <a:prstGeom prst="line">
            <a:avLst/>
          </a:prstGeom>
          <a:ln w="19050">
            <a:solidFill>
              <a:srgbClr val="FFC000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83"/>
          <p:cNvSpPr txBox="1">
            <a:spLocks noChangeArrowheads="1"/>
          </p:cNvSpPr>
          <p:nvPr/>
        </p:nvSpPr>
        <p:spPr bwMode="auto">
          <a:xfrm>
            <a:off x="5659438" y="2300337"/>
            <a:ext cx="1470025" cy="43497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People Committee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5033962" y="1200200"/>
            <a:ext cx="2719388" cy="4667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University Hospitals Bristol &amp; Weston Board</a:t>
            </a:r>
            <a:b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</a:b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/Private Board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Picture 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2977" y="178593"/>
            <a:ext cx="1771650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0"/>
            <a:ext cx="1280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8" name="Rectangle 96"/>
          <p:cNvSpPr>
            <a:spLocks noChangeArrowheads="1"/>
          </p:cNvSpPr>
          <p:nvPr/>
        </p:nvSpPr>
        <p:spPr bwMode="auto">
          <a:xfrm>
            <a:off x="0" y="457200"/>
            <a:ext cx="128016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46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tabLst>
                <a:tab pos="546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tabLst>
                <a:tab pos="546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tabLst>
                <a:tab pos="546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tabLst>
                <a:tab pos="546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tabLst>
                <a:tab pos="546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tabLst>
                <a:tab pos="546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tabLst>
                <a:tab pos="546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tabLst>
                <a:tab pos="546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6100" algn="l"/>
              </a:tabLst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2546597" y="2784526"/>
            <a:ext cx="0" cy="884236"/>
          </a:xfrm>
          <a:prstGeom prst="line">
            <a:avLst/>
          </a:prstGeom>
          <a:ln w="19050">
            <a:solidFill>
              <a:srgbClr val="FFC000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211594" y="3812679"/>
            <a:ext cx="2295444" cy="0"/>
          </a:xfrm>
          <a:prstGeom prst="line">
            <a:avLst/>
          </a:prstGeom>
          <a:ln w="19050">
            <a:solidFill>
              <a:srgbClr val="FFC000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8"/>
          <p:cNvSpPr txBox="1">
            <a:spLocks noChangeArrowheads="1"/>
          </p:cNvSpPr>
          <p:nvPr/>
        </p:nvSpPr>
        <p:spPr bwMode="auto">
          <a:xfrm>
            <a:off x="5507038" y="3683050"/>
            <a:ext cx="1812925" cy="413196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People and Education Group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5" name="TextBox 30"/>
          <p:cNvSpPr txBox="1">
            <a:spLocks noChangeArrowheads="1"/>
          </p:cNvSpPr>
          <p:nvPr/>
        </p:nvSpPr>
        <p:spPr bwMode="auto">
          <a:xfrm>
            <a:off x="1930896" y="3668762"/>
            <a:ext cx="725488" cy="5302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Trust Pay Assurance Group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24"/>
          <p:cNvSpPr txBox="1">
            <a:spLocks noChangeArrowheads="1"/>
          </p:cNvSpPr>
          <p:nvPr/>
        </p:nvSpPr>
        <p:spPr bwMode="auto">
          <a:xfrm>
            <a:off x="2392363" y="2254300"/>
            <a:ext cx="958850" cy="5302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Senior Leadership Team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9315449" y="8162033"/>
            <a:ext cx="3283839" cy="1152525"/>
            <a:chOff x="9315449" y="8162033"/>
            <a:chExt cx="3283839" cy="1152525"/>
          </a:xfrm>
        </p:grpSpPr>
        <p:sp>
          <p:nvSpPr>
            <p:cNvPr id="41" name="TextBox 7"/>
            <p:cNvSpPr txBox="1">
              <a:spLocks noChangeArrowheads="1"/>
            </p:cNvSpPr>
            <p:nvPr/>
          </p:nvSpPr>
          <p:spPr bwMode="auto">
            <a:xfrm>
              <a:off x="9315449" y="8162033"/>
              <a:ext cx="3283839" cy="1152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447675" marR="0" lvl="0" indent="-447675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sng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+mn-ea"/>
                  <a:cs typeface="Calibri" pitchFamily="34" charset="0"/>
                </a:rPr>
                <a:t>LEGEND</a:t>
              </a:r>
              <a:r>
                <a:rPr kumimoji="0" lang="en-US" altLang="en-US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+mn-ea"/>
                  <a:cs typeface="Calibri" pitchFamily="34" charset="0"/>
                </a:rPr>
                <a:t>: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396000" marR="0" lvl="0" indent="-3960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	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=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 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To People Committee/Trust Board for assurance 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396000" marR="0" lvl="0" indent="-3960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	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= From Senior Leadership Team for assurance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396000" marR="0" lvl="0" indent="-3960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	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FFC000"/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= To Senior Leadership Team for decision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396000" marR="0" lvl="0" indent="-3960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	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= Reports into People and Education Group</a:t>
              </a:r>
            </a:p>
            <a:p>
              <a:pPr marL="396000" marR="0" lvl="0" indent="-3960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9428480" y="8458200"/>
              <a:ext cx="381000" cy="0"/>
            </a:xfrm>
            <a:prstGeom prst="line">
              <a:avLst/>
            </a:prstGeom>
            <a:noFill/>
            <a:ln w="19050" cap="flat" cmpd="sng" algn="ctr">
              <a:solidFill>
                <a:srgbClr val="CC00CC"/>
              </a:solidFill>
              <a:prstDash val="dash"/>
              <a:headEnd type="none"/>
              <a:tailEnd type="none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>
            <a:xfrm flipH="1">
              <a:off x="9428481" y="8597900"/>
              <a:ext cx="321944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9428481" y="8750300"/>
              <a:ext cx="321944" cy="0"/>
            </a:xfrm>
            <a:prstGeom prst="line">
              <a:avLst/>
            </a:prstGeom>
            <a:ln w="19050">
              <a:solidFill>
                <a:srgbClr val="FFC000"/>
              </a:solidFill>
              <a:prstDash val="solid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9438006" y="8893175"/>
              <a:ext cx="321944" cy="0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Straight Connector 48"/>
          <p:cNvCxnSpPr/>
          <p:nvPr/>
        </p:nvCxnSpPr>
        <p:spPr>
          <a:xfrm flipH="1" flipV="1">
            <a:off x="2773117" y="6055533"/>
            <a:ext cx="7477370" cy="11141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 flipV="1">
            <a:off x="2782641" y="6055533"/>
            <a:ext cx="1" cy="236563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4153361" y="6066674"/>
            <a:ext cx="0" cy="236562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5409406" y="6066674"/>
            <a:ext cx="0" cy="236562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7862006" y="6055533"/>
            <a:ext cx="0" cy="222274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9089390" y="6076171"/>
            <a:ext cx="0" cy="225450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 Box 19"/>
          <p:cNvSpPr txBox="1">
            <a:spLocks noChangeArrowheads="1"/>
          </p:cNvSpPr>
          <p:nvPr/>
        </p:nvSpPr>
        <p:spPr bwMode="auto">
          <a:xfrm>
            <a:off x="5409406" y="4544016"/>
            <a:ext cx="1956940" cy="699693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Managing Violence &amp; Aggression Committee (MVAC)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1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(Trust wide operational group)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19398" y="314325"/>
            <a:ext cx="17557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Appendix A </a:t>
            </a:r>
          </a:p>
        </p:txBody>
      </p:sp>
      <p:cxnSp>
        <p:nvCxnSpPr>
          <p:cNvPr id="84" name="Straight Connector 83"/>
          <p:cNvCxnSpPr/>
          <p:nvPr/>
        </p:nvCxnSpPr>
        <p:spPr>
          <a:xfrm flipV="1">
            <a:off x="6683042" y="6065059"/>
            <a:ext cx="0" cy="236562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10250487" y="6066646"/>
            <a:ext cx="0" cy="225450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24"/>
          <p:cNvSpPr txBox="1">
            <a:spLocks noChangeArrowheads="1"/>
          </p:cNvSpPr>
          <p:nvPr/>
        </p:nvSpPr>
        <p:spPr bwMode="auto">
          <a:xfrm>
            <a:off x="2342024" y="6245037"/>
            <a:ext cx="958850" cy="811367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0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Policy &amp; Strategy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24"/>
          <p:cNvSpPr txBox="1">
            <a:spLocks noChangeArrowheads="1"/>
          </p:cNvSpPr>
          <p:nvPr/>
        </p:nvSpPr>
        <p:spPr bwMode="auto">
          <a:xfrm>
            <a:off x="3659981" y="6325712"/>
            <a:ext cx="958850" cy="226591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Design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24"/>
          <p:cNvSpPr txBox="1">
            <a:spLocks noChangeArrowheads="1"/>
          </p:cNvSpPr>
          <p:nvPr/>
        </p:nvSpPr>
        <p:spPr bwMode="auto">
          <a:xfrm>
            <a:off x="4929981" y="6325712"/>
            <a:ext cx="958850" cy="84214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0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KPI Scorecard/Risk Management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24"/>
          <p:cNvSpPr txBox="1">
            <a:spLocks noChangeArrowheads="1"/>
          </p:cNvSpPr>
          <p:nvPr/>
        </p:nvSpPr>
        <p:spPr bwMode="auto">
          <a:xfrm>
            <a:off x="6203617" y="6303236"/>
            <a:ext cx="958850" cy="53436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+mn-ea"/>
              <a:cs typeface="Calibri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Clinical Holding 	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24"/>
          <p:cNvSpPr txBox="1">
            <a:spLocks noChangeArrowheads="1"/>
          </p:cNvSpPr>
          <p:nvPr/>
        </p:nvSpPr>
        <p:spPr bwMode="auto">
          <a:xfrm>
            <a:off x="7382581" y="6303235"/>
            <a:ext cx="958850" cy="53436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+mn-ea"/>
              <a:cs typeface="Calibri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Training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TextBox 24"/>
          <p:cNvSpPr txBox="1">
            <a:spLocks noChangeArrowheads="1"/>
          </p:cNvSpPr>
          <p:nvPr/>
        </p:nvSpPr>
        <p:spPr bwMode="auto">
          <a:xfrm>
            <a:off x="8609965" y="6286302"/>
            <a:ext cx="958850" cy="53436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+mn-ea"/>
              <a:cs typeface="Calibri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Security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TextBox 24"/>
          <p:cNvSpPr txBox="1">
            <a:spLocks noChangeArrowheads="1"/>
          </p:cNvSpPr>
          <p:nvPr/>
        </p:nvSpPr>
        <p:spPr bwMode="auto">
          <a:xfrm>
            <a:off x="9750425" y="6303234"/>
            <a:ext cx="994554" cy="657479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+mn-ea"/>
              <a:cs typeface="Calibri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Communications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2656384" y="4010521"/>
            <a:ext cx="2850654" cy="0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1567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265</Words>
  <Application>Microsoft Office PowerPoint</Application>
  <PresentationFormat>A3 Paper (297x420 mm)</PresentationFormat>
  <Paragraphs>68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Clark, Alex</dc:creator>
  <cp:lastModifiedBy>Ellie Howard</cp:lastModifiedBy>
  <cp:revision>22</cp:revision>
  <dcterms:created xsi:type="dcterms:W3CDTF">2020-08-10T11:40:16Z</dcterms:created>
  <dcterms:modified xsi:type="dcterms:W3CDTF">2025-02-20T11:52:49Z</dcterms:modified>
</cp:coreProperties>
</file>