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4" r:id="rId2"/>
    <p:sldId id="268" r:id="rId3"/>
    <p:sldId id="27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23E0A-4B1F-47AA-836E-83F50991CC32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D9DAF-3755-4E25-9E9E-AD62A5B58B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046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isd.oxfordshire.gov.uk/kb5/oxfordshire/directory/advice.page?id=SdkHdyHXjQ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>
                <a:hlinkClick r:id="rId3"/>
              </a:rPr>
              <a:t>https://fisd.oxfordshire.gov.uk/kb5/oxfordshire/directory/advice.page?id=SdkHdyHXjQs</a:t>
            </a:r>
            <a:r>
              <a:rPr lang="en-US" dirty="0"/>
              <a:t> 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C2C3C-441A-44D8-BBB2-D4F166188139}" type="slidenum">
              <a:rPr lang="en-GB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766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https://ashscotland.org.uk/briefing/nicotine-pouches/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C2C3C-441A-44D8-BBB2-D4F166188139}" type="slidenum">
              <a:rPr lang="en-GB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07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7B837-2805-4E6A-87FB-D6AB4F614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2C7567-CDD0-67E7-99E8-055C22107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72040-CD59-2C98-B754-80F8819C7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2F11-6097-427D-BCDE-C1201E5EEDB2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DC70D-B4DC-038A-9584-8E926B05E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3C31F-F378-DCC4-D2FA-B483E5A1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0DAA-9125-473E-9CD7-86076ECBE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975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5DA98-403A-C558-7368-4157F1A5B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7D51A-7C44-D78C-74AF-C1CF6B184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7CAD5-4CBF-AFC9-262F-1D2508152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2F11-6097-427D-BCDE-C1201E5EEDB2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E8FC2-B28A-2884-A3EB-97DFFBFD3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9B45B-FF2F-2BEF-B11C-89FFC3747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0DAA-9125-473E-9CD7-86076ECBE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91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1C68B3-CFA4-E4F1-4FE5-0C1C6AB16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B8CE48-26C8-7B9C-4940-32F2FF151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0B36C-CAA7-FA3C-9E00-CA878BF3C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2F11-6097-427D-BCDE-C1201E5EEDB2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A123E-527F-FF41-A6E2-28D44A57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4062A-00A5-BCE9-6B53-3F1C9650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0DAA-9125-473E-9CD7-86076ECBE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95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D8E6C-CCC7-4284-68EA-C96C01087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433FC-7FCE-8243-2BAD-FD6FB67E9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A8C12-B99E-96DE-81AF-3523970C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2F11-6097-427D-BCDE-C1201E5EEDB2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A6EC4-401B-9942-97F4-863040901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662B4-948C-461C-FFD3-83426AE4C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0DAA-9125-473E-9CD7-86076ECBE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034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84A18-80CB-36D4-E516-134E2836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77E1B-EDF3-2A95-8B6E-C79257F59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0B188-58A5-4820-1495-D69553DB1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2F11-6097-427D-BCDE-C1201E5EEDB2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71FEC-ED87-82AB-8203-423CF3722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733C7-E25F-05F3-2F6D-4ADA5C1F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0DAA-9125-473E-9CD7-86076ECBE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40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8A708-A7FC-4FE1-9C01-B7C92EE1A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5E794-ED7A-C9A1-8030-685AB3A94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5CB03-C171-6560-38A4-E7492679C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AA172-3331-D7A3-3421-D8C4C9643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2F11-6097-427D-BCDE-C1201E5EEDB2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25DF-80C5-B13A-F6D4-8EC179679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77C7A-AAC2-D629-5D60-BE365FCB3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0DAA-9125-473E-9CD7-86076ECBE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49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EDF0C-07D8-231C-A6CC-31372940E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A3C50-2AA5-7493-83B2-E83AAC896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A2C0A-053A-2C71-6A25-262315DA2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8F97CF-3481-622B-576B-548FD64CB1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F1DA66-9F03-4396-0DFB-03756540C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365D4-9124-EFC7-AE8D-3F028850B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2F11-6097-427D-BCDE-C1201E5EEDB2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F76991-7164-44AB-AE6C-39FB5938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3CB06B-8484-9AE6-BA75-E890F71E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0DAA-9125-473E-9CD7-86076ECBE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42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69283-DA08-D154-D72E-350054203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576E56-982B-A0DA-953B-2FAA7605B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2F11-6097-427D-BCDE-C1201E5EEDB2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F49F17-5859-6B76-6AD0-C2401C0B6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BF339-CE11-52A5-0115-67AF9130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0DAA-9125-473E-9CD7-86076ECBE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330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DE83D2-9D36-84E6-86CF-DFAF32EF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2F11-6097-427D-BCDE-C1201E5EEDB2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2FA7DD-60A8-3B0B-FBB8-7101BB0AD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4B90A-EF94-C1FF-F51F-C28683327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0DAA-9125-473E-9CD7-86076ECBE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69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56B3D-462D-E66D-8B20-E53A0B4CE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81FD5-76EE-7FC8-30B4-BA61AAAF9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A954F-C5ED-B1AD-5C94-1236ECF00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7E639-3FA3-68F9-EC0F-69D961BEA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2F11-6097-427D-BCDE-C1201E5EEDB2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6B585-12EE-AE10-5271-B6EF4DDFF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B1BCC-FE25-3BB5-1F2C-D3A909DF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0DAA-9125-473E-9CD7-86076ECBE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7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C6968-9762-BBEA-46C2-5F3C9DFDC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C6BA6D-0C5B-1AA5-B68E-A9CC0191C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48F8D8-15E7-6C96-8D45-992CD96C7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909A4-9484-0486-C6EF-12C917DEE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2F11-6097-427D-BCDE-C1201E5EEDB2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8D950-A013-CC3A-0BEE-66DB09614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81A34-3980-E16C-FC51-55CBF25B4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0DAA-9125-473E-9CD7-86076ECBE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281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9566B5-F656-DB5D-DD45-EB1998D60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F3294-3F75-04FC-9A24-8846BAB86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55DC4-B67E-4D44-D072-7B272926F7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322F11-6097-427D-BCDE-C1201E5EEDB2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A758E-D071-5597-13ED-F281816771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A6560-F7C9-2B91-151B-EE184C1F9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C90DAA-9125-473E-9CD7-86076ECBE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73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doi.org/10.1038/s41415-023-6383-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29EE7-0B7A-5243-A531-F4D56AE22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12141"/>
            <a:ext cx="5334000" cy="1402470"/>
          </a:xfrm>
        </p:spPr>
        <p:txBody>
          <a:bodyPr anchor="t">
            <a:normAutofit/>
          </a:bodyPr>
          <a:lstStyle/>
          <a:p>
            <a:r>
              <a:rPr lang="en-GB" sz="3200"/>
              <a:t>Conclusion: Smokeless tobacco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9F3E0-04E2-9B59-77DF-63918B4B9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68081"/>
            <a:ext cx="5512904" cy="488329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en-US" sz="1800" dirty="0"/>
              <a:t>Betel Nut/Areca Nut/Paan/</a:t>
            </a:r>
            <a:r>
              <a:rPr lang="en-US" sz="1800" err="1"/>
              <a:t>Guthka</a:t>
            </a:r>
            <a:r>
              <a:rPr lang="en-US" sz="1800" dirty="0"/>
              <a:t>: </a:t>
            </a:r>
          </a:p>
          <a:p>
            <a:pPr lvl="1">
              <a:buFont typeface="Courier New"/>
              <a:buChar char="o"/>
            </a:pPr>
            <a:r>
              <a:rPr lang="en-US" sz="1800" dirty="0"/>
              <a:t>South Asian and some </a:t>
            </a:r>
            <a:r>
              <a:rPr lang="en-US" sz="1800" b="1" dirty="0"/>
              <a:t>Southeast Asian communities</a:t>
            </a:r>
            <a:r>
              <a:rPr lang="en-US" sz="1800" dirty="0"/>
              <a:t> (incl. Thai)</a:t>
            </a:r>
          </a:p>
          <a:p>
            <a:pPr lvl="1">
              <a:buFont typeface="Courier New"/>
              <a:buChar char="o"/>
            </a:pPr>
            <a:r>
              <a:rPr lang="en-US" sz="1800" dirty="0"/>
              <a:t>Paan/betel quid = mixture of betel/areca nut, herbs, spices, slaked lime, and tobacco wrapped in betel leaf. This is chewed and held in the mouth. </a:t>
            </a:r>
          </a:p>
          <a:p>
            <a:pPr lvl="1">
              <a:buFont typeface="Courier New"/>
              <a:buChar char="o"/>
            </a:pPr>
            <a:r>
              <a:rPr lang="en-US" sz="1800" dirty="0"/>
              <a:t>Chewing betel nut/quid alone without tobacco is also increased risk of oral cancer (</a:t>
            </a:r>
            <a:r>
              <a:rPr lang="en-US" sz="1800" dirty="0">
                <a:solidFill>
                  <a:srgbClr val="1B1B1B"/>
                </a:solidFill>
              </a:rPr>
              <a:t>Warnakulasuriya and Chen, 2022)</a:t>
            </a:r>
          </a:p>
          <a:p>
            <a:pPr lvl="1">
              <a:buFont typeface="Courier New"/>
              <a:buChar char="o"/>
            </a:pPr>
            <a:r>
              <a:rPr lang="en-US" sz="1800" dirty="0"/>
              <a:t>A sign of hospitality and respect in offering to guests. Commonly consumed after meals to aid with digestion. Also used in religious ceremonies. </a:t>
            </a:r>
            <a:endParaRPr lang="en-US"/>
          </a:p>
          <a:p>
            <a:pPr lvl="1">
              <a:buFont typeface="Courier New"/>
              <a:buChar char="o"/>
            </a:pPr>
            <a:r>
              <a:rPr lang="en-US" sz="1800" b="1" dirty="0"/>
              <a:t>Increased risk of developing mouth and </a:t>
            </a:r>
            <a:r>
              <a:rPr lang="en-US" sz="1800" b="1" err="1"/>
              <a:t>oesophageal</a:t>
            </a:r>
            <a:r>
              <a:rPr lang="en-US" sz="1800" b="1" dirty="0"/>
              <a:t> cancer</a:t>
            </a:r>
            <a:r>
              <a:rPr lang="en-US" sz="1800" dirty="0"/>
              <a:t> due to chewing and ingesting the tobacco rather than inhaling</a:t>
            </a:r>
          </a:p>
          <a:p>
            <a:r>
              <a:rPr lang="en-US" sz="1800" dirty="0"/>
              <a:t>Shisha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/>
              <a:t>Contains nicotine, tar, carbon monoxide and heavy metals such as arsenic and lead.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/>
              <a:t>A Shisha session of </a:t>
            </a:r>
            <a:r>
              <a:rPr lang="en-US" sz="1800" b="1" dirty="0"/>
              <a:t>20-80 minutes contains the same amount of smoke as a cigarette smoker smoking 100 cigarettes.</a:t>
            </a:r>
            <a:r>
              <a:rPr lang="en-US" sz="1800" dirty="0"/>
              <a:t> (BHF)</a:t>
            </a:r>
          </a:p>
          <a:p>
            <a:endParaRPr lang="en-US" sz="1100" dirty="0"/>
          </a:p>
          <a:p>
            <a:r>
              <a:rPr lang="en-US" sz="800" dirty="0">
                <a:solidFill>
                  <a:srgbClr val="1B1B1B"/>
                </a:solidFill>
                <a:ea typeface="+mn-lt"/>
                <a:cs typeface="+mn-lt"/>
              </a:rPr>
              <a:t>Warnakulasuriya S, Chen THH. Areca Nut and Oral Cancer: Evidence from Studies Conducted in Humans. J Dent Res. 2022 Sep;101(10):1139-1146. </a:t>
            </a:r>
            <a:r>
              <a:rPr lang="en-US" sz="800" dirty="0" err="1">
                <a:solidFill>
                  <a:srgbClr val="1B1B1B"/>
                </a:solidFill>
                <a:ea typeface="+mn-lt"/>
                <a:cs typeface="+mn-lt"/>
              </a:rPr>
              <a:t>doi</a:t>
            </a:r>
            <a:r>
              <a:rPr lang="en-US" sz="800" dirty="0">
                <a:solidFill>
                  <a:srgbClr val="1B1B1B"/>
                </a:solidFill>
                <a:ea typeface="+mn-lt"/>
                <a:cs typeface="+mn-lt"/>
              </a:rPr>
              <a:t>: 10.1177/00220345221092751. </a:t>
            </a:r>
            <a:r>
              <a:rPr lang="en-US" sz="800" dirty="0" err="1">
                <a:solidFill>
                  <a:srgbClr val="1B1B1B"/>
                </a:solidFill>
                <a:ea typeface="+mn-lt"/>
                <a:cs typeface="+mn-lt"/>
              </a:rPr>
              <a:t>Epub</a:t>
            </a:r>
            <a:r>
              <a:rPr lang="en-US" sz="800" dirty="0">
                <a:solidFill>
                  <a:srgbClr val="1B1B1B"/>
                </a:solidFill>
                <a:ea typeface="+mn-lt"/>
                <a:cs typeface="+mn-lt"/>
              </a:rPr>
              <a:t> 2022 Apr 22. PMID: 35459408; PMCID: PMC9397398. </a:t>
            </a:r>
            <a:endParaRPr lang="en-US" sz="800" dirty="0"/>
          </a:p>
        </p:txBody>
      </p:sp>
      <p:pic>
        <p:nvPicPr>
          <p:cNvPr id="4" name="Picture 3" descr="The Day I Chewed Betel Nuts in Taiwan">
            <a:extLst>
              <a:ext uri="{FF2B5EF4-FFF2-40B4-BE49-F238E27FC236}">
                <a16:creationId xmlns:a16="http://schemas.microsoft.com/office/drawing/2014/main" id="{CE810282-8FDF-E4EC-5DEF-3753E14ACB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10" r="-1" b="-1"/>
          <a:stretch/>
        </p:blipFill>
        <p:spPr>
          <a:xfrm>
            <a:off x="6979129" y="1"/>
            <a:ext cx="5212862" cy="3429000"/>
          </a:xfrm>
          <a:prstGeom prst="rect">
            <a:avLst/>
          </a:prstGeom>
        </p:spPr>
      </p:pic>
      <p:pic>
        <p:nvPicPr>
          <p:cNvPr id="5" name="Picture 4" descr="Global trends in shisha smoking culture">
            <a:extLst>
              <a:ext uri="{FF2B5EF4-FFF2-40B4-BE49-F238E27FC236}">
                <a16:creationId xmlns:a16="http://schemas.microsoft.com/office/drawing/2014/main" id="{33DC6EDB-DD9B-E0D9-3EF8-4E682E5347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54" r="-1" b="-1"/>
          <a:stretch/>
        </p:blipFill>
        <p:spPr>
          <a:xfrm>
            <a:off x="6979147" y="3429000"/>
            <a:ext cx="521286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3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29EE7-0B7A-5243-A531-F4D56AE22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anchor="t">
            <a:normAutofit/>
          </a:bodyPr>
          <a:lstStyle/>
          <a:p>
            <a:r>
              <a:rPr lang="en-GB" sz="3200"/>
              <a:t>Conclusion: Smokeless tobacco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9F3E0-04E2-9B59-77DF-63918B4B9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4085665" cy="359120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sz="2000"/>
              <a:t>Snus</a:t>
            </a:r>
          </a:p>
          <a:p>
            <a:pPr lvl="1">
              <a:buFont typeface="Courier New"/>
              <a:buChar char="o"/>
            </a:pPr>
            <a:r>
              <a:rPr lang="en-US" sz="2000"/>
              <a:t>Powdered tobacco leaves in a pouch</a:t>
            </a:r>
            <a:endParaRPr lang="en-US" sz="2000" dirty="0"/>
          </a:p>
          <a:p>
            <a:pPr lvl="1">
              <a:buFont typeface="Courier New"/>
              <a:buChar char="o"/>
            </a:pPr>
            <a:r>
              <a:rPr lang="en-US" sz="2000" dirty="0"/>
              <a:t>Sweden and Norway (illegal </a:t>
            </a:r>
            <a:r>
              <a:rPr lang="en-US" sz="2000"/>
              <a:t>in rest of Europe)</a:t>
            </a:r>
            <a:endParaRPr lang="en-GB" sz="2000" dirty="0"/>
          </a:p>
          <a:p>
            <a:pPr lvl="1">
              <a:buFont typeface="Courier New"/>
              <a:buChar char="o"/>
            </a:pPr>
            <a:r>
              <a:rPr lang="en-US" sz="2000">
                <a:latin typeface="Aptos Display"/>
                <a:ea typeface="Open Sans"/>
                <a:cs typeface="Open Sans"/>
              </a:rPr>
              <a:t> Increased</a:t>
            </a:r>
            <a:r>
              <a:rPr lang="en-US" sz="2000" dirty="0">
                <a:latin typeface="Aptos Display"/>
                <a:ea typeface="Open Sans"/>
                <a:cs typeface="Open Sans"/>
              </a:rPr>
              <a:t> risk of cancer of the esophagus, pancreas, stomach and rectum</a:t>
            </a:r>
            <a:endParaRPr lang="en-GB" sz="2000" dirty="0">
              <a:latin typeface="Aptos Display"/>
              <a:ea typeface="Open Sans"/>
              <a:cs typeface="Open Sans"/>
            </a:endParaRPr>
          </a:p>
          <a:p>
            <a:pPr lvl="1">
              <a:buFont typeface="Courier New"/>
              <a:buChar char="o"/>
            </a:pPr>
            <a:r>
              <a:rPr lang="en-US" sz="2000"/>
              <a:t>Snus is not </a:t>
            </a:r>
            <a:r>
              <a:rPr lang="en-US" sz="2000" dirty="0"/>
              <a:t>to be confused with</a:t>
            </a:r>
            <a:r>
              <a:rPr lang="en-US" sz="2000" b="1" dirty="0"/>
              <a:t> nicotine pouches which do not contain tobacco </a:t>
            </a:r>
            <a:r>
              <a:rPr lang="en-US" sz="2000" dirty="0"/>
              <a:t> </a:t>
            </a:r>
            <a:endParaRPr lang="en-GB" sz="2000"/>
          </a:p>
          <a:p>
            <a:pPr lvl="1">
              <a:buFont typeface="Courier New"/>
              <a:buChar char="o"/>
            </a:pPr>
            <a:endParaRPr lang="en-US" sz="2000" dirty="0"/>
          </a:p>
          <a:p>
            <a:pPr marL="457200" lvl="1" indent="0">
              <a:buNone/>
            </a:pPr>
            <a:r>
              <a:rPr lang="en-US" sz="1200" dirty="0">
                <a:solidFill>
                  <a:srgbClr val="212121"/>
                </a:solidFill>
                <a:ea typeface="+mn-lt"/>
                <a:cs typeface="+mn-lt"/>
              </a:rPr>
              <a:t>Valen H, Becher R, </a:t>
            </a:r>
            <a:r>
              <a:rPr lang="en-US" sz="1200" dirty="0" err="1">
                <a:solidFill>
                  <a:srgbClr val="212121"/>
                </a:solidFill>
                <a:ea typeface="+mn-lt"/>
                <a:cs typeface="+mn-lt"/>
              </a:rPr>
              <a:t>Vist</a:t>
            </a:r>
            <a:r>
              <a:rPr lang="en-US" sz="1200" dirty="0">
                <a:solidFill>
                  <a:srgbClr val="212121"/>
                </a:solidFill>
                <a:ea typeface="+mn-lt"/>
                <a:cs typeface="+mn-lt"/>
              </a:rPr>
              <a:t> GE, et al. A systematic review of cancer risk among users of smokeless tobacco (Swedish snus) exclusively, compared with no use of tobacco. </a:t>
            </a:r>
            <a:r>
              <a:rPr lang="en-US" sz="1200" i="1" dirty="0">
                <a:solidFill>
                  <a:srgbClr val="212121"/>
                </a:solidFill>
                <a:ea typeface="+mn-lt"/>
                <a:cs typeface="+mn-lt"/>
              </a:rPr>
              <a:t>Int J Cancer</a:t>
            </a:r>
            <a:r>
              <a:rPr lang="en-US" sz="1200" dirty="0">
                <a:solidFill>
                  <a:srgbClr val="212121"/>
                </a:solidFill>
                <a:ea typeface="+mn-lt"/>
                <a:cs typeface="+mn-lt"/>
              </a:rPr>
              <a:t>. 2023;153(12):1942-1953. doi:10.1002/ijc.34643</a:t>
            </a:r>
            <a:endParaRPr lang="en-US" sz="2000" dirty="0"/>
          </a:p>
          <a:p>
            <a:endParaRPr lang="en-US" sz="2000"/>
          </a:p>
        </p:txBody>
      </p:sp>
      <p:pic>
        <p:nvPicPr>
          <p:cNvPr id="5" name="Picture 4" descr="fingers are gripped around a circular container holding small 2cm long sachets that have black coloured contents">
            <a:extLst>
              <a:ext uri="{FF2B5EF4-FFF2-40B4-BE49-F238E27FC236}">
                <a16:creationId xmlns:a16="http://schemas.microsoft.com/office/drawing/2014/main" id="{B1F7E71A-9C5E-D5FC-996E-BC94F3F653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622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02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29EE7-0B7A-5243-A531-F4D56AE22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526972" cy="1402470"/>
          </a:xfrm>
        </p:spPr>
        <p:txBody>
          <a:bodyPr anchor="t">
            <a:normAutofit/>
          </a:bodyPr>
          <a:lstStyle/>
          <a:p>
            <a:r>
              <a:rPr lang="en-GB" sz="3200"/>
              <a:t>Conclusion: Nicotine pouches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9F3E0-04E2-9B59-77DF-63918B4B9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208" y="2310251"/>
            <a:ext cx="5188117" cy="42019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/>
              <a:t>Sold since 2019</a:t>
            </a:r>
          </a:p>
          <a:p>
            <a:r>
              <a:rPr lang="en-US" sz="1800" dirty="0"/>
              <a:t>Nicotine pouches </a:t>
            </a:r>
            <a:r>
              <a:rPr lang="en-US" sz="1800" b="1" dirty="0"/>
              <a:t>do not contain tobacco; </a:t>
            </a:r>
            <a:r>
              <a:rPr lang="en-US" sz="1800" dirty="0"/>
              <a:t>water, microcrystalline cellulose, </a:t>
            </a:r>
            <a:r>
              <a:rPr lang="en-US" sz="1800" err="1"/>
              <a:t>flavourings</a:t>
            </a:r>
            <a:r>
              <a:rPr lang="en-US" sz="1800" dirty="0"/>
              <a:t> </a:t>
            </a:r>
          </a:p>
          <a:p>
            <a:r>
              <a:rPr lang="en-US" sz="1800" dirty="0">
                <a:ea typeface="+mn-lt"/>
                <a:cs typeface="+mn-lt"/>
              </a:rPr>
              <a:t>Another option in tobacco harm reduction and smoking cessation</a:t>
            </a:r>
            <a:endParaRPr lang="en-US" sz="1800" b="1" dirty="0"/>
          </a:p>
          <a:p>
            <a:r>
              <a:rPr lang="en-US" sz="1800" err="1"/>
              <a:t>Popularised</a:t>
            </a:r>
            <a:r>
              <a:rPr lang="en-US" sz="1800" dirty="0"/>
              <a:t> with sport and younger communities </a:t>
            </a:r>
          </a:p>
          <a:p>
            <a:r>
              <a:rPr lang="en-US" sz="1800" b="1" dirty="0"/>
              <a:t>No carcinogenic risk</a:t>
            </a:r>
            <a:r>
              <a:rPr lang="en-US" sz="1800" dirty="0"/>
              <a:t>, only addictive risk and possible oral soreness/local recession (no evidence as of yet)</a:t>
            </a:r>
          </a:p>
          <a:p>
            <a:pPr marL="0" indent="0">
              <a:buNone/>
            </a:pPr>
            <a:endParaRPr lang="en-US" sz="11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100" dirty="0">
                <a:ea typeface="+mn-lt"/>
                <a:cs typeface="+mn-lt"/>
              </a:rPr>
              <a:t>M. Jackson, J., Weke, A. &amp; Holliday, R. Nicotine pouches: a review for the dental team. </a:t>
            </a:r>
            <a:r>
              <a:rPr lang="en-US" sz="1100" i="1" dirty="0">
                <a:ea typeface="+mn-lt"/>
                <a:cs typeface="+mn-lt"/>
              </a:rPr>
              <a:t>Br Dent J</a:t>
            </a:r>
            <a:r>
              <a:rPr lang="en-US" sz="1100" dirty="0">
                <a:ea typeface="+mn-lt"/>
                <a:cs typeface="+mn-lt"/>
              </a:rPr>
              <a:t> </a:t>
            </a:r>
            <a:r>
              <a:rPr lang="en-US" sz="1100" b="1" dirty="0">
                <a:ea typeface="+mn-lt"/>
                <a:cs typeface="+mn-lt"/>
              </a:rPr>
              <a:t>235</a:t>
            </a:r>
            <a:r>
              <a:rPr lang="en-US" sz="1100" dirty="0">
                <a:ea typeface="+mn-lt"/>
                <a:cs typeface="+mn-lt"/>
              </a:rPr>
              <a:t>, 643–646 (2023). </a:t>
            </a:r>
            <a:r>
              <a:rPr lang="en-US" sz="1100" dirty="0">
                <a:ea typeface="+mn-lt"/>
                <a:cs typeface="+mn-lt"/>
                <a:hlinkClick r:id="rId2"/>
              </a:rPr>
              <a:t>https://doi.org/10.1038/s41415-023-6383-7</a:t>
            </a:r>
            <a:r>
              <a:rPr lang="en-US" sz="1100" dirty="0">
                <a:ea typeface="+mn-lt"/>
                <a:cs typeface="+mn-lt"/>
              </a:rPr>
              <a:t> </a:t>
            </a:r>
            <a:endParaRPr lang="en-US" sz="1100"/>
          </a:p>
        </p:txBody>
      </p:sp>
      <p:pic>
        <p:nvPicPr>
          <p:cNvPr id="5" name="Picture 4" descr="A tin of Zyn pouches with a light blue and white label">
            <a:extLst>
              <a:ext uri="{FF2B5EF4-FFF2-40B4-BE49-F238E27FC236}">
                <a16:creationId xmlns:a16="http://schemas.microsoft.com/office/drawing/2014/main" id="{8F411163-686A-0377-79FD-5E5B375E19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24" r="31444" b="2"/>
          <a:stretch/>
        </p:blipFill>
        <p:spPr>
          <a:xfrm>
            <a:off x="6096001" y="1"/>
            <a:ext cx="3048000" cy="3429000"/>
          </a:xfrm>
          <a:prstGeom prst="rect">
            <a:avLst/>
          </a:prstGeom>
        </p:spPr>
      </p:pic>
      <p:pic>
        <p:nvPicPr>
          <p:cNvPr id="6" name="Picture 5" descr="A white round container with blue text and red text&#10;&#10;AI-generated content may be incorrect.">
            <a:extLst>
              <a:ext uri="{FF2B5EF4-FFF2-40B4-BE49-F238E27FC236}">
                <a16:creationId xmlns:a16="http://schemas.microsoft.com/office/drawing/2014/main" id="{B7030C30-0400-0822-D45C-5AB34DEEE2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436" r="5" b="11255"/>
          <a:stretch/>
        </p:blipFill>
        <p:spPr>
          <a:xfrm>
            <a:off x="9144000" y="10"/>
            <a:ext cx="3048000" cy="3428991"/>
          </a:xfrm>
          <a:prstGeom prst="rect">
            <a:avLst/>
          </a:prstGeom>
        </p:spPr>
      </p:pic>
      <p:pic>
        <p:nvPicPr>
          <p:cNvPr id="4" name="Picture 3" descr="A person holding a container of white objects&#10;&#10;AI-generated content may be incorrect.">
            <a:extLst>
              <a:ext uri="{FF2B5EF4-FFF2-40B4-BE49-F238E27FC236}">
                <a16:creationId xmlns:a16="http://schemas.microsoft.com/office/drawing/2014/main" id="{1B184EC8-9427-C599-2F32-17934A084C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825" r="34175"/>
          <a:stretch/>
        </p:blipFill>
        <p:spPr>
          <a:xfrm>
            <a:off x="6096010" y="3429000"/>
            <a:ext cx="3047999" cy="3429000"/>
          </a:xfrm>
          <a:prstGeom prst="rect">
            <a:avLst/>
          </a:prstGeom>
        </p:spPr>
      </p:pic>
      <p:pic>
        <p:nvPicPr>
          <p:cNvPr id="7" name="Picture 6" descr="A person cleaning their teeth&#10;&#10;AI-generated content may be incorrect.">
            <a:extLst>
              <a:ext uri="{FF2B5EF4-FFF2-40B4-BE49-F238E27FC236}">
                <a16:creationId xmlns:a16="http://schemas.microsoft.com/office/drawing/2014/main" id="{C733C509-712A-64A1-59EB-0EB1CDC4B66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6755" r="25913" b="2"/>
          <a:stretch/>
        </p:blipFill>
        <p:spPr>
          <a:xfrm>
            <a:off x="9143997" y="3429000"/>
            <a:ext cx="3048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14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Widescreen</PresentationFormat>
  <Paragraphs>32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Courier New</vt:lpstr>
      <vt:lpstr>Office Theme</vt:lpstr>
      <vt:lpstr>Conclusion: Smokeless tobacco</vt:lpstr>
      <vt:lpstr>Conclusion: Smokeless tobacco</vt:lpstr>
      <vt:lpstr>Conclusion: Nicotine pouches</vt:lpstr>
    </vt:vector>
  </TitlesOfParts>
  <Company>University Hospitals Bristol and West NHS 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Gemma Davis</dc:creator>
  <cp:lastModifiedBy>Patricia Garland</cp:lastModifiedBy>
  <cp:revision>1</cp:revision>
  <dcterms:created xsi:type="dcterms:W3CDTF">2025-02-19T13:39:37Z</dcterms:created>
  <dcterms:modified xsi:type="dcterms:W3CDTF">2025-02-20T17:15:13Z</dcterms:modified>
</cp:coreProperties>
</file>