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6" r:id="rId2"/>
  </p:sldMasterIdLst>
  <p:notesMasterIdLst>
    <p:notesMasterId r:id="rId5"/>
  </p:notesMasterIdLst>
  <p:handoutMasterIdLst>
    <p:handoutMasterId r:id="rId6"/>
  </p:handoutMasterIdLst>
  <p:sldIdLst>
    <p:sldId id="267" r:id="rId3"/>
    <p:sldId id="30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76FBFD-AEF7-41F4-85C1-A20C3C207D55}">
          <p14:sldIdLst>
            <p14:sldId id="267"/>
          </p14:sldIdLst>
        </p14:section>
        <p14:section name="Untitled Section" id="{5547D3DC-939F-4901-964D-868C47514E66}">
          <p14:sldIdLst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>
        <p:guide orient="horz" pos="2160"/>
        <p:guide pos="21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6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CC436-6A38-40D2-8B38-B2082A8D75B2}" type="datetime1">
              <a:rPr lang="en-GB" smtClean="0"/>
              <a:t>16/12/2021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FAEBA-E80C-44AD-84BD-8AEDDC2BE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56819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B1C61-D5F3-4C01-BC00-F49686DAA99C}" type="datetime1">
              <a:rPr lang="en-GB" smtClean="0"/>
              <a:t>16/12/2021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ED828-8261-4741-9B16-CA5F8D0B8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47703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 flipV="1">
            <a:off x="819150" y="2990850"/>
            <a:ext cx="10620375" cy="2857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162800" y="3162300"/>
            <a:ext cx="4276725" cy="2057400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b="1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  <a:lvl2pPr marL="457200" indent="0" algn="r">
              <a:buFontTx/>
              <a:buNone/>
              <a:defRPr b="1">
                <a:solidFill>
                  <a:schemeClr val="bg1">
                    <a:lumMod val="65000"/>
                  </a:schemeClr>
                </a:solidFill>
                <a:latin typeface="+mj-lt"/>
              </a:defRPr>
            </a:lvl2pPr>
            <a:lvl3pPr marL="914400" indent="0" algn="r">
              <a:buFontTx/>
              <a:buNone/>
              <a:defRPr b="1">
                <a:solidFill>
                  <a:schemeClr val="bg1">
                    <a:lumMod val="65000"/>
                  </a:schemeClr>
                </a:solidFill>
                <a:latin typeface="+mj-lt"/>
              </a:defRPr>
            </a:lvl3pPr>
            <a:lvl4pPr marL="1371600" indent="0" algn="r">
              <a:buFontTx/>
              <a:buNone/>
              <a:defRPr b="1">
                <a:solidFill>
                  <a:schemeClr val="bg1">
                    <a:lumMod val="65000"/>
                  </a:schemeClr>
                </a:solidFill>
                <a:latin typeface="+mj-lt"/>
              </a:defRPr>
            </a:lvl4pPr>
            <a:lvl5pPr marL="1828800" indent="0" algn="r">
              <a:buFontTx/>
              <a:buNone/>
              <a:defRPr b="1">
                <a:solidFill>
                  <a:schemeClr val="bg1">
                    <a:lumMod val="6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92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53244" y="728663"/>
            <a:ext cx="11085513" cy="56324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9961296" y="6544054"/>
            <a:ext cx="2080173" cy="255587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 dirty="0"/>
              <a:t>Slide </a:t>
            </a:r>
            <a:fld id="{8FC49BAE-9DF0-4A25-B5D9-0D821B52848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620471" y="6556888"/>
            <a:ext cx="6951058" cy="255587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2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 dirty="0"/>
              <a:t>Strictly Private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4130668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53244" y="728663"/>
            <a:ext cx="11085513" cy="56324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9961296" y="6544054"/>
            <a:ext cx="2080173" cy="255587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 dirty="0"/>
              <a:t>Slide </a:t>
            </a:r>
            <a:fld id="{8FC49BAE-9DF0-4A25-B5D9-0D821B52848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620471" y="6556888"/>
            <a:ext cx="6951058" cy="255587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2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 dirty="0"/>
              <a:t>Strictly Private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1946863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53244" y="728663"/>
            <a:ext cx="11085513" cy="5632450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  <a:lvl2pPr>
              <a:defRPr>
                <a:solidFill>
                  <a:schemeClr val="accent5"/>
                </a:solidFill>
              </a:defRPr>
            </a:lvl2pPr>
            <a:lvl3pPr>
              <a:defRPr>
                <a:solidFill>
                  <a:schemeClr val="accent5"/>
                </a:solidFill>
              </a:defRPr>
            </a:lvl3pPr>
            <a:lvl4pPr>
              <a:defRPr>
                <a:solidFill>
                  <a:schemeClr val="accent5"/>
                </a:solidFill>
              </a:defRPr>
            </a:lvl4pPr>
            <a:lvl5pPr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248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C01-468C-4A1F-BE5F-C919B7BB3F7D}" type="datetimeFigureOut">
              <a:rPr lang="de-DE" smtClean="0"/>
              <a:t>16.12.2021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0773-1BD9-4896-8DB0-A31ED5DBFB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672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00" y="1303200"/>
            <a:ext cx="3664988" cy="1690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84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72828"/>
            <a:ext cx="11126549" cy="43983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720190"/>
            <a:ext cx="10515600" cy="5640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36216" y="6546849"/>
            <a:ext cx="11919569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8758" y="72148"/>
            <a:ext cx="955019" cy="440518"/>
          </a:xfrm>
          <a:prstGeom prst="rect">
            <a:avLst/>
          </a:prstGeom>
        </p:spPr>
      </p:pic>
      <p:sp>
        <p:nvSpPr>
          <p:cNvPr id="14" name="Text Placeholder 7"/>
          <p:cNvSpPr txBox="1">
            <a:spLocks/>
          </p:cNvSpPr>
          <p:nvPr userDrawn="1"/>
        </p:nvSpPr>
        <p:spPr>
          <a:xfrm>
            <a:off x="9961296" y="6544054"/>
            <a:ext cx="2080173" cy="2555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200" kern="120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8FC49BAE-9DF0-4A25-B5D9-0D821B52848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ext Placeholder 7"/>
          <p:cNvSpPr txBox="1">
            <a:spLocks/>
          </p:cNvSpPr>
          <p:nvPr userDrawn="1"/>
        </p:nvSpPr>
        <p:spPr>
          <a:xfrm>
            <a:off x="150530" y="6556887"/>
            <a:ext cx="2080173" cy="2555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200" kern="120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6DE7C95-75EC-434F-BE0C-A4B99D3308A0}" type="datetime3">
              <a:rPr lang="en-GB" smtClean="0"/>
              <a:t>16 December, 2021</a:t>
            </a:fld>
            <a:endParaRPr lang="en-GB" dirty="0"/>
          </a:p>
        </p:txBody>
      </p:sp>
      <p:sp>
        <p:nvSpPr>
          <p:cNvPr id="16" name="Text Placeholder 7"/>
          <p:cNvSpPr txBox="1">
            <a:spLocks/>
          </p:cNvSpPr>
          <p:nvPr userDrawn="1"/>
        </p:nvSpPr>
        <p:spPr>
          <a:xfrm>
            <a:off x="2620471" y="6556888"/>
            <a:ext cx="6951058" cy="2555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200" kern="1200" baseline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Strictly Private &amp; Confidential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713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2" r:id="rId3"/>
    <p:sldLayoutId id="2147483676" r:id="rId4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026332" y="3162300"/>
            <a:ext cx="5413194" cy="2057400"/>
          </a:xfrm>
        </p:spPr>
        <p:txBody>
          <a:bodyPr/>
          <a:lstStyle/>
          <a:p>
            <a:r>
              <a:rPr lang="en-GB" dirty="0"/>
              <a:t>Organisation Chart December 2021</a:t>
            </a:r>
          </a:p>
        </p:txBody>
      </p:sp>
    </p:spTree>
    <p:extLst>
      <p:ext uri="{BB962C8B-B14F-4D97-AF65-F5344CB8AC3E}">
        <p14:creationId xmlns:p14="http://schemas.microsoft.com/office/powerpoint/2010/main" val="650404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72827"/>
            <a:ext cx="11126549" cy="446157"/>
          </a:xfrm>
        </p:spPr>
        <p:txBody>
          <a:bodyPr>
            <a:normAutofit/>
          </a:bodyPr>
          <a:lstStyle/>
          <a:p>
            <a:r>
              <a:rPr lang="en-GB" dirty="0"/>
              <a:t>Organisation Chart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019109" y="1691769"/>
            <a:ext cx="1672111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+mj-lt"/>
              </a:rPr>
              <a:t>Clinical Procurement Specialist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5517" y="1691769"/>
            <a:ext cx="1672111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+mj-lt"/>
              </a:rPr>
              <a:t>PA to Director of Procurement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49256" y="1710101"/>
            <a:ext cx="1672111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+mj-lt"/>
              </a:rPr>
              <a:t>Head of Major Projects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44459" y="1697507"/>
            <a:ext cx="1672111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+mj-lt"/>
              </a:rPr>
              <a:t>Head of Sourcing</a:t>
            </a:r>
          </a:p>
          <a:p>
            <a:pPr algn="ctr"/>
            <a:endParaRPr lang="en-GB" sz="14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94617" y="1697506"/>
            <a:ext cx="1672111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+mj-lt"/>
              </a:rPr>
              <a:t>Deputy Director of Procurement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98410" y="524710"/>
            <a:ext cx="1672111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+mj-lt"/>
              </a:rPr>
              <a:t>Director of Procurement</a:t>
            </a:r>
          </a:p>
        </p:txBody>
      </p:sp>
      <p:cxnSp>
        <p:nvCxnSpPr>
          <p:cNvPr id="32" name="Elbow Connector 31"/>
          <p:cNvCxnSpPr>
            <a:cxnSpLocks/>
          </p:cNvCxnSpPr>
          <p:nvPr/>
        </p:nvCxnSpPr>
        <p:spPr>
          <a:xfrm rot="16200000" flipV="1">
            <a:off x="5996582" y="-813551"/>
            <a:ext cx="519225" cy="484976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863877" y="2758652"/>
            <a:ext cx="1333590" cy="19236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+mj-lt"/>
              </a:rPr>
              <a:t>Transformation Team</a:t>
            </a:r>
          </a:p>
          <a:p>
            <a:r>
              <a:rPr lang="en-GB" sz="1200" dirty="0">
                <a:latin typeface="+mj-lt"/>
              </a:rPr>
              <a:t>Project Manager</a:t>
            </a:r>
          </a:p>
          <a:p>
            <a:r>
              <a:rPr lang="en-GB" sz="12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Procurement Transformation Systems &amp; Process Architect</a:t>
            </a:r>
          </a:p>
          <a:p>
            <a:r>
              <a:rPr lang="en-GB" sz="1200" dirty="0">
                <a:latin typeface="+mj-lt"/>
              </a:rPr>
              <a:t>2 x </a:t>
            </a:r>
            <a:r>
              <a:rPr lang="en-GB" sz="1200" dirty="0">
                <a:effectLst/>
                <a:latin typeface="+mj-lt"/>
                <a:ea typeface="Calibri" panose="020F0502020204030204" pitchFamily="34" charset="0"/>
              </a:rPr>
              <a:t>Purchasing Systems Analyst</a:t>
            </a:r>
            <a:endParaRPr lang="en-GB" sz="1200" dirty="0">
              <a:latin typeface="+mj-lt"/>
            </a:endParaRPr>
          </a:p>
          <a:p>
            <a:pPr algn="ctr"/>
            <a:endParaRPr lang="en-GB" sz="1200" dirty="0">
              <a:latin typeface="+mj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545308" y="2733428"/>
            <a:ext cx="1470374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+mj-lt"/>
              </a:rPr>
              <a:t>Invasive and Therapy Category Team</a:t>
            </a:r>
          </a:p>
          <a:p>
            <a:r>
              <a:rPr lang="en-GB" sz="1200" dirty="0">
                <a:latin typeface="+mj-lt"/>
              </a:rPr>
              <a:t>Category Manager</a:t>
            </a:r>
          </a:p>
          <a:p>
            <a:r>
              <a:rPr lang="en-GB" sz="1200" dirty="0">
                <a:latin typeface="+mj-lt"/>
              </a:rPr>
              <a:t>Senior Purchasing Specialist</a:t>
            </a:r>
          </a:p>
          <a:p>
            <a:r>
              <a:rPr lang="en-GB" sz="1200" dirty="0">
                <a:latin typeface="+mj-lt"/>
              </a:rPr>
              <a:t>Purchasing Specialist</a:t>
            </a:r>
          </a:p>
          <a:p>
            <a:r>
              <a:rPr lang="en-GB" sz="1200" dirty="0">
                <a:latin typeface="+mj-lt"/>
              </a:rPr>
              <a:t>3 x Buyer</a:t>
            </a:r>
          </a:p>
          <a:p>
            <a:r>
              <a:rPr lang="en-GB" sz="1200" dirty="0">
                <a:latin typeface="+mj-lt"/>
              </a:rPr>
              <a:t>Purchasing Assistant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949114" y="2846284"/>
            <a:ext cx="1470373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+mj-lt"/>
              </a:rPr>
              <a:t>Major Medical Equipment </a:t>
            </a:r>
          </a:p>
          <a:p>
            <a:r>
              <a:rPr lang="en-GB" sz="1200" dirty="0">
                <a:latin typeface="+mj-lt"/>
              </a:rPr>
              <a:t>Category Manager</a:t>
            </a:r>
          </a:p>
          <a:p>
            <a:r>
              <a:rPr lang="en-GB" sz="1200" dirty="0">
                <a:latin typeface="+mj-lt"/>
              </a:rPr>
              <a:t>Senior Purchasing Specialist</a:t>
            </a:r>
          </a:p>
          <a:p>
            <a:r>
              <a:rPr lang="en-GB" sz="1200">
                <a:latin typeface="+mj-lt"/>
              </a:rPr>
              <a:t>2 </a:t>
            </a:r>
            <a:r>
              <a:rPr lang="en-GB" sz="1200" dirty="0">
                <a:latin typeface="+mj-lt"/>
              </a:rPr>
              <a:t>x Buyer</a:t>
            </a:r>
          </a:p>
          <a:p>
            <a:r>
              <a:rPr lang="en-GB" sz="1200" dirty="0">
                <a:latin typeface="+mj-lt"/>
              </a:rPr>
              <a:t>Purchasing Assistant</a:t>
            </a:r>
          </a:p>
          <a:p>
            <a:pPr algn="ctr"/>
            <a:endParaRPr lang="en-GB" sz="1200" dirty="0">
              <a:latin typeface="+mj-lt"/>
            </a:endParaRPr>
          </a:p>
          <a:p>
            <a:pPr algn="ctr"/>
            <a:endParaRPr lang="en-GB" sz="1200" dirty="0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168877" y="2743264"/>
            <a:ext cx="1470373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+mj-lt"/>
              </a:rPr>
              <a:t>Patient Care Category Team</a:t>
            </a:r>
          </a:p>
          <a:p>
            <a:r>
              <a:rPr lang="en-GB" sz="1200" dirty="0">
                <a:latin typeface="+mj-lt"/>
              </a:rPr>
              <a:t>Category Manager</a:t>
            </a:r>
          </a:p>
          <a:p>
            <a:r>
              <a:rPr lang="en-GB" sz="1200" dirty="0">
                <a:latin typeface="+mj-lt"/>
              </a:rPr>
              <a:t>Senior Purchasing Specialist </a:t>
            </a:r>
          </a:p>
          <a:p>
            <a:r>
              <a:rPr lang="en-GB" sz="1200" dirty="0">
                <a:latin typeface="+mj-lt"/>
              </a:rPr>
              <a:t>3 x Purchasing Specialist</a:t>
            </a:r>
          </a:p>
          <a:p>
            <a:r>
              <a:rPr lang="en-GB" sz="1200" dirty="0">
                <a:latin typeface="+mj-lt"/>
              </a:rPr>
              <a:t>2 x Buyer</a:t>
            </a:r>
          </a:p>
          <a:p>
            <a:r>
              <a:rPr lang="en-GB" sz="1200" dirty="0">
                <a:latin typeface="+mj-lt"/>
              </a:rPr>
              <a:t>Purchasing Assistant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011092" y="5017660"/>
            <a:ext cx="1470372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+mj-lt"/>
              </a:rPr>
              <a:t>Cost Out Programme</a:t>
            </a:r>
            <a:endParaRPr lang="en-GB" sz="1200" dirty="0">
              <a:latin typeface="+mj-lt"/>
            </a:endParaRPr>
          </a:p>
          <a:p>
            <a:r>
              <a:rPr lang="en-GB" sz="1200" dirty="0">
                <a:latin typeface="+mj-lt"/>
              </a:rPr>
              <a:t>Senior Purchasing Specialist</a:t>
            </a:r>
          </a:p>
          <a:p>
            <a:pPr algn="ctr"/>
            <a:endParaRPr lang="en-GB" sz="1200" dirty="0">
              <a:latin typeface="+mj-lt"/>
            </a:endParaRPr>
          </a:p>
          <a:p>
            <a:pPr algn="ctr"/>
            <a:endParaRPr lang="en-GB" sz="1200" dirty="0"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46053" y="2728166"/>
            <a:ext cx="1144566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+mj-lt"/>
              </a:rPr>
              <a:t>GRN Team</a:t>
            </a:r>
          </a:p>
          <a:p>
            <a:r>
              <a:rPr lang="en-GB" sz="1200" dirty="0">
                <a:latin typeface="+mj-lt"/>
              </a:rPr>
              <a:t>3 x GRN Query Assistants</a:t>
            </a:r>
          </a:p>
        </p:txBody>
      </p:sp>
      <p:cxnSp>
        <p:nvCxnSpPr>
          <p:cNvPr id="63" name="Elbow Connector 62"/>
          <p:cNvCxnSpPr>
            <a:cxnSpLocks/>
            <a:stCxn id="15" idx="2"/>
            <a:endCxn id="45" idx="0"/>
          </p:cNvCxnSpPr>
          <p:nvPr/>
        </p:nvCxnSpPr>
        <p:spPr>
          <a:xfrm rot="5400000">
            <a:off x="5424155" y="2077067"/>
            <a:ext cx="512701" cy="80002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/>
          <p:cNvCxnSpPr>
            <a:cxnSpLocks/>
          </p:cNvCxnSpPr>
          <p:nvPr/>
        </p:nvCxnSpPr>
        <p:spPr>
          <a:xfrm>
            <a:off x="6120820" y="2471577"/>
            <a:ext cx="729517" cy="11913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6" idx="2"/>
            <a:endCxn id="42" idx="0"/>
          </p:cNvCxnSpPr>
          <p:nvPr/>
        </p:nvCxnSpPr>
        <p:spPr>
          <a:xfrm flipH="1">
            <a:off x="3530672" y="2220726"/>
            <a:ext cx="1" cy="537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cxnSpLocks/>
          </p:cNvCxnSpPr>
          <p:nvPr/>
        </p:nvCxnSpPr>
        <p:spPr>
          <a:xfrm>
            <a:off x="10839128" y="1348210"/>
            <a:ext cx="0" cy="3818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endCxn id="15" idx="0"/>
          </p:cNvCxnSpPr>
          <p:nvPr/>
        </p:nvCxnSpPr>
        <p:spPr>
          <a:xfrm flipH="1">
            <a:off x="6080515" y="1023812"/>
            <a:ext cx="7098" cy="673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6165654" y="4621960"/>
            <a:ext cx="1470373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+mj-lt"/>
              </a:rPr>
              <a:t>IM&amp;T Category Team</a:t>
            </a:r>
          </a:p>
          <a:p>
            <a:r>
              <a:rPr lang="en-GB" sz="1200" dirty="0">
                <a:latin typeface="+mj-lt"/>
              </a:rPr>
              <a:t>2 x Category Manager</a:t>
            </a:r>
          </a:p>
          <a:p>
            <a:r>
              <a:rPr lang="en-GB" sz="1200" dirty="0">
                <a:latin typeface="+mj-lt"/>
              </a:rPr>
              <a:t>Senior Purchasing Specialist</a:t>
            </a:r>
          </a:p>
          <a:p>
            <a:r>
              <a:rPr lang="en-GB" sz="1200" dirty="0">
                <a:latin typeface="+mj-lt"/>
              </a:rPr>
              <a:t>Purchasing Specialist</a:t>
            </a:r>
          </a:p>
          <a:p>
            <a:r>
              <a:rPr lang="en-GB" sz="1200" dirty="0">
                <a:latin typeface="+mj-lt"/>
              </a:rPr>
              <a:t>Purchasing Assistant</a:t>
            </a:r>
          </a:p>
          <a:p>
            <a:endParaRPr lang="en-GB" sz="1200" dirty="0">
              <a:latin typeface="+mj-lt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4557030" y="4621960"/>
            <a:ext cx="1479093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+mj-lt"/>
              </a:rPr>
              <a:t>Indirect Category Team</a:t>
            </a:r>
          </a:p>
          <a:p>
            <a:r>
              <a:rPr lang="en-GB" sz="1200" dirty="0">
                <a:latin typeface="+mj-lt"/>
              </a:rPr>
              <a:t>Category Manager</a:t>
            </a:r>
          </a:p>
          <a:p>
            <a:r>
              <a:rPr lang="en-GB" sz="1200" dirty="0">
                <a:latin typeface="+mj-lt"/>
              </a:rPr>
              <a:t>4 x Senior Purchasing Specialist</a:t>
            </a:r>
          </a:p>
          <a:p>
            <a:r>
              <a:rPr lang="en-GB" sz="1200" dirty="0">
                <a:latin typeface="+mj-lt"/>
              </a:rPr>
              <a:t>Purchasing Specialist</a:t>
            </a:r>
          </a:p>
          <a:p>
            <a:r>
              <a:rPr lang="en-GB" sz="1200" dirty="0">
                <a:latin typeface="+mj-lt"/>
              </a:rPr>
              <a:t>Purchasing Assistant</a:t>
            </a:r>
          </a:p>
        </p:txBody>
      </p:sp>
      <p:cxnSp>
        <p:nvCxnSpPr>
          <p:cNvPr id="202" name="Elbow Connector 201"/>
          <p:cNvCxnSpPr>
            <a:cxnSpLocks/>
            <a:endCxn id="139" idx="1"/>
          </p:cNvCxnSpPr>
          <p:nvPr/>
        </p:nvCxnSpPr>
        <p:spPr>
          <a:xfrm rot="5400000">
            <a:off x="3562753" y="3584985"/>
            <a:ext cx="2723751" cy="735195"/>
          </a:xfrm>
          <a:prstGeom prst="bentConnector4">
            <a:avLst>
              <a:gd name="adj1" fmla="val -3957"/>
              <a:gd name="adj2" fmla="val 1310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Elbow Connector 202"/>
          <p:cNvCxnSpPr>
            <a:cxnSpLocks/>
            <a:endCxn id="134" idx="3"/>
          </p:cNvCxnSpPr>
          <p:nvPr/>
        </p:nvCxnSpPr>
        <p:spPr>
          <a:xfrm rot="16200000" flipH="1">
            <a:off x="5809390" y="3580152"/>
            <a:ext cx="2823191" cy="830083"/>
          </a:xfrm>
          <a:prstGeom prst="bentConnector4">
            <a:avLst>
              <a:gd name="adj1" fmla="val -299"/>
              <a:gd name="adj2" fmla="val 1275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/>
          <p:cNvCxnSpPr>
            <a:cxnSpLocks/>
          </p:cNvCxnSpPr>
          <p:nvPr/>
        </p:nvCxnSpPr>
        <p:spPr>
          <a:xfrm rot="5400000" flipH="1" flipV="1">
            <a:off x="3481903" y="-719963"/>
            <a:ext cx="513817" cy="465894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cxnSpLocks/>
          </p:cNvCxnSpPr>
          <p:nvPr/>
        </p:nvCxnSpPr>
        <p:spPr>
          <a:xfrm flipH="1">
            <a:off x="3528998" y="1348072"/>
            <a:ext cx="1674" cy="357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/>
          <p:cNvCxnSpPr>
            <a:cxnSpLocks/>
            <a:endCxn id="48" idx="3"/>
          </p:cNvCxnSpPr>
          <p:nvPr/>
        </p:nvCxnSpPr>
        <p:spPr>
          <a:xfrm rot="16200000" flipH="1">
            <a:off x="7682607" y="3726634"/>
            <a:ext cx="2797329" cy="800386"/>
          </a:xfrm>
          <a:prstGeom prst="bentConnector4">
            <a:avLst>
              <a:gd name="adj1" fmla="val -10444"/>
              <a:gd name="adj2" fmla="val 12856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2C86877-3F98-482D-86E0-EF18D45A1B6C}"/>
              </a:ext>
            </a:extLst>
          </p:cNvPr>
          <p:cNvCxnSpPr>
            <a:cxnSpLocks/>
            <a:endCxn id="49" idx="0"/>
          </p:cNvCxnSpPr>
          <p:nvPr/>
        </p:nvCxnSpPr>
        <p:spPr>
          <a:xfrm flipH="1">
            <a:off x="1418336" y="2214989"/>
            <a:ext cx="3840" cy="513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37E42D1-E741-4CAF-8C5B-E17ED4E0A528}"/>
              </a:ext>
            </a:extLst>
          </p:cNvPr>
          <p:cNvCxnSpPr>
            <a:cxnSpLocks/>
          </p:cNvCxnSpPr>
          <p:nvPr/>
        </p:nvCxnSpPr>
        <p:spPr>
          <a:xfrm>
            <a:off x="8681077" y="1348210"/>
            <a:ext cx="2174087" cy="154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0204392-10C4-4891-83CD-6067356FD98E}"/>
              </a:ext>
            </a:extLst>
          </p:cNvPr>
          <p:cNvCxnSpPr>
            <a:stCxn id="14" idx="2"/>
            <a:endCxn id="46" idx="0"/>
          </p:cNvCxnSpPr>
          <p:nvPr/>
        </p:nvCxnSpPr>
        <p:spPr>
          <a:xfrm flipH="1">
            <a:off x="8684301" y="2233321"/>
            <a:ext cx="1011" cy="612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5552630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</TotalTime>
  <Words>134</Words>
  <Application>Microsoft Office PowerPoint</Application>
  <PresentationFormat>Widescreen</PresentationFormat>
  <Paragraphs>43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Cover</vt:lpstr>
      <vt:lpstr>Custom Design</vt:lpstr>
      <vt:lpstr>PowerPoint Presentation</vt:lpstr>
      <vt:lpstr>Organisation Chart</vt:lpstr>
    </vt:vector>
  </TitlesOfParts>
  <Company>University Hospitals Bristol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Jetley, Mark</dc:creator>
  <cp:lastModifiedBy>Georgina Wilkie</cp:lastModifiedBy>
  <cp:revision>81</cp:revision>
  <dcterms:created xsi:type="dcterms:W3CDTF">2017-06-16T15:11:01Z</dcterms:created>
  <dcterms:modified xsi:type="dcterms:W3CDTF">2021-12-16T13:39:29Z</dcterms:modified>
</cp:coreProperties>
</file>